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exend Deca 1" panose="02010600030101010101" charset="0"/>
      <p:regular r:id="rId48"/>
    </p:embeddedFont>
    <p:embeddedFont>
      <p:font typeface="Lexend Deca 1 Bold" panose="02010600030101010101" charset="0"/>
      <p:regular r:id="rId49"/>
    </p:embeddedFont>
    <p:embeddedFont>
      <p:font typeface="Lexend Deca 1 Light" panose="02010600030101010101" charset="0"/>
      <p:regular r:id="rId50"/>
    </p:embeddedFont>
    <p:embeddedFont>
      <p:font typeface="Lexend Deca 1 Medium" panose="02010600030101010101" charset="0"/>
      <p:regular r:id="rId51"/>
    </p:embeddedFont>
    <p:embeddedFont>
      <p:font typeface="Lexend Deca 2" panose="02010600030101010101" charset="0"/>
      <p:regular r:id="rId52"/>
    </p:embeddedFont>
    <p:embeddedFont>
      <p:font typeface="Poppins" panose="00000500000000000000" pitchFamily="2" charset="0"/>
      <p:regular r:id="rId53"/>
    </p:embeddedFont>
    <p:embeddedFont>
      <p:font typeface="Poppins Medium" panose="00000600000000000000" pitchFamily="2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veaverken.com/products/sveaverken-alva-4g-wireless-robotic-lawn-mower-rtk-vision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2.jpe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0.png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2.png"/><Relationship Id="rId7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1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r="-33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148732" y="7400233"/>
            <a:ext cx="12114058" cy="0"/>
          </a:xfrm>
          <a:prstGeom prst="line">
            <a:avLst/>
          </a:prstGeom>
          <a:ln w="66675" cap="flat">
            <a:solidFill>
              <a:srgbClr val="0071C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243978" y="8406285"/>
            <a:ext cx="238384" cy="238384"/>
            <a:chOff x="0" y="0"/>
            <a:chExt cx="317845" cy="31784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17845" cy="317845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1CE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5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78251" y="78251"/>
              <a:ext cx="161343" cy="161343"/>
            </a:xfrm>
            <a:custGeom>
              <a:avLst/>
              <a:gdLst/>
              <a:ahLst/>
              <a:cxnLst/>
              <a:rect l="l" t="t" r="r" b="b"/>
              <a:pathLst>
                <a:path w="161343" h="161343">
                  <a:moveTo>
                    <a:pt x="0" y="0"/>
                  </a:moveTo>
                  <a:lnTo>
                    <a:pt x="161343" y="0"/>
                  </a:lnTo>
                  <a:lnTo>
                    <a:pt x="161343" y="161343"/>
                  </a:lnTo>
                  <a:lnTo>
                    <a:pt x="0" y="161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1028700"/>
            <a:ext cx="4307531" cy="1061060"/>
          </a:xfrm>
          <a:custGeom>
            <a:avLst/>
            <a:gdLst/>
            <a:ahLst/>
            <a:cxnLst/>
            <a:rect l="l" t="t" r="r" b="b"/>
            <a:pathLst>
              <a:path w="4307531" h="1061060">
                <a:moveTo>
                  <a:pt x="0" y="0"/>
                </a:moveTo>
                <a:lnTo>
                  <a:pt x="4307531" y="0"/>
                </a:lnTo>
                <a:lnTo>
                  <a:pt x="4307531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56" t="-70343" b="-7412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027492"/>
            <a:ext cx="14108795" cy="258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72"/>
              </a:lnSpc>
            </a:pPr>
            <a:r>
              <a:rPr lang="en-US" sz="15122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Testing Guide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8732" y="5531767"/>
            <a:ext cx="9786930" cy="18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5"/>
              </a:lnSpc>
            </a:pPr>
            <a:r>
              <a:rPr lang="en-US" sz="7085" b="1">
                <a:solidFill>
                  <a:srgbClr val="0071CE"/>
                </a:solidFill>
                <a:latin typeface="Lexend Deca 1 Medium"/>
                <a:ea typeface="Lexend Deca 1 Medium"/>
                <a:cs typeface="Lexend Deca 1 Medium"/>
                <a:sym typeface="Lexend Deca 1 Medium"/>
              </a:rPr>
              <a:t>Sveaverken Alva </a:t>
            </a:r>
          </a:p>
          <a:p>
            <a:pPr algn="l">
              <a:lnSpc>
                <a:spcPts val="7085"/>
              </a:lnSpc>
            </a:pPr>
            <a:r>
              <a:rPr lang="en-US" sz="7085" b="1">
                <a:solidFill>
                  <a:srgbClr val="0071CE"/>
                </a:solidFill>
                <a:latin typeface="Lexend Deca 1 Medium"/>
                <a:ea typeface="Lexend Deca 1 Medium"/>
                <a:cs typeface="Lexend Deca 1 Medium"/>
                <a:sym typeface="Lexend Deca 1 Medium"/>
              </a:rPr>
              <a:t>Robotic Lawn Mower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7865" y="8371807"/>
            <a:ext cx="9485939" cy="25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71CE"/>
                </a:solidFill>
                <a:latin typeface="Poppins Medium"/>
                <a:ea typeface="Poppins Medium"/>
                <a:cs typeface="Poppins Medium"/>
                <a:sym typeface="Poppins Medium"/>
                <a:hlinkClick r:id="rId6" tooltip="https://www.sveaverken.com/products/sveaverken-alva-4g-wireless-robotic-lawn-mower-rtk-vision"/>
              </a:rPr>
              <a:t>https://www.sveaverken.com/products/sveaverken-alva-4g-wireless-robotic-lawn-mower-rtk-vision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7865" y="8673695"/>
            <a:ext cx="3931147" cy="25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71C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Copyright © Sveaverken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2740" y="1875834"/>
            <a:ext cx="4306395" cy="5635473"/>
          </a:xfrm>
          <a:custGeom>
            <a:avLst/>
            <a:gdLst/>
            <a:ahLst/>
            <a:cxnLst/>
            <a:rect l="l" t="t" r="r" b="b"/>
            <a:pathLst>
              <a:path w="4306395" h="5635473">
                <a:moveTo>
                  <a:pt x="0" y="0"/>
                </a:moveTo>
                <a:lnTo>
                  <a:pt x="4306395" y="0"/>
                </a:lnTo>
                <a:lnTo>
                  <a:pt x="4306395" y="5635474"/>
                </a:lnTo>
                <a:lnTo>
                  <a:pt x="0" y="563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50" b="-419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59642" y="1802743"/>
            <a:ext cx="4353226" cy="6908822"/>
          </a:xfrm>
          <a:custGeom>
            <a:avLst/>
            <a:gdLst/>
            <a:ahLst/>
            <a:cxnLst/>
            <a:rect l="l" t="t" r="r" b="b"/>
            <a:pathLst>
              <a:path w="4353226" h="6908822">
                <a:moveTo>
                  <a:pt x="0" y="0"/>
                </a:moveTo>
                <a:lnTo>
                  <a:pt x="4353227" y="0"/>
                </a:lnTo>
                <a:lnTo>
                  <a:pt x="4353227" y="6908822"/>
                </a:lnTo>
                <a:lnTo>
                  <a:pt x="0" y="6908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101" b="-161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28450" y="1840843"/>
            <a:ext cx="4534463" cy="7593528"/>
          </a:xfrm>
          <a:custGeom>
            <a:avLst/>
            <a:gdLst/>
            <a:ahLst/>
            <a:cxnLst/>
            <a:rect l="l" t="t" r="r" b="b"/>
            <a:pathLst>
              <a:path w="4534463" h="7593528">
                <a:moveTo>
                  <a:pt x="0" y="0"/>
                </a:moveTo>
                <a:lnTo>
                  <a:pt x="4534464" y="0"/>
                </a:lnTo>
                <a:lnTo>
                  <a:pt x="4534464" y="7593528"/>
                </a:lnTo>
                <a:lnTo>
                  <a:pt x="0" y="759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64" b="-15052"/>
            </a:stretch>
          </a:blipFill>
        </p:spPr>
      </p:sp>
      <p:grpSp>
        <p:nvGrpSpPr>
          <p:cNvPr id="5" name="Group 5"/>
          <p:cNvGrpSpPr/>
          <p:nvPr/>
        </p:nvGrpSpPr>
        <p:grpSpPr>
          <a:xfrm rot="-5384773">
            <a:off x="4934151" y="6898689"/>
            <a:ext cx="3358486" cy="3590865"/>
            <a:chOff x="0" y="0"/>
            <a:chExt cx="588598" cy="629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598" cy="629324"/>
            </a:xfrm>
            <a:custGeom>
              <a:avLst/>
              <a:gdLst/>
              <a:ahLst/>
              <a:cxnLst/>
              <a:rect l="l" t="t" r="r" b="b"/>
              <a:pathLst>
                <a:path w="588598" h="629324">
                  <a:moveTo>
                    <a:pt x="0" y="0"/>
                  </a:moveTo>
                  <a:lnTo>
                    <a:pt x="588598" y="0"/>
                  </a:lnTo>
                  <a:lnTo>
                    <a:pt x="588598" y="629324"/>
                  </a:lnTo>
                  <a:lnTo>
                    <a:pt x="0" y="62932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88598" cy="629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29888" y="4404137"/>
            <a:ext cx="4628223" cy="3959887"/>
            <a:chOff x="0" y="0"/>
            <a:chExt cx="1218956" cy="1042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8956" cy="1042933"/>
            </a:xfrm>
            <a:custGeom>
              <a:avLst/>
              <a:gdLst/>
              <a:ahLst/>
              <a:cxnLst/>
              <a:rect l="l" t="t" r="r" b="b"/>
              <a:pathLst>
                <a:path w="1218956" h="1042933">
                  <a:moveTo>
                    <a:pt x="1218956" y="60219"/>
                  </a:moveTo>
                  <a:lnTo>
                    <a:pt x="1218956" y="982714"/>
                  </a:lnTo>
                  <a:cubicBezTo>
                    <a:pt x="1218956" y="998685"/>
                    <a:pt x="1212611" y="1014002"/>
                    <a:pt x="1201318" y="1025295"/>
                  </a:cubicBezTo>
                  <a:cubicBezTo>
                    <a:pt x="1190025" y="1036589"/>
                    <a:pt x="1174708" y="1042933"/>
                    <a:pt x="1158736" y="1042933"/>
                  </a:cubicBezTo>
                  <a:lnTo>
                    <a:pt x="60219" y="1042933"/>
                  </a:lnTo>
                  <a:cubicBezTo>
                    <a:pt x="44248" y="1042933"/>
                    <a:pt x="28931" y="1036589"/>
                    <a:pt x="17638" y="1025295"/>
                  </a:cubicBezTo>
                  <a:cubicBezTo>
                    <a:pt x="6345" y="1014002"/>
                    <a:pt x="0" y="998685"/>
                    <a:pt x="0" y="982714"/>
                  </a:cubicBezTo>
                  <a:lnTo>
                    <a:pt x="0" y="60219"/>
                  </a:lnTo>
                  <a:cubicBezTo>
                    <a:pt x="0" y="44248"/>
                    <a:pt x="6345" y="28931"/>
                    <a:pt x="17638" y="17638"/>
                  </a:cubicBezTo>
                  <a:cubicBezTo>
                    <a:pt x="28931" y="6345"/>
                    <a:pt x="44248" y="0"/>
                    <a:pt x="60219" y="0"/>
                  </a:cubicBezTo>
                  <a:lnTo>
                    <a:pt x="1158736" y="0"/>
                  </a:lnTo>
                  <a:cubicBezTo>
                    <a:pt x="1174708" y="0"/>
                    <a:pt x="1190025" y="6345"/>
                    <a:pt x="1201318" y="17638"/>
                  </a:cubicBezTo>
                  <a:cubicBezTo>
                    <a:pt x="1212611" y="28931"/>
                    <a:pt x="1218956" y="44248"/>
                    <a:pt x="1218956" y="6021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18956" cy="1042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28450" y="8430699"/>
            <a:ext cx="4534463" cy="1153101"/>
            <a:chOff x="0" y="0"/>
            <a:chExt cx="1194262" cy="3036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4262" cy="303697"/>
            </a:xfrm>
            <a:custGeom>
              <a:avLst/>
              <a:gdLst/>
              <a:ahLst/>
              <a:cxnLst/>
              <a:rect l="l" t="t" r="r" b="b"/>
              <a:pathLst>
                <a:path w="1194262" h="303697">
                  <a:moveTo>
                    <a:pt x="1194262" y="61465"/>
                  </a:moveTo>
                  <a:lnTo>
                    <a:pt x="1194262" y="242233"/>
                  </a:lnTo>
                  <a:cubicBezTo>
                    <a:pt x="1194262" y="258534"/>
                    <a:pt x="1187786" y="274168"/>
                    <a:pt x="1176259" y="285695"/>
                  </a:cubicBezTo>
                  <a:cubicBezTo>
                    <a:pt x="1164733" y="297222"/>
                    <a:pt x="1149099" y="303697"/>
                    <a:pt x="1132797" y="303697"/>
                  </a:cubicBezTo>
                  <a:lnTo>
                    <a:pt x="61465" y="303697"/>
                  </a:lnTo>
                  <a:cubicBezTo>
                    <a:pt x="27519" y="303697"/>
                    <a:pt x="0" y="276179"/>
                    <a:pt x="0" y="242233"/>
                  </a:cubicBezTo>
                  <a:lnTo>
                    <a:pt x="0" y="61465"/>
                  </a:lnTo>
                  <a:cubicBezTo>
                    <a:pt x="0" y="27519"/>
                    <a:pt x="27519" y="0"/>
                    <a:pt x="61465" y="0"/>
                  </a:cubicBezTo>
                  <a:lnTo>
                    <a:pt x="1132797" y="0"/>
                  </a:lnTo>
                  <a:cubicBezTo>
                    <a:pt x="1166743" y="0"/>
                    <a:pt x="1194262" y="27519"/>
                    <a:pt x="1194262" y="614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194262" cy="303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877388" y="4435824"/>
            <a:ext cx="916174" cy="711284"/>
          </a:xfrm>
          <a:custGeom>
            <a:avLst/>
            <a:gdLst/>
            <a:ahLst/>
            <a:cxnLst/>
            <a:rect l="l" t="t" r="r" b="b"/>
            <a:pathLst>
              <a:path w="916174" h="711284">
                <a:moveTo>
                  <a:pt x="0" y="0"/>
                </a:moveTo>
                <a:lnTo>
                  <a:pt x="916174" y="0"/>
                </a:lnTo>
                <a:lnTo>
                  <a:pt x="916174" y="711284"/>
                </a:lnTo>
                <a:lnTo>
                  <a:pt x="0" y="711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12276" y="8430699"/>
            <a:ext cx="916174" cy="711284"/>
          </a:xfrm>
          <a:custGeom>
            <a:avLst/>
            <a:gdLst/>
            <a:ahLst/>
            <a:cxnLst/>
            <a:rect l="l" t="t" r="r" b="b"/>
            <a:pathLst>
              <a:path w="916174" h="711284">
                <a:moveTo>
                  <a:pt x="0" y="0"/>
                </a:moveTo>
                <a:lnTo>
                  <a:pt x="916174" y="0"/>
                </a:lnTo>
                <a:lnTo>
                  <a:pt x="916174" y="711284"/>
                </a:lnTo>
                <a:lnTo>
                  <a:pt x="0" y="711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8193405"/>
            <a:ext cx="7563683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 spc="-194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Pair &amp; Connect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409663"/>
            <a:ext cx="1537028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4.1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97214" y="1273219"/>
            <a:ext cx="3660753" cy="35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Register with your email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28775" y="1273150"/>
            <a:ext cx="4223926" cy="3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Select Alva and connect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76889" y="1101791"/>
            <a:ext cx="3083860" cy="70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Turn on Bluetooth and pair the mower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8617" y="1123950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18547" y="1123950"/>
            <a:ext cx="410203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1048" y="1123950"/>
            <a:ext cx="519351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29018" y="3133810"/>
            <a:ext cx="3206498" cy="6259300"/>
          </a:xfrm>
          <a:custGeom>
            <a:avLst/>
            <a:gdLst/>
            <a:ahLst/>
            <a:cxnLst/>
            <a:rect l="l" t="t" r="r" b="b"/>
            <a:pathLst>
              <a:path w="3206498" h="6259300">
                <a:moveTo>
                  <a:pt x="0" y="0"/>
                </a:moveTo>
                <a:lnTo>
                  <a:pt x="3206498" y="0"/>
                </a:lnTo>
                <a:lnTo>
                  <a:pt x="3206498" y="6259300"/>
                </a:lnTo>
                <a:lnTo>
                  <a:pt x="0" y="6259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0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76485" y="3133810"/>
            <a:ext cx="3335775" cy="6259300"/>
          </a:xfrm>
          <a:custGeom>
            <a:avLst/>
            <a:gdLst/>
            <a:ahLst/>
            <a:cxnLst/>
            <a:rect l="l" t="t" r="r" b="b"/>
            <a:pathLst>
              <a:path w="3335775" h="6259300">
                <a:moveTo>
                  <a:pt x="0" y="0"/>
                </a:moveTo>
                <a:lnTo>
                  <a:pt x="3335775" y="0"/>
                </a:lnTo>
                <a:lnTo>
                  <a:pt x="3335775" y="6259300"/>
                </a:lnTo>
                <a:lnTo>
                  <a:pt x="0" y="6259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022" b="-91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35613" y="1083901"/>
            <a:ext cx="13303599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Connecting Mower to WiFi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171575"/>
            <a:ext cx="2543970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4.2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88530" y="2483535"/>
            <a:ext cx="3660753" cy="3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Select your network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38941" y="2483535"/>
            <a:ext cx="4223926" cy="3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Enter the password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44957" y="2483535"/>
            <a:ext cx="3083860" cy="3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Mower connected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042354" y="3133810"/>
            <a:ext cx="3395599" cy="6259300"/>
            <a:chOff x="0" y="0"/>
            <a:chExt cx="4527465" cy="83457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27465" cy="8345733"/>
            </a:xfrm>
            <a:custGeom>
              <a:avLst/>
              <a:gdLst/>
              <a:ahLst/>
              <a:cxnLst/>
              <a:rect l="l" t="t" r="r" b="b"/>
              <a:pathLst>
                <a:path w="4527465" h="8345733">
                  <a:moveTo>
                    <a:pt x="0" y="0"/>
                  </a:moveTo>
                  <a:lnTo>
                    <a:pt x="4527465" y="0"/>
                  </a:lnTo>
                  <a:lnTo>
                    <a:pt x="4527465" y="8345733"/>
                  </a:lnTo>
                  <a:lnTo>
                    <a:pt x="0" y="8345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5082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04809" y="390160"/>
              <a:ext cx="1739959" cy="226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54"/>
                </a:lnSpc>
              </a:pPr>
              <a:r>
                <a:rPr lang="en-US" sz="109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Sveaverken Alva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57220" y="2334301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65999" y="2334301"/>
            <a:ext cx="410203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62867" y="2334301"/>
            <a:ext cx="519351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18612" y="1061060"/>
            <a:ext cx="6240688" cy="8197240"/>
          </a:xfrm>
          <a:custGeom>
            <a:avLst/>
            <a:gdLst/>
            <a:ahLst/>
            <a:cxnLst/>
            <a:rect l="l" t="t" r="r" b="b"/>
            <a:pathLst>
              <a:path w="6240688" h="8197240">
                <a:moveTo>
                  <a:pt x="0" y="0"/>
                </a:moveTo>
                <a:lnTo>
                  <a:pt x="6240688" y="0"/>
                </a:lnTo>
                <a:lnTo>
                  <a:pt x="6240688" y="8197240"/>
                </a:lnTo>
                <a:lnTo>
                  <a:pt x="0" y="8197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00" t="-306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154511"/>
            <a:ext cx="5527222" cy="316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Bluetooth and Wi-Fi Indicators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171575"/>
            <a:ext cx="2543970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4.3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40278" y="5418114"/>
            <a:ext cx="3993272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 b="1">
                <a:solidFill>
                  <a:srgbClr val="545454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Bluetooth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: Light up when connected.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40278" y="7294741"/>
            <a:ext cx="4497360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 b="1">
                <a:solidFill>
                  <a:srgbClr val="545454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Wi-Fi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: Blinks while connecting, solid when ready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10703175" y="7578263"/>
            <a:ext cx="3229821" cy="40454"/>
          </a:xfrm>
          <a:prstGeom prst="line">
            <a:avLst/>
          </a:prstGeom>
          <a:ln w="57150" cap="rnd">
            <a:solidFill>
              <a:srgbClr val="FFDA00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212394" y="5768590"/>
            <a:ext cx="4719568" cy="1350466"/>
          </a:xfrm>
          <a:prstGeom prst="line">
            <a:avLst/>
          </a:prstGeom>
          <a:ln w="57150" cap="rnd">
            <a:solidFill>
              <a:srgbClr val="FFDA00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3932996" y="7160834"/>
            <a:ext cx="446193" cy="834859"/>
            <a:chOff x="0" y="0"/>
            <a:chExt cx="803270" cy="15029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270" cy="1502977"/>
            </a:xfrm>
            <a:custGeom>
              <a:avLst/>
              <a:gdLst/>
              <a:ahLst/>
              <a:cxnLst/>
              <a:rect l="l" t="t" r="r" b="b"/>
              <a:pathLst>
                <a:path w="803270" h="1502977">
                  <a:moveTo>
                    <a:pt x="803270" y="401635"/>
                  </a:moveTo>
                  <a:lnTo>
                    <a:pt x="803270" y="1101341"/>
                  </a:lnTo>
                  <a:cubicBezTo>
                    <a:pt x="803270" y="1207862"/>
                    <a:pt x="760955" y="1310019"/>
                    <a:pt x="685634" y="1385340"/>
                  </a:cubicBezTo>
                  <a:cubicBezTo>
                    <a:pt x="610313" y="1460662"/>
                    <a:pt x="508155" y="1502977"/>
                    <a:pt x="401635" y="1502977"/>
                  </a:cubicBezTo>
                  <a:lnTo>
                    <a:pt x="401635" y="1502977"/>
                  </a:lnTo>
                  <a:cubicBezTo>
                    <a:pt x="295115" y="1502977"/>
                    <a:pt x="192957" y="1460662"/>
                    <a:pt x="117636" y="1385340"/>
                  </a:cubicBezTo>
                  <a:cubicBezTo>
                    <a:pt x="42315" y="1310019"/>
                    <a:pt x="0" y="1207862"/>
                    <a:pt x="0" y="1101341"/>
                  </a:cubicBezTo>
                  <a:lnTo>
                    <a:pt x="0" y="401635"/>
                  </a:lnTo>
                  <a:cubicBezTo>
                    <a:pt x="0" y="295115"/>
                    <a:pt x="42315" y="192957"/>
                    <a:pt x="117636" y="117636"/>
                  </a:cubicBezTo>
                  <a:cubicBezTo>
                    <a:pt x="192957" y="42315"/>
                    <a:pt x="295115" y="0"/>
                    <a:pt x="401635" y="0"/>
                  </a:cubicBezTo>
                  <a:lnTo>
                    <a:pt x="401635" y="0"/>
                  </a:lnTo>
                  <a:cubicBezTo>
                    <a:pt x="623452" y="0"/>
                    <a:pt x="803270" y="179818"/>
                    <a:pt x="803270" y="40163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03270" cy="1502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555993" y="7160834"/>
            <a:ext cx="446193" cy="834859"/>
            <a:chOff x="0" y="0"/>
            <a:chExt cx="803270" cy="15029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3270" cy="1502977"/>
            </a:xfrm>
            <a:custGeom>
              <a:avLst/>
              <a:gdLst/>
              <a:ahLst/>
              <a:cxnLst/>
              <a:rect l="l" t="t" r="r" b="b"/>
              <a:pathLst>
                <a:path w="803270" h="1502977">
                  <a:moveTo>
                    <a:pt x="803270" y="401635"/>
                  </a:moveTo>
                  <a:lnTo>
                    <a:pt x="803270" y="1101341"/>
                  </a:lnTo>
                  <a:cubicBezTo>
                    <a:pt x="803270" y="1207862"/>
                    <a:pt x="760955" y="1310019"/>
                    <a:pt x="685634" y="1385340"/>
                  </a:cubicBezTo>
                  <a:cubicBezTo>
                    <a:pt x="610313" y="1460662"/>
                    <a:pt x="508155" y="1502977"/>
                    <a:pt x="401635" y="1502977"/>
                  </a:cubicBezTo>
                  <a:lnTo>
                    <a:pt x="401635" y="1502977"/>
                  </a:lnTo>
                  <a:cubicBezTo>
                    <a:pt x="295115" y="1502977"/>
                    <a:pt x="192957" y="1460662"/>
                    <a:pt x="117636" y="1385340"/>
                  </a:cubicBezTo>
                  <a:cubicBezTo>
                    <a:pt x="42315" y="1310019"/>
                    <a:pt x="0" y="1207862"/>
                    <a:pt x="0" y="1101341"/>
                  </a:cubicBezTo>
                  <a:lnTo>
                    <a:pt x="0" y="401635"/>
                  </a:lnTo>
                  <a:cubicBezTo>
                    <a:pt x="0" y="295115"/>
                    <a:pt x="42315" y="192957"/>
                    <a:pt x="117636" y="117636"/>
                  </a:cubicBezTo>
                  <a:cubicBezTo>
                    <a:pt x="192957" y="42315"/>
                    <a:pt x="295115" y="0"/>
                    <a:pt x="401635" y="0"/>
                  </a:cubicBezTo>
                  <a:lnTo>
                    <a:pt x="401635" y="0"/>
                  </a:lnTo>
                  <a:cubicBezTo>
                    <a:pt x="623452" y="0"/>
                    <a:pt x="803270" y="179818"/>
                    <a:pt x="803270" y="40163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03270" cy="1502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5911" y="4631131"/>
            <a:ext cx="2234904" cy="1346529"/>
          </a:xfrm>
          <a:custGeom>
            <a:avLst/>
            <a:gdLst/>
            <a:ahLst/>
            <a:cxnLst/>
            <a:rect l="l" t="t" r="r" b="b"/>
            <a:pathLst>
              <a:path w="2234904" h="1346529">
                <a:moveTo>
                  <a:pt x="0" y="0"/>
                </a:moveTo>
                <a:lnTo>
                  <a:pt x="2234903" y="0"/>
                </a:lnTo>
                <a:lnTo>
                  <a:pt x="2234903" y="1346529"/>
                </a:lnTo>
                <a:lnTo>
                  <a:pt x="0" y="134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5213824" y="6065708"/>
            <a:ext cx="2274756" cy="249231"/>
          </a:xfrm>
          <a:prstGeom prst="line">
            <a:avLst/>
          </a:prstGeom>
          <a:ln w="57150" cap="flat">
            <a:solidFill>
              <a:srgbClr val="0071CE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4" name="AutoShape 4"/>
          <p:cNvSpPr/>
          <p:nvPr/>
        </p:nvSpPr>
        <p:spPr>
          <a:xfrm>
            <a:off x="8873067" y="6065708"/>
            <a:ext cx="2214655" cy="540504"/>
          </a:xfrm>
          <a:prstGeom prst="line">
            <a:avLst/>
          </a:prstGeom>
          <a:ln w="57150" cap="flat">
            <a:solidFill>
              <a:srgbClr val="0071CE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5" name="AutoShape 5"/>
          <p:cNvSpPr/>
          <p:nvPr/>
        </p:nvSpPr>
        <p:spPr>
          <a:xfrm>
            <a:off x="8500645" y="6065708"/>
            <a:ext cx="840170" cy="968009"/>
          </a:xfrm>
          <a:prstGeom prst="line">
            <a:avLst/>
          </a:prstGeom>
          <a:ln w="57150" cap="flat">
            <a:solidFill>
              <a:srgbClr val="0071CE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6" name="AutoShape 6"/>
          <p:cNvSpPr/>
          <p:nvPr/>
        </p:nvSpPr>
        <p:spPr>
          <a:xfrm>
            <a:off x="8180314" y="6065708"/>
            <a:ext cx="0" cy="1501951"/>
          </a:xfrm>
          <a:prstGeom prst="line">
            <a:avLst/>
          </a:prstGeom>
          <a:ln w="57150" cap="flat">
            <a:solidFill>
              <a:srgbClr val="0071CE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 flipH="1">
            <a:off x="7105911" y="6065708"/>
            <a:ext cx="754073" cy="968009"/>
          </a:xfrm>
          <a:prstGeom prst="line">
            <a:avLst/>
          </a:prstGeom>
          <a:ln w="57150" cap="flat">
            <a:solidFill>
              <a:srgbClr val="0071CE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8" name="Freeform 8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48169" y="4574638"/>
            <a:ext cx="5557686" cy="4091366"/>
          </a:xfrm>
          <a:custGeom>
            <a:avLst/>
            <a:gdLst/>
            <a:ahLst/>
            <a:cxnLst/>
            <a:rect l="l" t="t" r="r" b="b"/>
            <a:pathLst>
              <a:path w="5557686" h="4091366">
                <a:moveTo>
                  <a:pt x="0" y="0"/>
                </a:moveTo>
                <a:lnTo>
                  <a:pt x="5557686" y="0"/>
                </a:lnTo>
                <a:lnTo>
                  <a:pt x="5557686" y="4091366"/>
                </a:lnTo>
                <a:lnTo>
                  <a:pt x="0" y="4091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257" t="-79548" r="-44733" b="-8396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18970" y="4231424"/>
            <a:ext cx="2428179" cy="5026876"/>
          </a:xfrm>
          <a:custGeom>
            <a:avLst/>
            <a:gdLst/>
            <a:ahLst/>
            <a:cxnLst/>
            <a:rect l="l" t="t" r="r" b="b"/>
            <a:pathLst>
              <a:path w="2428179" h="5026876">
                <a:moveTo>
                  <a:pt x="0" y="0"/>
                </a:moveTo>
                <a:lnTo>
                  <a:pt x="2428179" y="0"/>
                </a:lnTo>
                <a:lnTo>
                  <a:pt x="2428179" y="5026876"/>
                </a:lnTo>
                <a:lnTo>
                  <a:pt x="0" y="5026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72670" y="1083970"/>
            <a:ext cx="5889677" cy="211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Connectivity Overview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171575"/>
            <a:ext cx="2543970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4.4.1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09188" y="1239596"/>
            <a:ext cx="6435647" cy="207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 the app to connect the mower to your network.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The mower connects to the cloud server.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Once confirmed, the mower is online.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83866" y="4116168"/>
            <a:ext cx="1298727" cy="4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80"/>
              </a:lnSpc>
              <a:spcBef>
                <a:spcPct val="0"/>
              </a:spcBef>
            </a:pPr>
            <a:r>
              <a:rPr lang="en-US" sz="3200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Cloud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14191" y="1156310"/>
            <a:ext cx="366414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14191" y="2041500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14191" y="2868320"/>
            <a:ext cx="366414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72670" y="1083901"/>
            <a:ext cx="12365990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Cloud Data Storage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171575"/>
            <a:ext cx="2543970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4.4.2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78708" y="4326745"/>
            <a:ext cx="11688077" cy="3004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Virtual zone boundaries (no geographic location data)</a:t>
            </a:r>
          </a:p>
          <a:p>
            <a:pPr algn="l">
              <a:lnSpc>
                <a:spcPts val="480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480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Mowing missions and schedules</a:t>
            </a:r>
          </a:p>
          <a:p>
            <a:pPr algn="l">
              <a:lnSpc>
                <a:spcPts val="480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480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User account details (email, password, mower-pairing information)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88878" y="4295373"/>
            <a:ext cx="366414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8878" y="5600471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88878" y="6767878"/>
            <a:ext cx="366414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106918"/>
            <a:ext cx="14552437" cy="4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What Data are transmitted and stored on the cloud server?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67208" y="2075237"/>
            <a:ext cx="3744262" cy="7301376"/>
          </a:xfrm>
          <a:custGeom>
            <a:avLst/>
            <a:gdLst/>
            <a:ahLst/>
            <a:cxnLst/>
            <a:rect l="l" t="t" r="r" b="b"/>
            <a:pathLst>
              <a:path w="3744262" h="7301376">
                <a:moveTo>
                  <a:pt x="0" y="0"/>
                </a:moveTo>
                <a:lnTo>
                  <a:pt x="3744263" y="0"/>
                </a:lnTo>
                <a:lnTo>
                  <a:pt x="3744263" y="7301376"/>
                </a:lnTo>
                <a:lnTo>
                  <a:pt x="0" y="73013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62" b="-41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65447" y="2188757"/>
            <a:ext cx="3698555" cy="7331250"/>
          </a:xfrm>
          <a:custGeom>
            <a:avLst/>
            <a:gdLst/>
            <a:ahLst/>
            <a:cxnLst/>
            <a:rect l="l" t="t" r="r" b="b"/>
            <a:pathLst>
              <a:path w="3698555" h="7331250">
                <a:moveTo>
                  <a:pt x="0" y="0"/>
                </a:moveTo>
                <a:lnTo>
                  <a:pt x="3698555" y="0"/>
                </a:lnTo>
                <a:lnTo>
                  <a:pt x="3698555" y="7331250"/>
                </a:lnTo>
                <a:lnTo>
                  <a:pt x="0" y="7331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46" b="-44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53445" y="2054285"/>
            <a:ext cx="3716829" cy="7502827"/>
          </a:xfrm>
          <a:custGeom>
            <a:avLst/>
            <a:gdLst/>
            <a:ahLst/>
            <a:cxnLst/>
            <a:rect l="l" t="t" r="r" b="b"/>
            <a:pathLst>
              <a:path w="3716829" h="7502827">
                <a:moveTo>
                  <a:pt x="0" y="0"/>
                </a:moveTo>
                <a:lnTo>
                  <a:pt x="3716828" y="0"/>
                </a:lnTo>
                <a:lnTo>
                  <a:pt x="3716828" y="7502827"/>
                </a:lnTo>
                <a:lnTo>
                  <a:pt x="0" y="7502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06" b="-289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25771" y="1937937"/>
            <a:ext cx="3809085" cy="6807697"/>
          </a:xfrm>
          <a:custGeom>
            <a:avLst/>
            <a:gdLst/>
            <a:ahLst/>
            <a:cxnLst/>
            <a:rect l="l" t="t" r="r" b="b"/>
            <a:pathLst>
              <a:path w="3809085" h="6807697">
                <a:moveTo>
                  <a:pt x="0" y="0"/>
                </a:moveTo>
                <a:lnTo>
                  <a:pt x="3809085" y="0"/>
                </a:lnTo>
                <a:lnTo>
                  <a:pt x="3809085" y="6807696"/>
                </a:lnTo>
                <a:lnTo>
                  <a:pt x="0" y="6807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83" b="-1522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3686" y="4848720"/>
            <a:ext cx="978892" cy="759976"/>
          </a:xfrm>
          <a:custGeom>
            <a:avLst/>
            <a:gdLst/>
            <a:ahLst/>
            <a:cxnLst/>
            <a:rect l="l" t="t" r="r" b="b"/>
            <a:pathLst>
              <a:path w="978892" h="759976">
                <a:moveTo>
                  <a:pt x="0" y="0"/>
                </a:moveTo>
                <a:lnTo>
                  <a:pt x="978892" y="0"/>
                </a:lnTo>
                <a:lnTo>
                  <a:pt x="978892" y="759977"/>
                </a:lnTo>
                <a:lnTo>
                  <a:pt x="0" y="759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52578" y="4848720"/>
            <a:ext cx="3910216" cy="748491"/>
            <a:chOff x="0" y="0"/>
            <a:chExt cx="1239666" cy="2372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9666" cy="237296"/>
            </a:xfrm>
            <a:custGeom>
              <a:avLst/>
              <a:gdLst/>
              <a:ahLst/>
              <a:cxnLst/>
              <a:rect l="l" t="t" r="r" b="b"/>
              <a:pathLst>
                <a:path w="1239666" h="237296">
                  <a:moveTo>
                    <a:pt x="1239666" y="71277"/>
                  </a:moveTo>
                  <a:lnTo>
                    <a:pt x="1239666" y="166019"/>
                  </a:lnTo>
                  <a:cubicBezTo>
                    <a:pt x="1239666" y="184923"/>
                    <a:pt x="1232157" y="203052"/>
                    <a:pt x="1218790" y="216419"/>
                  </a:cubicBezTo>
                  <a:cubicBezTo>
                    <a:pt x="1205423" y="229786"/>
                    <a:pt x="1187293" y="237296"/>
                    <a:pt x="1168389" y="237296"/>
                  </a:cubicBezTo>
                  <a:lnTo>
                    <a:pt x="71277" y="237296"/>
                  </a:lnTo>
                  <a:cubicBezTo>
                    <a:pt x="52373" y="237296"/>
                    <a:pt x="34244" y="229786"/>
                    <a:pt x="20877" y="216419"/>
                  </a:cubicBezTo>
                  <a:cubicBezTo>
                    <a:pt x="7510" y="203052"/>
                    <a:pt x="0" y="184923"/>
                    <a:pt x="0" y="166019"/>
                  </a:cubicBezTo>
                  <a:lnTo>
                    <a:pt x="0" y="71277"/>
                  </a:lnTo>
                  <a:cubicBezTo>
                    <a:pt x="0" y="52373"/>
                    <a:pt x="7510" y="34244"/>
                    <a:pt x="20877" y="20877"/>
                  </a:cubicBezTo>
                  <a:cubicBezTo>
                    <a:pt x="34244" y="7510"/>
                    <a:pt x="52373" y="0"/>
                    <a:pt x="71277" y="0"/>
                  </a:cubicBezTo>
                  <a:lnTo>
                    <a:pt x="1168389" y="0"/>
                  </a:lnTo>
                  <a:cubicBezTo>
                    <a:pt x="1187293" y="0"/>
                    <a:pt x="1205423" y="7510"/>
                    <a:pt x="1218790" y="20877"/>
                  </a:cubicBezTo>
                  <a:cubicBezTo>
                    <a:pt x="1232157" y="34244"/>
                    <a:pt x="1239666" y="52373"/>
                    <a:pt x="1239666" y="7127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239666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56751" y="4033555"/>
            <a:ext cx="3910216" cy="748491"/>
            <a:chOff x="0" y="0"/>
            <a:chExt cx="1239666" cy="2372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9666" cy="237296"/>
            </a:xfrm>
            <a:custGeom>
              <a:avLst/>
              <a:gdLst/>
              <a:ahLst/>
              <a:cxnLst/>
              <a:rect l="l" t="t" r="r" b="b"/>
              <a:pathLst>
                <a:path w="1239666" h="237296">
                  <a:moveTo>
                    <a:pt x="1239666" y="71277"/>
                  </a:moveTo>
                  <a:lnTo>
                    <a:pt x="1239666" y="166019"/>
                  </a:lnTo>
                  <a:cubicBezTo>
                    <a:pt x="1239666" y="184923"/>
                    <a:pt x="1232157" y="203052"/>
                    <a:pt x="1218790" y="216419"/>
                  </a:cubicBezTo>
                  <a:cubicBezTo>
                    <a:pt x="1205423" y="229786"/>
                    <a:pt x="1187293" y="237296"/>
                    <a:pt x="1168389" y="237296"/>
                  </a:cubicBezTo>
                  <a:lnTo>
                    <a:pt x="71277" y="237296"/>
                  </a:lnTo>
                  <a:cubicBezTo>
                    <a:pt x="52373" y="237296"/>
                    <a:pt x="34244" y="229786"/>
                    <a:pt x="20877" y="216419"/>
                  </a:cubicBezTo>
                  <a:cubicBezTo>
                    <a:pt x="7510" y="203052"/>
                    <a:pt x="0" y="184923"/>
                    <a:pt x="0" y="166019"/>
                  </a:cubicBezTo>
                  <a:lnTo>
                    <a:pt x="0" y="71277"/>
                  </a:lnTo>
                  <a:cubicBezTo>
                    <a:pt x="0" y="52373"/>
                    <a:pt x="7510" y="34244"/>
                    <a:pt x="20877" y="20877"/>
                  </a:cubicBezTo>
                  <a:cubicBezTo>
                    <a:pt x="34244" y="7510"/>
                    <a:pt x="52373" y="0"/>
                    <a:pt x="71277" y="0"/>
                  </a:cubicBezTo>
                  <a:lnTo>
                    <a:pt x="1168389" y="0"/>
                  </a:lnTo>
                  <a:cubicBezTo>
                    <a:pt x="1187293" y="0"/>
                    <a:pt x="1205423" y="7510"/>
                    <a:pt x="1218790" y="20877"/>
                  </a:cubicBezTo>
                  <a:cubicBezTo>
                    <a:pt x="1232157" y="34244"/>
                    <a:pt x="1239666" y="52373"/>
                    <a:pt x="1239666" y="7127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239666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38800" y="8398690"/>
            <a:ext cx="4122788" cy="1121317"/>
            <a:chOff x="0" y="0"/>
            <a:chExt cx="1187357" cy="3229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7357" cy="322938"/>
            </a:xfrm>
            <a:custGeom>
              <a:avLst/>
              <a:gdLst/>
              <a:ahLst/>
              <a:cxnLst/>
              <a:rect l="l" t="t" r="r" b="b"/>
              <a:pathLst>
                <a:path w="1187357" h="322938">
                  <a:moveTo>
                    <a:pt x="1187357" y="67602"/>
                  </a:moveTo>
                  <a:lnTo>
                    <a:pt x="1187357" y="255336"/>
                  </a:lnTo>
                  <a:cubicBezTo>
                    <a:pt x="1187357" y="273265"/>
                    <a:pt x="1180235" y="290460"/>
                    <a:pt x="1167557" y="303137"/>
                  </a:cubicBezTo>
                  <a:cubicBezTo>
                    <a:pt x="1154879" y="315815"/>
                    <a:pt x="1137684" y="322938"/>
                    <a:pt x="1119755" y="322938"/>
                  </a:cubicBezTo>
                  <a:lnTo>
                    <a:pt x="67602" y="322938"/>
                  </a:lnTo>
                  <a:cubicBezTo>
                    <a:pt x="30266" y="322938"/>
                    <a:pt x="0" y="292671"/>
                    <a:pt x="0" y="255336"/>
                  </a:cubicBezTo>
                  <a:lnTo>
                    <a:pt x="0" y="67602"/>
                  </a:lnTo>
                  <a:cubicBezTo>
                    <a:pt x="0" y="30266"/>
                    <a:pt x="30266" y="0"/>
                    <a:pt x="67602" y="0"/>
                  </a:cubicBezTo>
                  <a:lnTo>
                    <a:pt x="1119755" y="0"/>
                  </a:lnTo>
                  <a:cubicBezTo>
                    <a:pt x="1157091" y="0"/>
                    <a:pt x="1187357" y="30266"/>
                    <a:pt x="1187357" y="6760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187357" cy="322938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1200150"/>
            <a:ext cx="11396442" cy="92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4.5 Firmware Update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6552" y="2333851"/>
            <a:ext cx="3698382" cy="7172325"/>
          </a:xfrm>
          <a:custGeom>
            <a:avLst/>
            <a:gdLst/>
            <a:ahLst/>
            <a:cxnLst/>
            <a:rect l="l" t="t" r="r" b="b"/>
            <a:pathLst>
              <a:path w="3698382" h="7172325">
                <a:moveTo>
                  <a:pt x="0" y="0"/>
                </a:moveTo>
                <a:lnTo>
                  <a:pt x="3698382" y="0"/>
                </a:lnTo>
                <a:lnTo>
                  <a:pt x="3698382" y="7172325"/>
                </a:lnTo>
                <a:lnTo>
                  <a:pt x="0" y="7172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58" b="-64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5714" y="2349502"/>
            <a:ext cx="3719692" cy="7141025"/>
          </a:xfrm>
          <a:custGeom>
            <a:avLst/>
            <a:gdLst/>
            <a:ahLst/>
            <a:cxnLst/>
            <a:rect l="l" t="t" r="r" b="b"/>
            <a:pathLst>
              <a:path w="3719692" h="7141025">
                <a:moveTo>
                  <a:pt x="0" y="0"/>
                </a:moveTo>
                <a:lnTo>
                  <a:pt x="3719692" y="0"/>
                </a:lnTo>
                <a:lnTo>
                  <a:pt x="3719692" y="7141024"/>
                </a:lnTo>
                <a:lnTo>
                  <a:pt x="0" y="7141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700" b="-52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84689" y="2318201"/>
            <a:ext cx="3707663" cy="7187976"/>
          </a:xfrm>
          <a:custGeom>
            <a:avLst/>
            <a:gdLst/>
            <a:ahLst/>
            <a:cxnLst/>
            <a:rect l="l" t="t" r="r" b="b"/>
            <a:pathLst>
              <a:path w="3707663" h="7187976">
                <a:moveTo>
                  <a:pt x="0" y="0"/>
                </a:moveTo>
                <a:lnTo>
                  <a:pt x="3707663" y="0"/>
                </a:lnTo>
                <a:lnTo>
                  <a:pt x="3707663" y="7187975"/>
                </a:lnTo>
                <a:lnTo>
                  <a:pt x="0" y="7187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64" b="-466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69479" y="2318201"/>
            <a:ext cx="3875662" cy="7219276"/>
          </a:xfrm>
          <a:custGeom>
            <a:avLst/>
            <a:gdLst/>
            <a:ahLst/>
            <a:cxnLst/>
            <a:rect l="l" t="t" r="r" b="b"/>
            <a:pathLst>
              <a:path w="3875662" h="7219276">
                <a:moveTo>
                  <a:pt x="0" y="0"/>
                </a:moveTo>
                <a:lnTo>
                  <a:pt x="3875662" y="0"/>
                </a:lnTo>
                <a:lnTo>
                  <a:pt x="3875662" y="7219276"/>
                </a:lnTo>
                <a:lnTo>
                  <a:pt x="0" y="7219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28" b="-776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6300" y="8710644"/>
            <a:ext cx="978892" cy="759976"/>
          </a:xfrm>
          <a:custGeom>
            <a:avLst/>
            <a:gdLst/>
            <a:ahLst/>
            <a:cxnLst/>
            <a:rect l="l" t="t" r="r" b="b"/>
            <a:pathLst>
              <a:path w="978892" h="759976">
                <a:moveTo>
                  <a:pt x="0" y="0"/>
                </a:moveTo>
                <a:lnTo>
                  <a:pt x="978892" y="0"/>
                </a:lnTo>
                <a:lnTo>
                  <a:pt x="978892" y="759976"/>
                </a:lnTo>
                <a:lnTo>
                  <a:pt x="0" y="75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855192" y="8710644"/>
            <a:ext cx="4020997" cy="748491"/>
            <a:chOff x="0" y="0"/>
            <a:chExt cx="1274787" cy="2372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69313"/>
                  </a:moveTo>
                  <a:lnTo>
                    <a:pt x="1274787" y="167983"/>
                  </a:lnTo>
                  <a:cubicBezTo>
                    <a:pt x="1274787" y="206263"/>
                    <a:pt x="1243755" y="237296"/>
                    <a:pt x="1205474" y="237296"/>
                  </a:cubicBezTo>
                  <a:lnTo>
                    <a:pt x="69313" y="237296"/>
                  </a:lnTo>
                  <a:cubicBezTo>
                    <a:pt x="31033" y="237296"/>
                    <a:pt x="0" y="206263"/>
                    <a:pt x="0" y="167983"/>
                  </a:cubicBezTo>
                  <a:lnTo>
                    <a:pt x="0" y="69313"/>
                  </a:lnTo>
                  <a:cubicBezTo>
                    <a:pt x="0" y="31033"/>
                    <a:pt x="31033" y="0"/>
                    <a:pt x="69313" y="0"/>
                  </a:cubicBezTo>
                  <a:lnTo>
                    <a:pt x="1205474" y="0"/>
                  </a:lnTo>
                  <a:cubicBezTo>
                    <a:pt x="1243755" y="0"/>
                    <a:pt x="1274787" y="31033"/>
                    <a:pt x="1274787" y="6931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74934" y="8710644"/>
            <a:ext cx="4020997" cy="748491"/>
            <a:chOff x="0" y="0"/>
            <a:chExt cx="1274787" cy="2372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69313"/>
                  </a:moveTo>
                  <a:lnTo>
                    <a:pt x="1274787" y="167983"/>
                  </a:lnTo>
                  <a:cubicBezTo>
                    <a:pt x="1274787" y="206263"/>
                    <a:pt x="1243755" y="237296"/>
                    <a:pt x="1205474" y="237296"/>
                  </a:cubicBezTo>
                  <a:lnTo>
                    <a:pt x="69313" y="237296"/>
                  </a:lnTo>
                  <a:cubicBezTo>
                    <a:pt x="31033" y="237296"/>
                    <a:pt x="0" y="206263"/>
                    <a:pt x="0" y="167983"/>
                  </a:cubicBezTo>
                  <a:lnTo>
                    <a:pt x="0" y="69313"/>
                  </a:lnTo>
                  <a:cubicBezTo>
                    <a:pt x="0" y="31033"/>
                    <a:pt x="31033" y="0"/>
                    <a:pt x="69313" y="0"/>
                  </a:cubicBezTo>
                  <a:lnTo>
                    <a:pt x="1205474" y="0"/>
                  </a:lnTo>
                  <a:cubicBezTo>
                    <a:pt x="1243755" y="0"/>
                    <a:pt x="1274787" y="31033"/>
                    <a:pt x="1274787" y="6931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21863" y="8742036"/>
            <a:ext cx="3833316" cy="811092"/>
            <a:chOff x="0" y="0"/>
            <a:chExt cx="1215287" cy="25714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5287" cy="257143"/>
            </a:xfrm>
            <a:custGeom>
              <a:avLst/>
              <a:gdLst/>
              <a:ahLst/>
              <a:cxnLst/>
              <a:rect l="l" t="t" r="r" b="b"/>
              <a:pathLst>
                <a:path w="1215287" h="257143">
                  <a:moveTo>
                    <a:pt x="1215287" y="72707"/>
                  </a:moveTo>
                  <a:lnTo>
                    <a:pt x="1215287" y="184436"/>
                  </a:lnTo>
                  <a:cubicBezTo>
                    <a:pt x="1215287" y="224591"/>
                    <a:pt x="1182734" y="257143"/>
                    <a:pt x="1142579" y="257143"/>
                  </a:cubicBezTo>
                  <a:lnTo>
                    <a:pt x="72707" y="257143"/>
                  </a:lnTo>
                  <a:cubicBezTo>
                    <a:pt x="32552" y="257143"/>
                    <a:pt x="0" y="224591"/>
                    <a:pt x="0" y="184436"/>
                  </a:cubicBezTo>
                  <a:lnTo>
                    <a:pt x="0" y="72707"/>
                  </a:lnTo>
                  <a:cubicBezTo>
                    <a:pt x="0" y="32552"/>
                    <a:pt x="32552" y="0"/>
                    <a:pt x="72707" y="0"/>
                  </a:cubicBezTo>
                  <a:lnTo>
                    <a:pt x="1142579" y="0"/>
                  </a:lnTo>
                  <a:cubicBezTo>
                    <a:pt x="1182734" y="0"/>
                    <a:pt x="1215287" y="32552"/>
                    <a:pt x="1215287" y="7270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15287" cy="257143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826687" y="2939596"/>
            <a:ext cx="3561246" cy="2347654"/>
            <a:chOff x="0" y="0"/>
            <a:chExt cx="1129032" cy="7442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9032" cy="744283"/>
            </a:xfrm>
            <a:custGeom>
              <a:avLst/>
              <a:gdLst/>
              <a:ahLst/>
              <a:cxnLst/>
              <a:rect l="l" t="t" r="r" b="b"/>
              <a:pathLst>
                <a:path w="1129032" h="744283">
                  <a:moveTo>
                    <a:pt x="1129032" y="78262"/>
                  </a:moveTo>
                  <a:lnTo>
                    <a:pt x="1129032" y="666021"/>
                  </a:lnTo>
                  <a:cubicBezTo>
                    <a:pt x="1129032" y="686778"/>
                    <a:pt x="1120786" y="706684"/>
                    <a:pt x="1106109" y="721361"/>
                  </a:cubicBezTo>
                  <a:cubicBezTo>
                    <a:pt x="1091432" y="736038"/>
                    <a:pt x="1071526" y="744283"/>
                    <a:pt x="1050770" y="744283"/>
                  </a:cubicBezTo>
                  <a:lnTo>
                    <a:pt x="78262" y="744283"/>
                  </a:lnTo>
                  <a:cubicBezTo>
                    <a:pt x="57505" y="744283"/>
                    <a:pt x="37599" y="736038"/>
                    <a:pt x="22922" y="721361"/>
                  </a:cubicBezTo>
                  <a:cubicBezTo>
                    <a:pt x="8245" y="706684"/>
                    <a:pt x="0" y="686778"/>
                    <a:pt x="0" y="666021"/>
                  </a:cubicBezTo>
                  <a:lnTo>
                    <a:pt x="0" y="78262"/>
                  </a:lnTo>
                  <a:cubicBezTo>
                    <a:pt x="0" y="57505"/>
                    <a:pt x="8245" y="37599"/>
                    <a:pt x="22922" y="22922"/>
                  </a:cubicBezTo>
                  <a:cubicBezTo>
                    <a:pt x="37599" y="8245"/>
                    <a:pt x="57505" y="0"/>
                    <a:pt x="78262" y="0"/>
                  </a:cubicBezTo>
                  <a:lnTo>
                    <a:pt x="1050770" y="0"/>
                  </a:lnTo>
                  <a:cubicBezTo>
                    <a:pt x="1071526" y="0"/>
                    <a:pt x="1091432" y="8245"/>
                    <a:pt x="1106109" y="22922"/>
                  </a:cubicBezTo>
                  <a:cubicBezTo>
                    <a:pt x="1120786" y="37599"/>
                    <a:pt x="1129032" y="57505"/>
                    <a:pt x="1129032" y="7826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129032" cy="744283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98314" y="1093470"/>
            <a:ext cx="10583687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Map Your Yard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1203935"/>
            <a:ext cx="1706913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69879" y="4184222"/>
            <a:ext cx="8558672" cy="3858231"/>
          </a:xfrm>
          <a:custGeom>
            <a:avLst/>
            <a:gdLst/>
            <a:ahLst/>
            <a:cxnLst/>
            <a:rect l="l" t="t" r="r" b="b"/>
            <a:pathLst>
              <a:path w="8558672" h="3858231">
                <a:moveTo>
                  <a:pt x="0" y="0"/>
                </a:moveTo>
                <a:lnTo>
                  <a:pt x="8558672" y="0"/>
                </a:lnTo>
                <a:lnTo>
                  <a:pt x="8558672" y="3858231"/>
                </a:lnTo>
                <a:lnTo>
                  <a:pt x="0" y="3858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10465206" y="6492542"/>
            <a:ext cx="965589" cy="4565928"/>
            <a:chOff x="0" y="0"/>
            <a:chExt cx="329930" cy="15601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9930" cy="1560123"/>
            </a:xfrm>
            <a:custGeom>
              <a:avLst/>
              <a:gdLst/>
              <a:ahLst/>
              <a:cxnLst/>
              <a:rect l="l" t="t" r="r" b="b"/>
              <a:pathLst>
                <a:path w="329930" h="1560123">
                  <a:moveTo>
                    <a:pt x="329930" y="120267"/>
                  </a:moveTo>
                  <a:lnTo>
                    <a:pt x="329930" y="1439856"/>
                  </a:lnTo>
                  <a:cubicBezTo>
                    <a:pt x="329930" y="1506278"/>
                    <a:pt x="276085" y="1560123"/>
                    <a:pt x="209663" y="1560123"/>
                  </a:cubicBezTo>
                  <a:lnTo>
                    <a:pt x="120267" y="1560123"/>
                  </a:lnTo>
                  <a:cubicBezTo>
                    <a:pt x="88370" y="1560123"/>
                    <a:pt x="57780" y="1547452"/>
                    <a:pt x="35225" y="1524898"/>
                  </a:cubicBezTo>
                  <a:cubicBezTo>
                    <a:pt x="12671" y="1502343"/>
                    <a:pt x="0" y="1471753"/>
                    <a:pt x="0" y="1439856"/>
                  </a:cubicBezTo>
                  <a:lnTo>
                    <a:pt x="0" y="120267"/>
                  </a:lnTo>
                  <a:cubicBezTo>
                    <a:pt x="0" y="88370"/>
                    <a:pt x="12671" y="57780"/>
                    <a:pt x="35225" y="35225"/>
                  </a:cubicBezTo>
                  <a:cubicBezTo>
                    <a:pt x="57780" y="12671"/>
                    <a:pt x="88370" y="0"/>
                    <a:pt x="120267" y="0"/>
                  </a:cubicBezTo>
                  <a:lnTo>
                    <a:pt x="209663" y="0"/>
                  </a:lnTo>
                  <a:cubicBezTo>
                    <a:pt x="241560" y="0"/>
                    <a:pt x="272150" y="12671"/>
                    <a:pt x="294705" y="35225"/>
                  </a:cubicBezTo>
                  <a:cubicBezTo>
                    <a:pt x="317259" y="57780"/>
                    <a:pt x="329930" y="88370"/>
                    <a:pt x="329930" y="120267"/>
                  </a:cubicBezTo>
                  <a:close/>
                </a:path>
              </a:pathLst>
            </a:custGeom>
            <a:solidFill>
              <a:srgbClr val="0071CE">
                <a:alpha val="1764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29930" cy="1560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2273346" y="-1332348"/>
            <a:ext cx="1346896" cy="8563514"/>
            <a:chOff x="0" y="0"/>
            <a:chExt cx="460218" cy="29260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218" cy="2926051"/>
            </a:xfrm>
            <a:custGeom>
              <a:avLst/>
              <a:gdLst/>
              <a:ahLst/>
              <a:cxnLst/>
              <a:rect l="l" t="t" r="r" b="b"/>
              <a:pathLst>
                <a:path w="460218" h="2926051">
                  <a:moveTo>
                    <a:pt x="460218" y="86220"/>
                  </a:moveTo>
                  <a:lnTo>
                    <a:pt x="460218" y="2839831"/>
                  </a:lnTo>
                  <a:cubicBezTo>
                    <a:pt x="460218" y="2862698"/>
                    <a:pt x="451134" y="2884628"/>
                    <a:pt x="434965" y="2900798"/>
                  </a:cubicBezTo>
                  <a:cubicBezTo>
                    <a:pt x="418796" y="2916967"/>
                    <a:pt x="396866" y="2926051"/>
                    <a:pt x="373999" y="2926051"/>
                  </a:cubicBezTo>
                  <a:lnTo>
                    <a:pt x="86220" y="2926051"/>
                  </a:lnTo>
                  <a:cubicBezTo>
                    <a:pt x="63353" y="2926051"/>
                    <a:pt x="41422" y="2916967"/>
                    <a:pt x="25253" y="2900798"/>
                  </a:cubicBezTo>
                  <a:cubicBezTo>
                    <a:pt x="9084" y="2884628"/>
                    <a:pt x="0" y="2862698"/>
                    <a:pt x="0" y="2839831"/>
                  </a:cubicBezTo>
                  <a:lnTo>
                    <a:pt x="0" y="86220"/>
                  </a:lnTo>
                  <a:cubicBezTo>
                    <a:pt x="0" y="63353"/>
                    <a:pt x="9084" y="41422"/>
                    <a:pt x="25253" y="25253"/>
                  </a:cubicBezTo>
                  <a:cubicBezTo>
                    <a:pt x="41422" y="9084"/>
                    <a:pt x="63353" y="0"/>
                    <a:pt x="86220" y="0"/>
                  </a:cubicBezTo>
                  <a:lnTo>
                    <a:pt x="373999" y="0"/>
                  </a:lnTo>
                  <a:cubicBezTo>
                    <a:pt x="421616" y="0"/>
                    <a:pt x="460218" y="38602"/>
                    <a:pt x="460218" y="86220"/>
                  </a:cubicBezTo>
                  <a:close/>
                </a:path>
              </a:pathLst>
            </a:custGeom>
            <a:solidFill>
              <a:srgbClr val="FFDA00">
                <a:alpha val="1764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60218" cy="2926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14881572" y="6880572"/>
            <a:ext cx="965589" cy="3789867"/>
            <a:chOff x="0" y="0"/>
            <a:chExt cx="329930" cy="12949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9930" cy="1294952"/>
            </a:xfrm>
            <a:custGeom>
              <a:avLst/>
              <a:gdLst/>
              <a:ahLst/>
              <a:cxnLst/>
              <a:rect l="l" t="t" r="r" b="b"/>
              <a:pathLst>
                <a:path w="329930" h="1294952">
                  <a:moveTo>
                    <a:pt x="329930" y="120267"/>
                  </a:moveTo>
                  <a:lnTo>
                    <a:pt x="329930" y="1174685"/>
                  </a:lnTo>
                  <a:cubicBezTo>
                    <a:pt x="329930" y="1206582"/>
                    <a:pt x="317259" y="1237172"/>
                    <a:pt x="294705" y="1259727"/>
                  </a:cubicBezTo>
                  <a:cubicBezTo>
                    <a:pt x="272150" y="1282282"/>
                    <a:pt x="241560" y="1294952"/>
                    <a:pt x="209663" y="1294952"/>
                  </a:cubicBezTo>
                  <a:lnTo>
                    <a:pt x="120267" y="1294952"/>
                  </a:lnTo>
                  <a:cubicBezTo>
                    <a:pt x="88370" y="1294952"/>
                    <a:pt x="57780" y="1282282"/>
                    <a:pt x="35225" y="1259727"/>
                  </a:cubicBezTo>
                  <a:cubicBezTo>
                    <a:pt x="12671" y="1237172"/>
                    <a:pt x="0" y="1206582"/>
                    <a:pt x="0" y="1174685"/>
                  </a:cubicBezTo>
                  <a:lnTo>
                    <a:pt x="0" y="120267"/>
                  </a:lnTo>
                  <a:cubicBezTo>
                    <a:pt x="0" y="88370"/>
                    <a:pt x="12671" y="57780"/>
                    <a:pt x="35225" y="35225"/>
                  </a:cubicBezTo>
                  <a:cubicBezTo>
                    <a:pt x="57780" y="12671"/>
                    <a:pt x="88370" y="0"/>
                    <a:pt x="120267" y="0"/>
                  </a:cubicBezTo>
                  <a:lnTo>
                    <a:pt x="209663" y="0"/>
                  </a:lnTo>
                  <a:cubicBezTo>
                    <a:pt x="241560" y="0"/>
                    <a:pt x="272150" y="12671"/>
                    <a:pt x="294705" y="35225"/>
                  </a:cubicBezTo>
                  <a:cubicBezTo>
                    <a:pt x="317259" y="57780"/>
                    <a:pt x="329930" y="88370"/>
                    <a:pt x="329930" y="120267"/>
                  </a:cubicBezTo>
                  <a:close/>
                </a:path>
              </a:pathLst>
            </a:custGeom>
            <a:solidFill>
              <a:srgbClr val="0071CE">
                <a:alpha val="1764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329930" cy="129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58464" y="2502033"/>
            <a:ext cx="7793522" cy="10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 joysticks to control the mower to drive along the edge of the mowing area to create an individual work zone.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90770" y="8476116"/>
            <a:ext cx="4314461" cy="7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Change the mower speed based on your needs.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55443" y="8424961"/>
            <a:ext cx="3270631" cy="7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Erase the path if an error occurs.</a:t>
            </a: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8989009" y="5115824"/>
            <a:ext cx="2579042" cy="2506433"/>
            <a:chOff x="0" y="0"/>
            <a:chExt cx="881228" cy="8564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81228" cy="856418"/>
            </a:xfrm>
            <a:custGeom>
              <a:avLst/>
              <a:gdLst/>
              <a:ahLst/>
              <a:cxnLst/>
              <a:rect l="l" t="t" r="r" b="b"/>
              <a:pathLst>
                <a:path w="881228" h="856418">
                  <a:moveTo>
                    <a:pt x="881228" y="108067"/>
                  </a:moveTo>
                  <a:lnTo>
                    <a:pt x="881228" y="748351"/>
                  </a:lnTo>
                  <a:cubicBezTo>
                    <a:pt x="881228" y="777013"/>
                    <a:pt x="869842" y="804500"/>
                    <a:pt x="849576" y="824766"/>
                  </a:cubicBezTo>
                  <a:cubicBezTo>
                    <a:pt x="829309" y="845033"/>
                    <a:pt x="801822" y="856418"/>
                    <a:pt x="773161" y="856418"/>
                  </a:cubicBezTo>
                  <a:lnTo>
                    <a:pt x="108067" y="856418"/>
                  </a:lnTo>
                  <a:cubicBezTo>
                    <a:pt x="48383" y="856418"/>
                    <a:pt x="0" y="808035"/>
                    <a:pt x="0" y="748351"/>
                  </a:cubicBezTo>
                  <a:lnTo>
                    <a:pt x="0" y="108067"/>
                  </a:lnTo>
                  <a:cubicBezTo>
                    <a:pt x="0" y="79406"/>
                    <a:pt x="11386" y="51919"/>
                    <a:pt x="31652" y="31652"/>
                  </a:cubicBezTo>
                  <a:cubicBezTo>
                    <a:pt x="51919" y="11386"/>
                    <a:pt x="79406" y="0"/>
                    <a:pt x="108067" y="0"/>
                  </a:cubicBezTo>
                  <a:lnTo>
                    <a:pt x="773161" y="0"/>
                  </a:lnTo>
                  <a:cubicBezTo>
                    <a:pt x="801822" y="0"/>
                    <a:pt x="829309" y="11386"/>
                    <a:pt x="849576" y="31652"/>
                  </a:cubicBezTo>
                  <a:cubicBezTo>
                    <a:pt x="869842" y="51919"/>
                    <a:pt x="881228" y="79406"/>
                    <a:pt x="881228" y="10806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881228" cy="85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11449029" y="6502217"/>
            <a:ext cx="965589" cy="972020"/>
            <a:chOff x="0" y="0"/>
            <a:chExt cx="329930" cy="3321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9930" cy="332128"/>
            </a:xfrm>
            <a:custGeom>
              <a:avLst/>
              <a:gdLst/>
              <a:ahLst/>
              <a:cxnLst/>
              <a:rect l="l" t="t" r="r" b="b"/>
              <a:pathLst>
                <a:path w="329930" h="332128">
                  <a:moveTo>
                    <a:pt x="329930" y="164965"/>
                  </a:moveTo>
                  <a:lnTo>
                    <a:pt x="329930" y="167163"/>
                  </a:lnTo>
                  <a:cubicBezTo>
                    <a:pt x="329930" y="210914"/>
                    <a:pt x="312550" y="252874"/>
                    <a:pt x="281613" y="283811"/>
                  </a:cubicBezTo>
                  <a:cubicBezTo>
                    <a:pt x="250676" y="314748"/>
                    <a:pt x="208717" y="332128"/>
                    <a:pt x="164965" y="332128"/>
                  </a:cubicBezTo>
                  <a:lnTo>
                    <a:pt x="164965" y="332128"/>
                  </a:lnTo>
                  <a:cubicBezTo>
                    <a:pt x="121214" y="332128"/>
                    <a:pt x="79254" y="314748"/>
                    <a:pt x="48317" y="283811"/>
                  </a:cubicBezTo>
                  <a:cubicBezTo>
                    <a:pt x="17380" y="252874"/>
                    <a:pt x="0" y="210914"/>
                    <a:pt x="0" y="167163"/>
                  </a:cubicBezTo>
                  <a:lnTo>
                    <a:pt x="0" y="164965"/>
                  </a:lnTo>
                  <a:cubicBezTo>
                    <a:pt x="0" y="121214"/>
                    <a:pt x="17380" y="79254"/>
                    <a:pt x="48317" y="48317"/>
                  </a:cubicBezTo>
                  <a:cubicBezTo>
                    <a:pt x="79254" y="17380"/>
                    <a:pt x="121214" y="0"/>
                    <a:pt x="164965" y="0"/>
                  </a:cubicBezTo>
                  <a:lnTo>
                    <a:pt x="164965" y="0"/>
                  </a:lnTo>
                  <a:cubicBezTo>
                    <a:pt x="208717" y="0"/>
                    <a:pt x="250676" y="17380"/>
                    <a:pt x="281613" y="48317"/>
                  </a:cubicBezTo>
                  <a:cubicBezTo>
                    <a:pt x="312550" y="79254"/>
                    <a:pt x="329930" y="121214"/>
                    <a:pt x="329930" y="1649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0071CE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329930" cy="332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3472648" y="6502217"/>
            <a:ext cx="965589" cy="972020"/>
            <a:chOff x="0" y="0"/>
            <a:chExt cx="329930" cy="33212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9930" cy="332128"/>
            </a:xfrm>
            <a:custGeom>
              <a:avLst/>
              <a:gdLst/>
              <a:ahLst/>
              <a:cxnLst/>
              <a:rect l="l" t="t" r="r" b="b"/>
              <a:pathLst>
                <a:path w="329930" h="332128">
                  <a:moveTo>
                    <a:pt x="329930" y="164965"/>
                  </a:moveTo>
                  <a:lnTo>
                    <a:pt x="329930" y="167163"/>
                  </a:lnTo>
                  <a:cubicBezTo>
                    <a:pt x="329930" y="210914"/>
                    <a:pt x="312550" y="252874"/>
                    <a:pt x="281613" y="283811"/>
                  </a:cubicBezTo>
                  <a:cubicBezTo>
                    <a:pt x="250676" y="314748"/>
                    <a:pt x="208717" y="332128"/>
                    <a:pt x="164965" y="332128"/>
                  </a:cubicBezTo>
                  <a:lnTo>
                    <a:pt x="164965" y="332128"/>
                  </a:lnTo>
                  <a:cubicBezTo>
                    <a:pt x="121214" y="332128"/>
                    <a:pt x="79254" y="314748"/>
                    <a:pt x="48317" y="283811"/>
                  </a:cubicBezTo>
                  <a:cubicBezTo>
                    <a:pt x="17380" y="252874"/>
                    <a:pt x="0" y="210914"/>
                    <a:pt x="0" y="167163"/>
                  </a:cubicBezTo>
                  <a:lnTo>
                    <a:pt x="0" y="164965"/>
                  </a:lnTo>
                  <a:cubicBezTo>
                    <a:pt x="0" y="121214"/>
                    <a:pt x="17380" y="79254"/>
                    <a:pt x="48317" y="48317"/>
                  </a:cubicBezTo>
                  <a:cubicBezTo>
                    <a:pt x="79254" y="17380"/>
                    <a:pt x="121214" y="0"/>
                    <a:pt x="164965" y="0"/>
                  </a:cubicBezTo>
                  <a:lnTo>
                    <a:pt x="164965" y="0"/>
                  </a:lnTo>
                  <a:cubicBezTo>
                    <a:pt x="208717" y="0"/>
                    <a:pt x="250676" y="17380"/>
                    <a:pt x="281613" y="48317"/>
                  </a:cubicBezTo>
                  <a:cubicBezTo>
                    <a:pt x="312550" y="79254"/>
                    <a:pt x="329930" y="121214"/>
                    <a:pt x="329930" y="1649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0071CE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329930" cy="332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5400000">
            <a:off x="14357199" y="5163774"/>
            <a:ext cx="2579042" cy="2410533"/>
            <a:chOff x="0" y="0"/>
            <a:chExt cx="881228" cy="82365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81228" cy="823651"/>
            </a:xfrm>
            <a:custGeom>
              <a:avLst/>
              <a:gdLst/>
              <a:ahLst/>
              <a:cxnLst/>
              <a:rect l="l" t="t" r="r" b="b"/>
              <a:pathLst>
                <a:path w="881228" h="823651">
                  <a:moveTo>
                    <a:pt x="881228" y="108067"/>
                  </a:moveTo>
                  <a:lnTo>
                    <a:pt x="881228" y="715584"/>
                  </a:lnTo>
                  <a:cubicBezTo>
                    <a:pt x="881228" y="744245"/>
                    <a:pt x="869842" y="771732"/>
                    <a:pt x="849576" y="791999"/>
                  </a:cubicBezTo>
                  <a:cubicBezTo>
                    <a:pt x="829309" y="812265"/>
                    <a:pt x="801822" y="823651"/>
                    <a:pt x="773161" y="823651"/>
                  </a:cubicBezTo>
                  <a:lnTo>
                    <a:pt x="108067" y="823651"/>
                  </a:lnTo>
                  <a:cubicBezTo>
                    <a:pt x="48383" y="823651"/>
                    <a:pt x="0" y="775267"/>
                    <a:pt x="0" y="715584"/>
                  </a:cubicBezTo>
                  <a:lnTo>
                    <a:pt x="0" y="108067"/>
                  </a:lnTo>
                  <a:cubicBezTo>
                    <a:pt x="0" y="79406"/>
                    <a:pt x="11386" y="51919"/>
                    <a:pt x="31652" y="31652"/>
                  </a:cubicBezTo>
                  <a:cubicBezTo>
                    <a:pt x="51919" y="11386"/>
                    <a:pt x="79406" y="0"/>
                    <a:pt x="108067" y="0"/>
                  </a:cubicBezTo>
                  <a:lnTo>
                    <a:pt x="773161" y="0"/>
                  </a:lnTo>
                  <a:cubicBezTo>
                    <a:pt x="801822" y="0"/>
                    <a:pt x="829309" y="11386"/>
                    <a:pt x="849576" y="31652"/>
                  </a:cubicBezTo>
                  <a:cubicBezTo>
                    <a:pt x="869842" y="51919"/>
                    <a:pt x="881228" y="79406"/>
                    <a:pt x="881228" y="10806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881228" cy="823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>
            <a:off x="10278530" y="5079519"/>
            <a:ext cx="5368190" cy="0"/>
          </a:xfrm>
          <a:prstGeom prst="line">
            <a:avLst/>
          </a:prstGeom>
          <a:ln w="85725" cap="rnd">
            <a:solidFill>
              <a:srgbClr val="FFDA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V="1">
            <a:off x="10860647" y="7471022"/>
            <a:ext cx="1071176" cy="949556"/>
          </a:xfrm>
          <a:prstGeom prst="line">
            <a:avLst/>
          </a:prstGeom>
          <a:ln w="66675" cap="rnd">
            <a:solidFill>
              <a:srgbClr val="0071CE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13034966" y="3433351"/>
            <a:ext cx="0" cy="1058297"/>
          </a:xfrm>
          <a:prstGeom prst="line">
            <a:avLst/>
          </a:prstGeom>
          <a:ln w="66675" cap="rnd">
            <a:solidFill>
              <a:srgbClr val="FFDA00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H="1" flipV="1">
            <a:off x="13912821" y="7471022"/>
            <a:ext cx="1685949" cy="989129"/>
          </a:xfrm>
          <a:prstGeom prst="line">
            <a:avLst/>
          </a:prstGeom>
          <a:ln w="66675" cap="rnd">
            <a:solidFill>
              <a:srgbClr val="0071CE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829619" y="2313983"/>
            <a:ext cx="3435368" cy="6922780"/>
          </a:xfrm>
          <a:custGeom>
            <a:avLst/>
            <a:gdLst/>
            <a:ahLst/>
            <a:cxnLst/>
            <a:rect l="l" t="t" r="r" b="b"/>
            <a:pathLst>
              <a:path w="3435368" h="6922780">
                <a:moveTo>
                  <a:pt x="0" y="0"/>
                </a:moveTo>
                <a:lnTo>
                  <a:pt x="3435368" y="0"/>
                </a:lnTo>
                <a:lnTo>
                  <a:pt x="3435368" y="6922781"/>
                </a:lnTo>
                <a:lnTo>
                  <a:pt x="0" y="6922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772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22727" y="2335520"/>
            <a:ext cx="3381610" cy="6901244"/>
          </a:xfrm>
          <a:custGeom>
            <a:avLst/>
            <a:gdLst/>
            <a:ahLst/>
            <a:cxnLst/>
            <a:rect l="l" t="t" r="r" b="b"/>
            <a:pathLst>
              <a:path w="3381610" h="6901244">
                <a:moveTo>
                  <a:pt x="0" y="0"/>
                </a:moveTo>
                <a:lnTo>
                  <a:pt x="3381610" y="0"/>
                </a:lnTo>
                <a:lnTo>
                  <a:pt x="3381610" y="6901244"/>
                </a:lnTo>
                <a:lnTo>
                  <a:pt x="0" y="6901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198314" y="1093470"/>
            <a:ext cx="10583687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Map Your Yard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1203935"/>
            <a:ext cx="1706913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7431" y="1913422"/>
            <a:ext cx="3627326" cy="7545357"/>
            <a:chOff x="0" y="0"/>
            <a:chExt cx="4836435" cy="10060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6435" cy="10060476"/>
            </a:xfrm>
            <a:custGeom>
              <a:avLst/>
              <a:gdLst/>
              <a:ahLst/>
              <a:cxnLst/>
              <a:rect l="l" t="t" r="r" b="b"/>
              <a:pathLst>
                <a:path w="4836435" h="10060476">
                  <a:moveTo>
                    <a:pt x="0" y="0"/>
                  </a:moveTo>
                  <a:lnTo>
                    <a:pt x="4836435" y="0"/>
                  </a:lnTo>
                  <a:lnTo>
                    <a:pt x="4836435" y="10060476"/>
                  </a:lnTo>
                  <a:lnTo>
                    <a:pt x="0" y="1006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5" b="-1834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590233" y="4636923"/>
              <a:ext cx="102435" cy="311669"/>
              <a:chOff x="0" y="0"/>
              <a:chExt cx="20234" cy="615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234" cy="61564"/>
              </a:xfrm>
              <a:custGeom>
                <a:avLst/>
                <a:gdLst/>
                <a:ahLst/>
                <a:cxnLst/>
                <a:rect l="l" t="t" r="r" b="b"/>
                <a:pathLst>
                  <a:path w="20234" h="61564">
                    <a:moveTo>
                      <a:pt x="0" y="0"/>
                    </a:moveTo>
                    <a:lnTo>
                      <a:pt x="20234" y="0"/>
                    </a:lnTo>
                    <a:lnTo>
                      <a:pt x="20234" y="61564"/>
                    </a:lnTo>
                    <a:lnTo>
                      <a:pt x="0" y="615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0"/>
                <a:ext cx="20234" cy="615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60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628750" y="4636923"/>
              <a:ext cx="2970521" cy="362805"/>
            </a:xfrm>
            <a:custGeom>
              <a:avLst/>
              <a:gdLst/>
              <a:ahLst/>
              <a:cxnLst/>
              <a:rect l="l" t="t" r="r" b="b"/>
              <a:pathLst>
                <a:path w="2970521" h="362805">
                  <a:moveTo>
                    <a:pt x="0" y="0"/>
                  </a:moveTo>
                  <a:lnTo>
                    <a:pt x="2970522" y="0"/>
                  </a:lnTo>
                  <a:lnTo>
                    <a:pt x="2970522" y="362804"/>
                  </a:lnTo>
                  <a:lnTo>
                    <a:pt x="0" y="36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2754" t="-1415304" r="-10059" b="-144706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207431" y="8300790"/>
            <a:ext cx="3752547" cy="784892"/>
            <a:chOff x="0" y="0"/>
            <a:chExt cx="988325" cy="2067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8325" cy="206721"/>
            </a:xfrm>
            <a:custGeom>
              <a:avLst/>
              <a:gdLst/>
              <a:ahLst/>
              <a:cxnLst/>
              <a:rect l="l" t="t" r="r" b="b"/>
              <a:pathLst>
                <a:path w="988325" h="206721">
                  <a:moveTo>
                    <a:pt x="988325" y="74272"/>
                  </a:moveTo>
                  <a:lnTo>
                    <a:pt x="988325" y="132449"/>
                  </a:lnTo>
                  <a:cubicBezTo>
                    <a:pt x="988325" y="152147"/>
                    <a:pt x="980500" y="171038"/>
                    <a:pt x="966571" y="184967"/>
                  </a:cubicBezTo>
                  <a:cubicBezTo>
                    <a:pt x="952643" y="198896"/>
                    <a:pt x="933751" y="206721"/>
                    <a:pt x="914053" y="206721"/>
                  </a:cubicBezTo>
                  <a:lnTo>
                    <a:pt x="74272" y="206721"/>
                  </a:lnTo>
                  <a:cubicBezTo>
                    <a:pt x="54574" y="206721"/>
                    <a:pt x="35682" y="198896"/>
                    <a:pt x="21754" y="184967"/>
                  </a:cubicBezTo>
                  <a:cubicBezTo>
                    <a:pt x="7825" y="171038"/>
                    <a:pt x="0" y="152147"/>
                    <a:pt x="0" y="132449"/>
                  </a:cubicBezTo>
                  <a:lnTo>
                    <a:pt x="0" y="74272"/>
                  </a:lnTo>
                  <a:cubicBezTo>
                    <a:pt x="0" y="54574"/>
                    <a:pt x="7825" y="35682"/>
                    <a:pt x="21754" y="21754"/>
                  </a:cubicBezTo>
                  <a:cubicBezTo>
                    <a:pt x="35682" y="7825"/>
                    <a:pt x="54574" y="0"/>
                    <a:pt x="74272" y="0"/>
                  </a:cubicBezTo>
                  <a:lnTo>
                    <a:pt x="914053" y="0"/>
                  </a:lnTo>
                  <a:cubicBezTo>
                    <a:pt x="933751" y="0"/>
                    <a:pt x="952643" y="7825"/>
                    <a:pt x="966571" y="21754"/>
                  </a:cubicBezTo>
                  <a:cubicBezTo>
                    <a:pt x="980500" y="35682"/>
                    <a:pt x="988325" y="54574"/>
                    <a:pt x="988325" y="7427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88325" cy="206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91257" y="8253243"/>
            <a:ext cx="916174" cy="711284"/>
          </a:xfrm>
          <a:custGeom>
            <a:avLst/>
            <a:gdLst/>
            <a:ahLst/>
            <a:cxnLst/>
            <a:rect l="l" t="t" r="r" b="b"/>
            <a:pathLst>
              <a:path w="916174" h="711284">
                <a:moveTo>
                  <a:pt x="0" y="0"/>
                </a:moveTo>
                <a:lnTo>
                  <a:pt x="916174" y="0"/>
                </a:lnTo>
                <a:lnTo>
                  <a:pt x="916174" y="711284"/>
                </a:lnTo>
                <a:lnTo>
                  <a:pt x="0" y="711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03112" y="1913422"/>
            <a:ext cx="6956188" cy="3044505"/>
          </a:xfrm>
          <a:custGeom>
            <a:avLst/>
            <a:gdLst/>
            <a:ahLst/>
            <a:cxnLst/>
            <a:rect l="l" t="t" r="r" b="b"/>
            <a:pathLst>
              <a:path w="6956188" h="3044505">
                <a:moveTo>
                  <a:pt x="0" y="0"/>
                </a:moveTo>
                <a:lnTo>
                  <a:pt x="6956188" y="0"/>
                </a:lnTo>
                <a:lnTo>
                  <a:pt x="6956188" y="3044505"/>
                </a:lnTo>
                <a:lnTo>
                  <a:pt x="0" y="3044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53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03112" y="6162286"/>
            <a:ext cx="6956188" cy="3043332"/>
          </a:xfrm>
          <a:custGeom>
            <a:avLst/>
            <a:gdLst/>
            <a:ahLst/>
            <a:cxnLst/>
            <a:rect l="l" t="t" r="r" b="b"/>
            <a:pathLst>
              <a:path w="6956188" h="3043332">
                <a:moveTo>
                  <a:pt x="0" y="0"/>
                </a:moveTo>
                <a:lnTo>
                  <a:pt x="6956188" y="0"/>
                </a:lnTo>
                <a:lnTo>
                  <a:pt x="6956188" y="3043332"/>
                </a:lnTo>
                <a:lnTo>
                  <a:pt x="0" y="3043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2315335"/>
            <a:ext cx="4952608" cy="420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Mapping with Visual Assistance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222473"/>
            <a:ext cx="2690003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41000" y="1151633"/>
            <a:ext cx="6218300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Visual assistance active. Drive the mower to an open area for a stronger signal.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041000" y="5350007"/>
            <a:ext cx="6218300" cy="7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RTK signal restored. </a:t>
            </a:r>
          </a:p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Switch back to RTK positioning.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6866329"/>
            <a:ext cx="4598620" cy="10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When the RTK signal is weak, visual navigation keeps your mower mapping accurately.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07431" y="1151633"/>
            <a:ext cx="3752547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Select Enable Visual Assistance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03112" y="1142488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03112" y="5340862"/>
            <a:ext cx="366414" cy="75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14894" y="1123950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72082" y="4142755"/>
            <a:ext cx="8311606" cy="3366200"/>
          </a:xfrm>
          <a:custGeom>
            <a:avLst/>
            <a:gdLst/>
            <a:ahLst/>
            <a:cxnLst/>
            <a:rect l="l" t="t" r="r" b="b"/>
            <a:pathLst>
              <a:path w="8311606" h="3366200">
                <a:moveTo>
                  <a:pt x="0" y="0"/>
                </a:moveTo>
                <a:lnTo>
                  <a:pt x="8311605" y="0"/>
                </a:lnTo>
                <a:lnTo>
                  <a:pt x="8311605" y="3366200"/>
                </a:lnTo>
                <a:lnTo>
                  <a:pt x="0" y="3366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41000" y="4142755"/>
            <a:ext cx="5984356" cy="3366200"/>
          </a:xfrm>
          <a:custGeom>
            <a:avLst/>
            <a:gdLst/>
            <a:ahLst/>
            <a:cxnLst/>
            <a:rect l="l" t="t" r="r" b="b"/>
            <a:pathLst>
              <a:path w="5984356" h="3366200">
                <a:moveTo>
                  <a:pt x="0" y="0"/>
                </a:moveTo>
                <a:lnTo>
                  <a:pt x="5984356" y="0"/>
                </a:lnTo>
                <a:lnTo>
                  <a:pt x="5984356" y="3366200"/>
                </a:lnTo>
                <a:lnTo>
                  <a:pt x="0" y="3366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42368" y="1139466"/>
            <a:ext cx="14616932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Mapping with Visual Guidance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22473"/>
            <a:ext cx="2690003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8889" y="3202967"/>
            <a:ext cx="2858625" cy="3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Video Tutorial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0466" y="3202967"/>
            <a:ext cx="3752547" cy="3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Map as usual.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41000" y="3022359"/>
            <a:ext cx="366414" cy="75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72082" y="3022359"/>
            <a:ext cx="470917" cy="75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08172" y="2496451"/>
            <a:ext cx="3350666" cy="2647049"/>
          </a:xfrm>
          <a:custGeom>
            <a:avLst/>
            <a:gdLst/>
            <a:ahLst/>
            <a:cxnLst/>
            <a:rect l="l" t="t" r="r" b="b"/>
            <a:pathLst>
              <a:path w="3350666" h="2647049">
                <a:moveTo>
                  <a:pt x="0" y="0"/>
                </a:moveTo>
                <a:lnTo>
                  <a:pt x="3350666" y="0"/>
                </a:lnTo>
                <a:lnTo>
                  <a:pt x="3350666" y="2647049"/>
                </a:lnTo>
                <a:lnTo>
                  <a:pt x="0" y="2647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066" t="-34284" r="-98719" b="-1841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77472" y="6352933"/>
            <a:ext cx="3589452" cy="2532698"/>
          </a:xfrm>
          <a:custGeom>
            <a:avLst/>
            <a:gdLst/>
            <a:ahLst/>
            <a:cxnLst/>
            <a:rect l="l" t="t" r="r" b="b"/>
            <a:pathLst>
              <a:path w="3589452" h="2532698">
                <a:moveTo>
                  <a:pt x="0" y="0"/>
                </a:moveTo>
                <a:lnTo>
                  <a:pt x="3589452" y="0"/>
                </a:lnTo>
                <a:lnTo>
                  <a:pt x="3589452" y="2532698"/>
                </a:lnTo>
                <a:lnTo>
                  <a:pt x="0" y="2532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7592" t="-210830" r="-96193" b="-457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7794" y="2496451"/>
            <a:ext cx="2923856" cy="2647049"/>
          </a:xfrm>
          <a:custGeom>
            <a:avLst/>
            <a:gdLst/>
            <a:ahLst/>
            <a:cxnLst/>
            <a:rect l="l" t="t" r="r" b="b"/>
            <a:pathLst>
              <a:path w="2923856" h="2647049">
                <a:moveTo>
                  <a:pt x="0" y="0"/>
                </a:moveTo>
                <a:lnTo>
                  <a:pt x="2923856" y="0"/>
                </a:lnTo>
                <a:lnTo>
                  <a:pt x="2923856" y="2647049"/>
                </a:lnTo>
                <a:lnTo>
                  <a:pt x="0" y="2647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3970" t="-62357" r="-23496" b="-2588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73769" y="6184422"/>
            <a:ext cx="3185531" cy="2371182"/>
          </a:xfrm>
          <a:custGeom>
            <a:avLst/>
            <a:gdLst/>
            <a:ahLst/>
            <a:cxnLst/>
            <a:rect l="l" t="t" r="r" b="b"/>
            <a:pathLst>
              <a:path w="3185531" h="2371182">
                <a:moveTo>
                  <a:pt x="0" y="0"/>
                </a:moveTo>
                <a:lnTo>
                  <a:pt x="3185531" y="0"/>
                </a:lnTo>
                <a:lnTo>
                  <a:pt x="3185531" y="2371183"/>
                </a:lnTo>
                <a:lnTo>
                  <a:pt x="0" y="2371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8724" t="-263126" r="-20175" b="-8015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5678" y="2381748"/>
            <a:ext cx="3828239" cy="3024334"/>
          </a:xfrm>
          <a:custGeom>
            <a:avLst/>
            <a:gdLst/>
            <a:ahLst/>
            <a:cxnLst/>
            <a:rect l="l" t="t" r="r" b="b"/>
            <a:pathLst>
              <a:path w="3828239" h="3024334">
                <a:moveTo>
                  <a:pt x="0" y="0"/>
                </a:moveTo>
                <a:lnTo>
                  <a:pt x="3828238" y="0"/>
                </a:lnTo>
                <a:lnTo>
                  <a:pt x="3828238" y="3024334"/>
                </a:lnTo>
                <a:lnTo>
                  <a:pt x="0" y="3024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82" t="-33528" r="-318702" b="-18494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5678" y="6149615"/>
            <a:ext cx="3828239" cy="2371182"/>
          </a:xfrm>
          <a:custGeom>
            <a:avLst/>
            <a:gdLst/>
            <a:ahLst/>
            <a:cxnLst/>
            <a:rect l="l" t="t" r="r" b="b"/>
            <a:pathLst>
              <a:path w="3828239" h="2371182">
                <a:moveTo>
                  <a:pt x="0" y="0"/>
                </a:moveTo>
                <a:lnTo>
                  <a:pt x="3828238" y="0"/>
                </a:lnTo>
                <a:lnTo>
                  <a:pt x="3828238" y="2371183"/>
                </a:lnTo>
                <a:lnTo>
                  <a:pt x="0" y="2371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459" t="-268400" r="-352728" b="-7750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83947" y="2416579"/>
            <a:ext cx="3828239" cy="3024334"/>
          </a:xfrm>
          <a:custGeom>
            <a:avLst/>
            <a:gdLst/>
            <a:ahLst/>
            <a:cxnLst/>
            <a:rect l="l" t="t" r="r" b="b"/>
            <a:pathLst>
              <a:path w="3828239" h="3024334">
                <a:moveTo>
                  <a:pt x="0" y="0"/>
                </a:moveTo>
                <a:lnTo>
                  <a:pt x="3828238" y="0"/>
                </a:lnTo>
                <a:lnTo>
                  <a:pt x="3828238" y="3024334"/>
                </a:lnTo>
                <a:lnTo>
                  <a:pt x="0" y="3024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063" t="-32014" r="-205722" b="-18645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01476" y="6349447"/>
            <a:ext cx="3828239" cy="2371182"/>
          </a:xfrm>
          <a:custGeom>
            <a:avLst/>
            <a:gdLst/>
            <a:ahLst/>
            <a:cxnLst/>
            <a:rect l="l" t="t" r="r" b="b"/>
            <a:pathLst>
              <a:path w="3828239" h="2371182">
                <a:moveTo>
                  <a:pt x="0" y="0"/>
                </a:moveTo>
                <a:lnTo>
                  <a:pt x="3828239" y="0"/>
                </a:lnTo>
                <a:lnTo>
                  <a:pt x="3828239" y="2371183"/>
                </a:lnTo>
                <a:lnTo>
                  <a:pt x="0" y="2371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693" t="-245910" r="-207092" b="-6028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66342" y="692013"/>
            <a:ext cx="671481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In the Box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7872" y="1100292"/>
            <a:ext cx="7918103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As soon as you receive the box,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please contact FAE 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for recorded unboxing and installation guidance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09363" y="8921747"/>
            <a:ext cx="1188508" cy="33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2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Tool Set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6342" y="8836022"/>
            <a:ext cx="3357405" cy="42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Power Cables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29862" y="8838006"/>
            <a:ext cx="2971466" cy="42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Power Adapter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40184" y="8774680"/>
            <a:ext cx="2971466" cy="42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Spare Blades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6342" y="5373603"/>
            <a:ext cx="3584036" cy="42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 Robotic Lawn Mower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97134" y="5400348"/>
            <a:ext cx="3333731" cy="42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Charging Station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677621" y="5408366"/>
            <a:ext cx="3333731" cy="85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RTK Base Station and Attachment Kit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58108" y="5358457"/>
            <a:ext cx="3153542" cy="42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>
                <a:solidFill>
                  <a:srgbClr val="545454"/>
                </a:solidFill>
                <a:latin typeface="Lexend Deca 1 Light"/>
                <a:ea typeface="Lexend Deca 1 Light"/>
                <a:cs typeface="Lexend Deca 1 Light"/>
                <a:sym typeface="Lexend Deca 1 Light"/>
              </a:rPr>
              <a:t>Wheel Spikes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5713" y="1990134"/>
            <a:ext cx="3184517" cy="5456183"/>
          </a:xfrm>
          <a:custGeom>
            <a:avLst/>
            <a:gdLst/>
            <a:ahLst/>
            <a:cxnLst/>
            <a:rect l="l" t="t" r="r" b="b"/>
            <a:pathLst>
              <a:path w="3184517" h="5456183">
                <a:moveTo>
                  <a:pt x="0" y="0"/>
                </a:moveTo>
                <a:lnTo>
                  <a:pt x="3184517" y="0"/>
                </a:lnTo>
                <a:lnTo>
                  <a:pt x="3184517" y="5456184"/>
                </a:lnTo>
                <a:lnTo>
                  <a:pt x="0" y="5456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09305" y="2047284"/>
            <a:ext cx="4884751" cy="3811578"/>
          </a:xfrm>
          <a:custGeom>
            <a:avLst/>
            <a:gdLst/>
            <a:ahLst/>
            <a:cxnLst/>
            <a:rect l="l" t="t" r="r" b="b"/>
            <a:pathLst>
              <a:path w="4884751" h="3811578">
                <a:moveTo>
                  <a:pt x="0" y="0"/>
                </a:moveTo>
                <a:lnTo>
                  <a:pt x="4884750" y="0"/>
                </a:lnTo>
                <a:lnTo>
                  <a:pt x="4884750" y="3811578"/>
                </a:lnTo>
                <a:lnTo>
                  <a:pt x="0" y="381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253" t="-11684" r="-2399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36124" y="4594801"/>
            <a:ext cx="2736388" cy="2665829"/>
            <a:chOff x="0" y="0"/>
            <a:chExt cx="720695" cy="7021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0695" cy="702111"/>
            </a:xfrm>
            <a:custGeom>
              <a:avLst/>
              <a:gdLst/>
              <a:ahLst/>
              <a:cxnLst/>
              <a:rect l="l" t="t" r="r" b="b"/>
              <a:pathLst>
                <a:path w="720695" h="702111">
                  <a:moveTo>
                    <a:pt x="720695" y="101853"/>
                  </a:moveTo>
                  <a:lnTo>
                    <a:pt x="720695" y="600259"/>
                  </a:lnTo>
                  <a:cubicBezTo>
                    <a:pt x="720695" y="627272"/>
                    <a:pt x="709964" y="653178"/>
                    <a:pt x="690863" y="672279"/>
                  </a:cubicBezTo>
                  <a:cubicBezTo>
                    <a:pt x="671762" y="691381"/>
                    <a:pt x="645855" y="702111"/>
                    <a:pt x="618842" y="702111"/>
                  </a:cubicBezTo>
                  <a:lnTo>
                    <a:pt x="101853" y="702111"/>
                  </a:lnTo>
                  <a:cubicBezTo>
                    <a:pt x="74840" y="702111"/>
                    <a:pt x="48933" y="691381"/>
                    <a:pt x="29832" y="672279"/>
                  </a:cubicBezTo>
                  <a:cubicBezTo>
                    <a:pt x="10731" y="653178"/>
                    <a:pt x="0" y="627272"/>
                    <a:pt x="0" y="600259"/>
                  </a:cubicBezTo>
                  <a:lnTo>
                    <a:pt x="0" y="101853"/>
                  </a:lnTo>
                  <a:cubicBezTo>
                    <a:pt x="0" y="74840"/>
                    <a:pt x="10731" y="48933"/>
                    <a:pt x="29832" y="29832"/>
                  </a:cubicBezTo>
                  <a:cubicBezTo>
                    <a:pt x="48933" y="10731"/>
                    <a:pt x="74840" y="0"/>
                    <a:pt x="101853" y="0"/>
                  </a:cubicBezTo>
                  <a:lnTo>
                    <a:pt x="618842" y="0"/>
                  </a:lnTo>
                  <a:cubicBezTo>
                    <a:pt x="675094" y="0"/>
                    <a:pt x="720695" y="45601"/>
                    <a:pt x="720695" y="1018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720695" cy="702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81850" y="4729699"/>
            <a:ext cx="916174" cy="711284"/>
          </a:xfrm>
          <a:custGeom>
            <a:avLst/>
            <a:gdLst/>
            <a:ahLst/>
            <a:cxnLst/>
            <a:rect l="l" t="t" r="r" b="b"/>
            <a:pathLst>
              <a:path w="916174" h="711284">
                <a:moveTo>
                  <a:pt x="0" y="0"/>
                </a:moveTo>
                <a:lnTo>
                  <a:pt x="916174" y="0"/>
                </a:lnTo>
                <a:lnTo>
                  <a:pt x="916174" y="711284"/>
                </a:lnTo>
                <a:lnTo>
                  <a:pt x="0" y="71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29381" y="1990134"/>
            <a:ext cx="7901548" cy="3848977"/>
          </a:xfrm>
          <a:custGeom>
            <a:avLst/>
            <a:gdLst/>
            <a:ahLst/>
            <a:cxnLst/>
            <a:rect l="l" t="t" r="r" b="b"/>
            <a:pathLst>
              <a:path w="7901548" h="3848977">
                <a:moveTo>
                  <a:pt x="0" y="0"/>
                </a:moveTo>
                <a:lnTo>
                  <a:pt x="7901548" y="0"/>
                </a:lnTo>
                <a:lnTo>
                  <a:pt x="7901548" y="3848977"/>
                </a:lnTo>
                <a:lnTo>
                  <a:pt x="0" y="384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91" r="-12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69083" y="1101791"/>
            <a:ext cx="3984083" cy="7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Drive the mower away from the charging station.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19330" y="1101791"/>
            <a:ext cx="2744005" cy="70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Select “outside the work zone”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61260" y="1174745"/>
            <a:ext cx="7088515" cy="7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Guide the mower to the edge of the work area, then tap Next.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33002" y="1123950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9175" y="1123950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30551" y="1123950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44375" y="7505023"/>
            <a:ext cx="9151346" cy="211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Charging Station </a:t>
            </a:r>
            <a:r>
              <a:rPr lang="en-US" sz="7199" b="1">
                <a:solidFill>
                  <a:srgbClr val="FFDA00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Outside</a:t>
            </a: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 Work Zone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67004" y="6522087"/>
            <a:ext cx="1706913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13758" y="5858862"/>
            <a:ext cx="7731078" cy="62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100">
                <a:solidFill>
                  <a:srgbClr val="A6A6A6"/>
                </a:solidFill>
                <a:latin typeface="Lexend Deca 1"/>
                <a:ea typeface="Lexend Deca 1"/>
                <a:cs typeface="Lexend Deca 1"/>
                <a:sym typeface="Lexend Deca 1"/>
              </a:rPr>
              <a:t>*This process creates a virtual path so the mower can find its way back to the charging station..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5713" y="8726805"/>
            <a:ext cx="6593364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60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 this mode when the charging station is installed outside the mowing area.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-354334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909862"/>
            <a:ext cx="7079254" cy="3283004"/>
          </a:xfrm>
          <a:custGeom>
            <a:avLst/>
            <a:gdLst/>
            <a:ahLst/>
            <a:cxnLst/>
            <a:rect l="l" t="t" r="r" b="b"/>
            <a:pathLst>
              <a:path w="7079254" h="3283004">
                <a:moveTo>
                  <a:pt x="0" y="0"/>
                </a:moveTo>
                <a:lnTo>
                  <a:pt x="7079254" y="0"/>
                </a:lnTo>
                <a:lnTo>
                  <a:pt x="7079254" y="3283004"/>
                </a:lnTo>
                <a:lnTo>
                  <a:pt x="0" y="328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985255"/>
            <a:ext cx="7096032" cy="3273045"/>
          </a:xfrm>
          <a:custGeom>
            <a:avLst/>
            <a:gdLst/>
            <a:ahLst/>
            <a:cxnLst/>
            <a:rect l="l" t="t" r="r" b="b"/>
            <a:pathLst>
              <a:path w="7096032" h="3273045">
                <a:moveTo>
                  <a:pt x="0" y="0"/>
                </a:moveTo>
                <a:lnTo>
                  <a:pt x="7096032" y="0"/>
                </a:lnTo>
                <a:lnTo>
                  <a:pt x="7096032" y="3273045"/>
                </a:lnTo>
                <a:lnTo>
                  <a:pt x="0" y="327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14067" y="1909862"/>
            <a:ext cx="6987605" cy="3284174"/>
          </a:xfrm>
          <a:custGeom>
            <a:avLst/>
            <a:gdLst/>
            <a:ahLst/>
            <a:cxnLst/>
            <a:rect l="l" t="t" r="r" b="b"/>
            <a:pathLst>
              <a:path w="6987605" h="3284174">
                <a:moveTo>
                  <a:pt x="0" y="0"/>
                </a:moveTo>
                <a:lnTo>
                  <a:pt x="6987604" y="0"/>
                </a:lnTo>
                <a:lnTo>
                  <a:pt x="6987604" y="3284174"/>
                </a:lnTo>
                <a:lnTo>
                  <a:pt x="0" y="3284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107954" y="7145655"/>
            <a:ext cx="9151346" cy="211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Charging Station </a:t>
            </a:r>
            <a:r>
              <a:rPr lang="en-US" sz="7199" b="1">
                <a:solidFill>
                  <a:srgbClr val="FFDA00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Outside</a:t>
            </a: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 Work Zone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30583" y="6162719"/>
            <a:ext cx="1706913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57430" y="1307247"/>
            <a:ext cx="6078490" cy="35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Drive along the edge of the work zone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7430" y="5440516"/>
            <a:ext cx="7676378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Return to the starting point to complete the loop.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03807" y="1307247"/>
            <a:ext cx="4594093" cy="35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Name and save the work zone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157978"/>
            <a:ext cx="470848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4067" y="1157978"/>
            <a:ext cx="366414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0917" y="5291269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3306" y="4749065"/>
            <a:ext cx="3184517" cy="6328723"/>
          </a:xfrm>
          <a:custGeom>
            <a:avLst/>
            <a:gdLst/>
            <a:ahLst/>
            <a:cxnLst/>
            <a:rect l="l" t="t" r="r" b="b"/>
            <a:pathLst>
              <a:path w="3184517" h="6328723">
                <a:moveTo>
                  <a:pt x="0" y="0"/>
                </a:moveTo>
                <a:lnTo>
                  <a:pt x="3184517" y="0"/>
                </a:lnTo>
                <a:lnTo>
                  <a:pt x="3184517" y="6328723"/>
                </a:lnTo>
                <a:lnTo>
                  <a:pt x="0" y="6328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75600" y="5313400"/>
            <a:ext cx="2736388" cy="2665829"/>
            <a:chOff x="0" y="0"/>
            <a:chExt cx="720695" cy="7021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0695" cy="702111"/>
            </a:xfrm>
            <a:custGeom>
              <a:avLst/>
              <a:gdLst/>
              <a:ahLst/>
              <a:cxnLst/>
              <a:rect l="l" t="t" r="r" b="b"/>
              <a:pathLst>
                <a:path w="720695" h="702111">
                  <a:moveTo>
                    <a:pt x="720695" y="101853"/>
                  </a:moveTo>
                  <a:lnTo>
                    <a:pt x="720695" y="600259"/>
                  </a:lnTo>
                  <a:cubicBezTo>
                    <a:pt x="720695" y="627272"/>
                    <a:pt x="709964" y="653178"/>
                    <a:pt x="690863" y="672279"/>
                  </a:cubicBezTo>
                  <a:cubicBezTo>
                    <a:pt x="671762" y="691381"/>
                    <a:pt x="645855" y="702111"/>
                    <a:pt x="618842" y="702111"/>
                  </a:cubicBezTo>
                  <a:lnTo>
                    <a:pt x="101853" y="702111"/>
                  </a:lnTo>
                  <a:cubicBezTo>
                    <a:pt x="74840" y="702111"/>
                    <a:pt x="48933" y="691381"/>
                    <a:pt x="29832" y="672279"/>
                  </a:cubicBezTo>
                  <a:cubicBezTo>
                    <a:pt x="10731" y="653178"/>
                    <a:pt x="0" y="627272"/>
                    <a:pt x="0" y="600259"/>
                  </a:cubicBezTo>
                  <a:lnTo>
                    <a:pt x="0" y="101853"/>
                  </a:lnTo>
                  <a:cubicBezTo>
                    <a:pt x="0" y="74840"/>
                    <a:pt x="10731" y="48933"/>
                    <a:pt x="29832" y="29832"/>
                  </a:cubicBezTo>
                  <a:cubicBezTo>
                    <a:pt x="48933" y="10731"/>
                    <a:pt x="74840" y="0"/>
                    <a:pt x="101853" y="0"/>
                  </a:cubicBezTo>
                  <a:lnTo>
                    <a:pt x="618842" y="0"/>
                  </a:lnTo>
                  <a:cubicBezTo>
                    <a:pt x="675094" y="0"/>
                    <a:pt x="720695" y="45601"/>
                    <a:pt x="720695" y="1018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20695" cy="702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21327" y="5448298"/>
            <a:ext cx="916174" cy="711284"/>
          </a:xfrm>
          <a:custGeom>
            <a:avLst/>
            <a:gdLst/>
            <a:ahLst/>
            <a:cxnLst/>
            <a:rect l="l" t="t" r="r" b="b"/>
            <a:pathLst>
              <a:path w="916174" h="711284">
                <a:moveTo>
                  <a:pt x="0" y="0"/>
                </a:moveTo>
                <a:lnTo>
                  <a:pt x="916173" y="0"/>
                </a:lnTo>
                <a:lnTo>
                  <a:pt x="916173" y="711284"/>
                </a:lnTo>
                <a:lnTo>
                  <a:pt x="0" y="711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95397" y="4640568"/>
            <a:ext cx="8074406" cy="3724320"/>
          </a:xfrm>
          <a:custGeom>
            <a:avLst/>
            <a:gdLst/>
            <a:ahLst/>
            <a:cxnLst/>
            <a:rect l="l" t="t" r="r" b="b"/>
            <a:pathLst>
              <a:path w="8074406" h="3724320">
                <a:moveTo>
                  <a:pt x="0" y="0"/>
                </a:moveTo>
                <a:lnTo>
                  <a:pt x="8074407" y="0"/>
                </a:lnTo>
                <a:lnTo>
                  <a:pt x="8074407" y="3724320"/>
                </a:lnTo>
                <a:lnTo>
                  <a:pt x="0" y="3724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29147" y="1134799"/>
            <a:ext cx="9821230" cy="211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Charging Station </a:t>
            </a:r>
            <a:r>
              <a:rPr lang="en-US" sz="7199" b="1">
                <a:solidFill>
                  <a:srgbClr val="FFDA00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Inside</a:t>
            </a: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 Work Zone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222473"/>
            <a:ext cx="2690003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95397" y="3596760"/>
            <a:ext cx="7666738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Drive the mower around the boundary of the area, then tap Finish, name the zone, and save it.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95397" y="8555399"/>
            <a:ext cx="863933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5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A6A6A6"/>
                </a:solidFill>
                <a:latin typeface="Lexend Deca 1"/>
                <a:ea typeface="Lexend Deca 1"/>
                <a:cs typeface="Lexend Deca 1"/>
                <a:sym typeface="Lexend Deca 1"/>
              </a:rPr>
              <a:t> *The solid line shows the boundary you’ve mapped. The dotted line guides the mower back to the starting point.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67984" y="3671800"/>
            <a:ext cx="2744005" cy="70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Select “inside the work zone”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64689" y="3618919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67829" y="3693959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079689" y="1333354"/>
            <a:ext cx="5179611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60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 this mode when the charging station is inside the mowing area and no separate path is needed.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0013" y="5397064"/>
            <a:ext cx="3170533" cy="4475723"/>
          </a:xfrm>
          <a:custGeom>
            <a:avLst/>
            <a:gdLst/>
            <a:ahLst/>
            <a:cxnLst/>
            <a:rect l="l" t="t" r="r" b="b"/>
            <a:pathLst>
              <a:path w="3170533" h="4475723">
                <a:moveTo>
                  <a:pt x="0" y="0"/>
                </a:moveTo>
                <a:lnTo>
                  <a:pt x="3170532" y="0"/>
                </a:lnTo>
                <a:lnTo>
                  <a:pt x="3170532" y="4475723"/>
                </a:lnTo>
                <a:lnTo>
                  <a:pt x="0" y="4475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20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33197" y="7797943"/>
            <a:ext cx="3011002" cy="2074844"/>
            <a:chOff x="0" y="0"/>
            <a:chExt cx="793021" cy="5464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021" cy="546461"/>
            </a:xfrm>
            <a:custGeom>
              <a:avLst/>
              <a:gdLst/>
              <a:ahLst/>
              <a:cxnLst/>
              <a:rect l="l" t="t" r="r" b="b"/>
              <a:pathLst>
                <a:path w="793021" h="546461">
                  <a:moveTo>
                    <a:pt x="793021" y="92564"/>
                  </a:moveTo>
                  <a:lnTo>
                    <a:pt x="793021" y="453897"/>
                  </a:lnTo>
                  <a:cubicBezTo>
                    <a:pt x="793021" y="505019"/>
                    <a:pt x="751579" y="546461"/>
                    <a:pt x="700458" y="546461"/>
                  </a:cubicBezTo>
                  <a:lnTo>
                    <a:pt x="92564" y="546461"/>
                  </a:lnTo>
                  <a:cubicBezTo>
                    <a:pt x="41442" y="546461"/>
                    <a:pt x="0" y="505019"/>
                    <a:pt x="0" y="453897"/>
                  </a:cubicBezTo>
                  <a:lnTo>
                    <a:pt x="0" y="92564"/>
                  </a:lnTo>
                  <a:cubicBezTo>
                    <a:pt x="0" y="41442"/>
                    <a:pt x="41442" y="0"/>
                    <a:pt x="92564" y="0"/>
                  </a:cubicBezTo>
                  <a:lnTo>
                    <a:pt x="700458" y="0"/>
                  </a:lnTo>
                  <a:cubicBezTo>
                    <a:pt x="751579" y="0"/>
                    <a:pt x="793021" y="41442"/>
                    <a:pt x="793021" y="9256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93021" cy="546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78923" y="7932841"/>
            <a:ext cx="916174" cy="711284"/>
          </a:xfrm>
          <a:custGeom>
            <a:avLst/>
            <a:gdLst/>
            <a:ahLst/>
            <a:cxnLst/>
            <a:rect l="l" t="t" r="r" b="b"/>
            <a:pathLst>
              <a:path w="916174" h="711284">
                <a:moveTo>
                  <a:pt x="0" y="0"/>
                </a:moveTo>
                <a:lnTo>
                  <a:pt x="916174" y="0"/>
                </a:lnTo>
                <a:lnTo>
                  <a:pt x="916174" y="711284"/>
                </a:lnTo>
                <a:lnTo>
                  <a:pt x="0" y="711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50424" y="4797180"/>
            <a:ext cx="8680581" cy="3906262"/>
          </a:xfrm>
          <a:custGeom>
            <a:avLst/>
            <a:gdLst/>
            <a:ahLst/>
            <a:cxnLst/>
            <a:rect l="l" t="t" r="r" b="b"/>
            <a:pathLst>
              <a:path w="8680581" h="3906262">
                <a:moveTo>
                  <a:pt x="0" y="0"/>
                </a:moveTo>
                <a:lnTo>
                  <a:pt x="8680581" y="0"/>
                </a:lnTo>
                <a:lnTo>
                  <a:pt x="8680581" y="3906262"/>
                </a:lnTo>
                <a:lnTo>
                  <a:pt x="0" y="3906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17918" y="1057275"/>
            <a:ext cx="11245224" cy="211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Mowing Zone Without a Charging Station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171575"/>
            <a:ext cx="1700447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50424" y="4264128"/>
            <a:ext cx="8680581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Map the work zone.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3197" y="3318547"/>
            <a:ext cx="13583753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60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 this mode for separate lawn areas that don’t have a charging station. Simply carry the mower to the area, create a work zone, and start mowing.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2657" y="8836857"/>
            <a:ext cx="8884938" cy="123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5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A6A6A6"/>
                </a:solidFill>
                <a:latin typeface="Lexend Deca 1"/>
                <a:ea typeface="Lexend Deca 1"/>
                <a:cs typeface="Lexend Deca 1"/>
                <a:sym typeface="Lexend Deca 1"/>
              </a:rPr>
              <a:t>* For best mowing performance, start with at least </a:t>
            </a:r>
            <a:r>
              <a:rPr lang="en-US" sz="2100" b="1" u="none" strike="noStrike">
                <a:solidFill>
                  <a:srgbClr val="737373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80%</a:t>
            </a:r>
            <a:r>
              <a:rPr lang="en-US" sz="2100" u="none" strike="noStrike">
                <a:solidFill>
                  <a:srgbClr val="A6A6A6"/>
                </a:solidFill>
                <a:latin typeface="Lexend Deca 1"/>
                <a:ea typeface="Lexend Deca 1"/>
                <a:cs typeface="Lexend Deca 1"/>
                <a:sym typeface="Lexend Deca 1"/>
              </a:rPr>
              <a:t> battery. If the battery gets too low, the mower won’t be able to drive back to the charging station and will need to be carried to a zone with a charging station.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20013" y="4268264"/>
            <a:ext cx="3737753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Select “Work zone without the charging station” to start.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19716" y="4286287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19858" y="4290423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23700" y="4042151"/>
            <a:ext cx="3361095" cy="5540850"/>
          </a:xfrm>
          <a:custGeom>
            <a:avLst/>
            <a:gdLst/>
            <a:ahLst/>
            <a:cxnLst/>
            <a:rect l="l" t="t" r="r" b="b"/>
            <a:pathLst>
              <a:path w="3361095" h="5540850">
                <a:moveTo>
                  <a:pt x="0" y="0"/>
                </a:moveTo>
                <a:lnTo>
                  <a:pt x="3361095" y="0"/>
                </a:lnTo>
                <a:lnTo>
                  <a:pt x="3361095" y="5540850"/>
                </a:lnTo>
                <a:lnTo>
                  <a:pt x="0" y="5540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202" b="-36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98747" y="7482436"/>
            <a:ext cx="3011002" cy="2338690"/>
            <a:chOff x="0" y="0"/>
            <a:chExt cx="793021" cy="6159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021" cy="615951"/>
            </a:xfrm>
            <a:custGeom>
              <a:avLst/>
              <a:gdLst/>
              <a:ahLst/>
              <a:cxnLst/>
              <a:rect l="l" t="t" r="r" b="b"/>
              <a:pathLst>
                <a:path w="793021" h="615951">
                  <a:moveTo>
                    <a:pt x="793021" y="92564"/>
                  </a:moveTo>
                  <a:lnTo>
                    <a:pt x="793021" y="523388"/>
                  </a:lnTo>
                  <a:cubicBezTo>
                    <a:pt x="793021" y="574509"/>
                    <a:pt x="751579" y="615951"/>
                    <a:pt x="700458" y="615951"/>
                  </a:cubicBezTo>
                  <a:lnTo>
                    <a:pt x="92564" y="615951"/>
                  </a:lnTo>
                  <a:cubicBezTo>
                    <a:pt x="41442" y="615951"/>
                    <a:pt x="0" y="574509"/>
                    <a:pt x="0" y="523388"/>
                  </a:cubicBezTo>
                  <a:lnTo>
                    <a:pt x="0" y="92564"/>
                  </a:lnTo>
                  <a:cubicBezTo>
                    <a:pt x="0" y="41442"/>
                    <a:pt x="41442" y="0"/>
                    <a:pt x="92564" y="0"/>
                  </a:cubicBezTo>
                  <a:lnTo>
                    <a:pt x="700458" y="0"/>
                  </a:lnTo>
                  <a:cubicBezTo>
                    <a:pt x="751579" y="0"/>
                    <a:pt x="793021" y="41442"/>
                    <a:pt x="793021" y="9256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93021" cy="615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44473" y="7617334"/>
            <a:ext cx="916174" cy="711284"/>
          </a:xfrm>
          <a:custGeom>
            <a:avLst/>
            <a:gdLst/>
            <a:ahLst/>
            <a:cxnLst/>
            <a:rect l="l" t="t" r="r" b="b"/>
            <a:pathLst>
              <a:path w="916174" h="711284">
                <a:moveTo>
                  <a:pt x="0" y="0"/>
                </a:moveTo>
                <a:lnTo>
                  <a:pt x="916174" y="0"/>
                </a:lnTo>
                <a:lnTo>
                  <a:pt x="916174" y="711284"/>
                </a:lnTo>
                <a:lnTo>
                  <a:pt x="0" y="711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36991" y="4486906"/>
            <a:ext cx="8722309" cy="4044971"/>
          </a:xfrm>
          <a:custGeom>
            <a:avLst/>
            <a:gdLst/>
            <a:ahLst/>
            <a:cxnLst/>
            <a:rect l="l" t="t" r="r" b="b"/>
            <a:pathLst>
              <a:path w="8722309" h="4044971">
                <a:moveTo>
                  <a:pt x="0" y="0"/>
                </a:moveTo>
                <a:lnTo>
                  <a:pt x="8722309" y="0"/>
                </a:lnTo>
                <a:lnTo>
                  <a:pt x="8722309" y="4044970"/>
                </a:lnTo>
                <a:lnTo>
                  <a:pt x="0" y="4044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29147" y="1134799"/>
            <a:ext cx="11245224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Create No-Go Zone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222473"/>
            <a:ext cx="1700447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92714" y="3569711"/>
            <a:ext cx="4496743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Select “No-go Zone” to start.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36991" y="3569711"/>
            <a:ext cx="8722309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Drive the mower once around the no-go zone back to the starting point to close the loop.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7402" y="3420464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1012" y="3420464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83189" y="2256146"/>
            <a:ext cx="14255470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 No-go Zones to protect trees, flowerbeds, ponds, or any area you don’t want the mower to enter.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77431" y="3439433"/>
            <a:ext cx="5442879" cy="5818867"/>
          </a:xfrm>
          <a:custGeom>
            <a:avLst/>
            <a:gdLst/>
            <a:ahLst/>
            <a:cxnLst/>
            <a:rect l="l" t="t" r="r" b="b"/>
            <a:pathLst>
              <a:path w="5442879" h="5818867">
                <a:moveTo>
                  <a:pt x="0" y="0"/>
                </a:moveTo>
                <a:lnTo>
                  <a:pt x="5442878" y="0"/>
                </a:lnTo>
                <a:lnTo>
                  <a:pt x="5442878" y="5818867"/>
                </a:lnTo>
                <a:lnTo>
                  <a:pt x="0" y="581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29147" y="1134799"/>
            <a:ext cx="11245224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Create No-Go Zone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222473"/>
            <a:ext cx="1700447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5.5</a:t>
            </a:r>
          </a:p>
        </p:txBody>
      </p:sp>
      <p:sp>
        <p:nvSpPr>
          <p:cNvPr id="5" name="Freeform 5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29147" y="3439433"/>
            <a:ext cx="7339978" cy="3367215"/>
          </a:xfrm>
          <a:custGeom>
            <a:avLst/>
            <a:gdLst/>
            <a:ahLst/>
            <a:cxnLst/>
            <a:rect l="l" t="t" r="r" b="b"/>
            <a:pathLst>
              <a:path w="7339978" h="3367215">
                <a:moveTo>
                  <a:pt x="0" y="0"/>
                </a:moveTo>
                <a:lnTo>
                  <a:pt x="7339978" y="0"/>
                </a:lnTo>
                <a:lnTo>
                  <a:pt x="7339978" y="3367215"/>
                </a:lnTo>
                <a:lnTo>
                  <a:pt x="0" y="3367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18512" y="2901696"/>
            <a:ext cx="4496743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Tap “Done” to save.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5806" y="2752449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48903" y="2252349"/>
            <a:ext cx="3719494" cy="7476371"/>
          </a:xfrm>
          <a:custGeom>
            <a:avLst/>
            <a:gdLst/>
            <a:ahLst/>
            <a:cxnLst/>
            <a:rect l="l" t="t" r="r" b="b"/>
            <a:pathLst>
              <a:path w="3719494" h="7476371">
                <a:moveTo>
                  <a:pt x="0" y="0"/>
                </a:moveTo>
                <a:lnTo>
                  <a:pt x="3719494" y="0"/>
                </a:lnTo>
                <a:lnTo>
                  <a:pt x="3719494" y="7476370"/>
                </a:lnTo>
                <a:lnTo>
                  <a:pt x="0" y="747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219808" y="2388721"/>
            <a:ext cx="3719494" cy="7203626"/>
            <a:chOff x="0" y="0"/>
            <a:chExt cx="4959326" cy="96048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9326" cy="9604835"/>
            </a:xfrm>
            <a:custGeom>
              <a:avLst/>
              <a:gdLst/>
              <a:ahLst/>
              <a:cxnLst/>
              <a:rect l="l" t="t" r="r" b="b"/>
              <a:pathLst>
                <a:path w="4959326" h="9604835">
                  <a:moveTo>
                    <a:pt x="0" y="0"/>
                  </a:moveTo>
                  <a:lnTo>
                    <a:pt x="4959326" y="0"/>
                  </a:lnTo>
                  <a:lnTo>
                    <a:pt x="4959326" y="9604835"/>
                  </a:lnTo>
                  <a:lnTo>
                    <a:pt x="0" y="960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839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526699" y="260173"/>
              <a:ext cx="1905928" cy="232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3"/>
                </a:lnSpc>
              </a:pPr>
              <a:r>
                <a:rPr lang="en-US" sz="1194">
                  <a:solidFill>
                    <a:srgbClr val="545454"/>
                  </a:solidFill>
                  <a:latin typeface="Poppins"/>
                  <a:ea typeface="Poppins"/>
                  <a:cs typeface="Poppins"/>
                  <a:sym typeface="Poppins"/>
                </a:rPr>
                <a:t>Sveaverken Alva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76772" y="2388721"/>
            <a:ext cx="3719494" cy="7203626"/>
            <a:chOff x="0" y="0"/>
            <a:chExt cx="4959326" cy="96048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59326" cy="9604835"/>
            </a:xfrm>
            <a:custGeom>
              <a:avLst/>
              <a:gdLst/>
              <a:ahLst/>
              <a:cxnLst/>
              <a:rect l="l" t="t" r="r" b="b"/>
              <a:pathLst>
                <a:path w="4959326" h="9604835">
                  <a:moveTo>
                    <a:pt x="0" y="0"/>
                  </a:moveTo>
                  <a:lnTo>
                    <a:pt x="4959326" y="0"/>
                  </a:lnTo>
                  <a:lnTo>
                    <a:pt x="4959326" y="9604835"/>
                  </a:lnTo>
                  <a:lnTo>
                    <a:pt x="0" y="960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806369" y="433708"/>
              <a:ext cx="1905928" cy="237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3"/>
                </a:lnSpc>
              </a:pPr>
              <a:r>
                <a:rPr lang="en-US" sz="119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Sveaverken Alva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15053" y="8498324"/>
            <a:ext cx="978892" cy="759976"/>
          </a:xfrm>
          <a:custGeom>
            <a:avLst/>
            <a:gdLst/>
            <a:ahLst/>
            <a:cxnLst/>
            <a:rect l="l" t="t" r="r" b="b"/>
            <a:pathLst>
              <a:path w="978892" h="759976">
                <a:moveTo>
                  <a:pt x="0" y="0"/>
                </a:moveTo>
                <a:lnTo>
                  <a:pt x="978892" y="0"/>
                </a:lnTo>
                <a:lnTo>
                  <a:pt x="978892" y="759976"/>
                </a:lnTo>
                <a:lnTo>
                  <a:pt x="0" y="759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3945" y="8498324"/>
            <a:ext cx="4020997" cy="748491"/>
            <a:chOff x="0" y="0"/>
            <a:chExt cx="1274787" cy="2372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69313"/>
                  </a:moveTo>
                  <a:lnTo>
                    <a:pt x="1274787" y="167983"/>
                  </a:lnTo>
                  <a:cubicBezTo>
                    <a:pt x="1274787" y="206263"/>
                    <a:pt x="1243755" y="237296"/>
                    <a:pt x="1205474" y="237296"/>
                  </a:cubicBezTo>
                  <a:lnTo>
                    <a:pt x="69313" y="237296"/>
                  </a:lnTo>
                  <a:cubicBezTo>
                    <a:pt x="31033" y="237296"/>
                    <a:pt x="0" y="206263"/>
                    <a:pt x="0" y="167983"/>
                  </a:cubicBezTo>
                  <a:lnTo>
                    <a:pt x="0" y="69313"/>
                  </a:lnTo>
                  <a:cubicBezTo>
                    <a:pt x="0" y="31033"/>
                    <a:pt x="31033" y="0"/>
                    <a:pt x="69313" y="0"/>
                  </a:cubicBezTo>
                  <a:lnTo>
                    <a:pt x="1205474" y="0"/>
                  </a:lnTo>
                  <a:cubicBezTo>
                    <a:pt x="1243755" y="0"/>
                    <a:pt x="1274787" y="31033"/>
                    <a:pt x="1274787" y="6931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33502" y="8980229"/>
            <a:ext cx="4020997" cy="748491"/>
            <a:chOff x="0" y="0"/>
            <a:chExt cx="1274787" cy="2372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69313"/>
                  </a:moveTo>
                  <a:lnTo>
                    <a:pt x="1274787" y="167983"/>
                  </a:lnTo>
                  <a:cubicBezTo>
                    <a:pt x="1274787" y="206263"/>
                    <a:pt x="1243755" y="237296"/>
                    <a:pt x="1205474" y="237296"/>
                  </a:cubicBezTo>
                  <a:lnTo>
                    <a:pt x="69313" y="237296"/>
                  </a:lnTo>
                  <a:cubicBezTo>
                    <a:pt x="31033" y="237296"/>
                    <a:pt x="0" y="206263"/>
                    <a:pt x="0" y="167983"/>
                  </a:cubicBezTo>
                  <a:lnTo>
                    <a:pt x="0" y="69313"/>
                  </a:lnTo>
                  <a:cubicBezTo>
                    <a:pt x="0" y="31033"/>
                    <a:pt x="31033" y="0"/>
                    <a:pt x="69313" y="0"/>
                  </a:cubicBezTo>
                  <a:lnTo>
                    <a:pt x="1205474" y="0"/>
                  </a:lnTo>
                  <a:cubicBezTo>
                    <a:pt x="1243755" y="0"/>
                    <a:pt x="1274787" y="31033"/>
                    <a:pt x="1274787" y="6931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729147" y="1134799"/>
            <a:ext cx="11245224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See All Zones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222473"/>
            <a:ext cx="1700447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5.6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4491" y="3131198"/>
            <a:ext cx="3128902" cy="6059814"/>
            <a:chOff x="0" y="0"/>
            <a:chExt cx="4171870" cy="8079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71870" cy="8079752"/>
            </a:xfrm>
            <a:custGeom>
              <a:avLst/>
              <a:gdLst/>
              <a:ahLst/>
              <a:cxnLst/>
              <a:rect l="l" t="t" r="r" b="b"/>
              <a:pathLst>
                <a:path w="4171870" h="8079752">
                  <a:moveTo>
                    <a:pt x="0" y="0"/>
                  </a:moveTo>
                  <a:lnTo>
                    <a:pt x="4171870" y="0"/>
                  </a:lnTo>
                  <a:lnTo>
                    <a:pt x="4171870" y="8079752"/>
                  </a:lnTo>
                  <a:lnTo>
                    <a:pt x="0" y="8079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6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678332" y="355317"/>
              <a:ext cx="1603299" cy="209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55"/>
                </a:lnSpc>
              </a:pPr>
              <a:r>
                <a:rPr lang="en-US" sz="100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Sveaverken Alva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265805" y="3131198"/>
            <a:ext cx="3089939" cy="6109603"/>
          </a:xfrm>
          <a:custGeom>
            <a:avLst/>
            <a:gdLst/>
            <a:ahLst/>
            <a:cxnLst/>
            <a:rect l="l" t="t" r="r" b="b"/>
            <a:pathLst>
              <a:path w="3089939" h="6109603">
                <a:moveTo>
                  <a:pt x="0" y="0"/>
                </a:moveTo>
                <a:lnTo>
                  <a:pt x="3089939" y="0"/>
                </a:lnTo>
                <a:lnTo>
                  <a:pt x="3089939" y="6109602"/>
                </a:lnTo>
                <a:lnTo>
                  <a:pt x="0" y="610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5" b="-33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38155" y="3131198"/>
            <a:ext cx="3099017" cy="6356958"/>
          </a:xfrm>
          <a:custGeom>
            <a:avLst/>
            <a:gdLst/>
            <a:ahLst/>
            <a:cxnLst/>
            <a:rect l="l" t="t" r="r" b="b"/>
            <a:pathLst>
              <a:path w="3099017" h="6356958">
                <a:moveTo>
                  <a:pt x="0" y="0"/>
                </a:moveTo>
                <a:lnTo>
                  <a:pt x="3099017" y="0"/>
                </a:lnTo>
                <a:lnTo>
                  <a:pt x="309901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19583" y="3131198"/>
            <a:ext cx="3138748" cy="6356958"/>
          </a:xfrm>
          <a:custGeom>
            <a:avLst/>
            <a:gdLst/>
            <a:ahLst/>
            <a:cxnLst/>
            <a:rect l="l" t="t" r="r" b="b"/>
            <a:pathLst>
              <a:path w="3138748" h="6356958">
                <a:moveTo>
                  <a:pt x="0" y="0"/>
                </a:moveTo>
                <a:lnTo>
                  <a:pt x="3138749" y="0"/>
                </a:lnTo>
                <a:lnTo>
                  <a:pt x="313874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40743" y="3131198"/>
            <a:ext cx="3070075" cy="6109603"/>
          </a:xfrm>
          <a:custGeom>
            <a:avLst/>
            <a:gdLst/>
            <a:ahLst/>
            <a:cxnLst/>
            <a:rect l="l" t="t" r="r" b="b"/>
            <a:pathLst>
              <a:path w="3070075" h="6109603">
                <a:moveTo>
                  <a:pt x="0" y="0"/>
                </a:moveTo>
                <a:lnTo>
                  <a:pt x="3070075" y="0"/>
                </a:lnTo>
                <a:lnTo>
                  <a:pt x="3070075" y="6109602"/>
                </a:lnTo>
                <a:lnTo>
                  <a:pt x="0" y="61096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089" y="8223990"/>
            <a:ext cx="794403" cy="616745"/>
          </a:xfrm>
          <a:custGeom>
            <a:avLst/>
            <a:gdLst/>
            <a:ahLst/>
            <a:cxnLst/>
            <a:rect l="l" t="t" r="r" b="b"/>
            <a:pathLst>
              <a:path w="794403" h="616745">
                <a:moveTo>
                  <a:pt x="0" y="0"/>
                </a:moveTo>
                <a:lnTo>
                  <a:pt x="794402" y="0"/>
                </a:lnTo>
                <a:lnTo>
                  <a:pt x="794402" y="616746"/>
                </a:lnTo>
                <a:lnTo>
                  <a:pt x="0" y="616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55489" y="8222764"/>
            <a:ext cx="3319829" cy="617971"/>
            <a:chOff x="0" y="0"/>
            <a:chExt cx="1274787" cy="2372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83953"/>
                  </a:moveTo>
                  <a:lnTo>
                    <a:pt x="1274787" y="153343"/>
                  </a:lnTo>
                  <a:cubicBezTo>
                    <a:pt x="1274787" y="175609"/>
                    <a:pt x="1265942" y="196963"/>
                    <a:pt x="1250198" y="212707"/>
                  </a:cubicBezTo>
                  <a:cubicBezTo>
                    <a:pt x="1234454" y="228451"/>
                    <a:pt x="1213100" y="237296"/>
                    <a:pt x="1190835" y="237296"/>
                  </a:cubicBezTo>
                  <a:lnTo>
                    <a:pt x="83953" y="237296"/>
                  </a:lnTo>
                  <a:cubicBezTo>
                    <a:pt x="61687" y="237296"/>
                    <a:pt x="40333" y="228451"/>
                    <a:pt x="24589" y="212707"/>
                  </a:cubicBezTo>
                  <a:cubicBezTo>
                    <a:pt x="8845" y="196963"/>
                    <a:pt x="0" y="175609"/>
                    <a:pt x="0" y="153343"/>
                  </a:cubicBezTo>
                  <a:lnTo>
                    <a:pt x="0" y="83953"/>
                  </a:lnTo>
                  <a:cubicBezTo>
                    <a:pt x="0" y="61687"/>
                    <a:pt x="8845" y="40333"/>
                    <a:pt x="24589" y="24589"/>
                  </a:cubicBezTo>
                  <a:cubicBezTo>
                    <a:pt x="40333" y="8845"/>
                    <a:pt x="61687" y="0"/>
                    <a:pt x="83953" y="0"/>
                  </a:cubicBezTo>
                  <a:lnTo>
                    <a:pt x="1190835" y="0"/>
                  </a:lnTo>
                  <a:cubicBezTo>
                    <a:pt x="1237201" y="0"/>
                    <a:pt x="1274787" y="37587"/>
                    <a:pt x="1274787" y="839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50860" y="8622829"/>
            <a:ext cx="3319829" cy="617971"/>
            <a:chOff x="0" y="0"/>
            <a:chExt cx="1274787" cy="2372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83953"/>
                  </a:moveTo>
                  <a:lnTo>
                    <a:pt x="1274787" y="153343"/>
                  </a:lnTo>
                  <a:cubicBezTo>
                    <a:pt x="1274787" y="175609"/>
                    <a:pt x="1265942" y="196963"/>
                    <a:pt x="1250198" y="212707"/>
                  </a:cubicBezTo>
                  <a:cubicBezTo>
                    <a:pt x="1234454" y="228451"/>
                    <a:pt x="1213100" y="237296"/>
                    <a:pt x="1190835" y="237296"/>
                  </a:cubicBezTo>
                  <a:lnTo>
                    <a:pt x="83953" y="237296"/>
                  </a:lnTo>
                  <a:cubicBezTo>
                    <a:pt x="61687" y="237296"/>
                    <a:pt x="40333" y="228451"/>
                    <a:pt x="24589" y="212707"/>
                  </a:cubicBezTo>
                  <a:cubicBezTo>
                    <a:pt x="8845" y="196963"/>
                    <a:pt x="0" y="175609"/>
                    <a:pt x="0" y="153343"/>
                  </a:cubicBezTo>
                  <a:lnTo>
                    <a:pt x="0" y="83953"/>
                  </a:lnTo>
                  <a:cubicBezTo>
                    <a:pt x="0" y="61687"/>
                    <a:pt x="8845" y="40333"/>
                    <a:pt x="24589" y="24589"/>
                  </a:cubicBezTo>
                  <a:cubicBezTo>
                    <a:pt x="40333" y="8845"/>
                    <a:pt x="61687" y="0"/>
                    <a:pt x="83953" y="0"/>
                  </a:cubicBezTo>
                  <a:lnTo>
                    <a:pt x="1190835" y="0"/>
                  </a:lnTo>
                  <a:cubicBezTo>
                    <a:pt x="1237201" y="0"/>
                    <a:pt x="1274787" y="37587"/>
                    <a:pt x="1274787" y="839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41469" y="8622829"/>
            <a:ext cx="3319829" cy="617971"/>
            <a:chOff x="0" y="0"/>
            <a:chExt cx="1274787" cy="2372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83953"/>
                  </a:moveTo>
                  <a:lnTo>
                    <a:pt x="1274787" y="153343"/>
                  </a:lnTo>
                  <a:cubicBezTo>
                    <a:pt x="1274787" y="175609"/>
                    <a:pt x="1265942" y="196963"/>
                    <a:pt x="1250198" y="212707"/>
                  </a:cubicBezTo>
                  <a:cubicBezTo>
                    <a:pt x="1234454" y="228451"/>
                    <a:pt x="1213100" y="237296"/>
                    <a:pt x="1190835" y="237296"/>
                  </a:cubicBezTo>
                  <a:lnTo>
                    <a:pt x="83953" y="237296"/>
                  </a:lnTo>
                  <a:cubicBezTo>
                    <a:pt x="61687" y="237296"/>
                    <a:pt x="40333" y="228451"/>
                    <a:pt x="24589" y="212707"/>
                  </a:cubicBezTo>
                  <a:cubicBezTo>
                    <a:pt x="8845" y="196963"/>
                    <a:pt x="0" y="175609"/>
                    <a:pt x="0" y="153343"/>
                  </a:cubicBezTo>
                  <a:lnTo>
                    <a:pt x="0" y="83953"/>
                  </a:lnTo>
                  <a:cubicBezTo>
                    <a:pt x="0" y="61687"/>
                    <a:pt x="8845" y="40333"/>
                    <a:pt x="24589" y="24589"/>
                  </a:cubicBezTo>
                  <a:cubicBezTo>
                    <a:pt x="40333" y="8845"/>
                    <a:pt x="61687" y="0"/>
                    <a:pt x="83953" y="0"/>
                  </a:cubicBezTo>
                  <a:lnTo>
                    <a:pt x="1190835" y="0"/>
                  </a:lnTo>
                  <a:cubicBezTo>
                    <a:pt x="1237201" y="0"/>
                    <a:pt x="1274787" y="37587"/>
                    <a:pt x="1274787" y="839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729147" y="1134799"/>
            <a:ext cx="13082988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Schedule Mowing Missions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1222473"/>
            <a:ext cx="1700447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6.1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732078" y="8622829"/>
            <a:ext cx="3319829" cy="617971"/>
            <a:chOff x="0" y="0"/>
            <a:chExt cx="1274787" cy="2372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83953"/>
                  </a:moveTo>
                  <a:lnTo>
                    <a:pt x="1274787" y="153343"/>
                  </a:lnTo>
                  <a:cubicBezTo>
                    <a:pt x="1274787" y="175609"/>
                    <a:pt x="1265942" y="196963"/>
                    <a:pt x="1250198" y="212707"/>
                  </a:cubicBezTo>
                  <a:cubicBezTo>
                    <a:pt x="1234454" y="228451"/>
                    <a:pt x="1213100" y="237296"/>
                    <a:pt x="1190835" y="237296"/>
                  </a:cubicBezTo>
                  <a:lnTo>
                    <a:pt x="83953" y="237296"/>
                  </a:lnTo>
                  <a:cubicBezTo>
                    <a:pt x="61687" y="237296"/>
                    <a:pt x="40333" y="228451"/>
                    <a:pt x="24589" y="212707"/>
                  </a:cubicBezTo>
                  <a:cubicBezTo>
                    <a:pt x="8845" y="196963"/>
                    <a:pt x="0" y="175609"/>
                    <a:pt x="0" y="153343"/>
                  </a:cubicBezTo>
                  <a:lnTo>
                    <a:pt x="0" y="83953"/>
                  </a:lnTo>
                  <a:cubicBezTo>
                    <a:pt x="0" y="61687"/>
                    <a:pt x="8845" y="40333"/>
                    <a:pt x="24589" y="24589"/>
                  </a:cubicBezTo>
                  <a:cubicBezTo>
                    <a:pt x="40333" y="8845"/>
                    <a:pt x="61687" y="0"/>
                    <a:pt x="83953" y="0"/>
                  </a:cubicBezTo>
                  <a:lnTo>
                    <a:pt x="1190835" y="0"/>
                  </a:lnTo>
                  <a:cubicBezTo>
                    <a:pt x="1237201" y="0"/>
                    <a:pt x="1274787" y="37587"/>
                    <a:pt x="1274787" y="839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498841" y="8465075"/>
            <a:ext cx="1845995" cy="617971"/>
            <a:chOff x="0" y="0"/>
            <a:chExt cx="708847" cy="23729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08847" cy="237296"/>
            </a:xfrm>
            <a:custGeom>
              <a:avLst/>
              <a:gdLst/>
              <a:ahLst/>
              <a:cxnLst/>
              <a:rect l="l" t="t" r="r" b="b"/>
              <a:pathLst>
                <a:path w="708847" h="237296">
                  <a:moveTo>
                    <a:pt x="708847" y="118648"/>
                  </a:moveTo>
                  <a:lnTo>
                    <a:pt x="708847" y="118648"/>
                  </a:lnTo>
                  <a:cubicBezTo>
                    <a:pt x="708847" y="150115"/>
                    <a:pt x="696347" y="180294"/>
                    <a:pt x="674096" y="202545"/>
                  </a:cubicBezTo>
                  <a:cubicBezTo>
                    <a:pt x="651845" y="224796"/>
                    <a:pt x="621667" y="237296"/>
                    <a:pt x="590199" y="237296"/>
                  </a:cubicBezTo>
                  <a:lnTo>
                    <a:pt x="118648" y="237296"/>
                  </a:lnTo>
                  <a:cubicBezTo>
                    <a:pt x="87181" y="237296"/>
                    <a:pt x="57002" y="224796"/>
                    <a:pt x="34751" y="202545"/>
                  </a:cubicBezTo>
                  <a:cubicBezTo>
                    <a:pt x="12500" y="180294"/>
                    <a:pt x="0" y="150115"/>
                    <a:pt x="0" y="118648"/>
                  </a:cubicBezTo>
                  <a:lnTo>
                    <a:pt x="0" y="118648"/>
                  </a:lnTo>
                  <a:cubicBezTo>
                    <a:pt x="0" y="87181"/>
                    <a:pt x="12500" y="57002"/>
                    <a:pt x="34751" y="34751"/>
                  </a:cubicBezTo>
                  <a:cubicBezTo>
                    <a:pt x="57002" y="12500"/>
                    <a:pt x="87181" y="0"/>
                    <a:pt x="118648" y="0"/>
                  </a:cubicBezTo>
                  <a:lnTo>
                    <a:pt x="590199" y="0"/>
                  </a:lnTo>
                  <a:cubicBezTo>
                    <a:pt x="621667" y="0"/>
                    <a:pt x="651845" y="12500"/>
                    <a:pt x="674096" y="34751"/>
                  </a:cubicBezTo>
                  <a:cubicBezTo>
                    <a:pt x="696347" y="57002"/>
                    <a:pt x="708847" y="87181"/>
                    <a:pt x="708847" y="1186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70884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700" y="2450498"/>
            <a:ext cx="14552437" cy="4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Automated mowing for your selected work zones.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21916" y="3493805"/>
            <a:ext cx="3128902" cy="6059814"/>
            <a:chOff x="0" y="0"/>
            <a:chExt cx="4171870" cy="8079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71870" cy="8079752"/>
            </a:xfrm>
            <a:custGeom>
              <a:avLst/>
              <a:gdLst/>
              <a:ahLst/>
              <a:cxnLst/>
              <a:rect l="l" t="t" r="r" b="b"/>
              <a:pathLst>
                <a:path w="4171870" h="8079752">
                  <a:moveTo>
                    <a:pt x="0" y="0"/>
                  </a:moveTo>
                  <a:lnTo>
                    <a:pt x="4171870" y="0"/>
                  </a:lnTo>
                  <a:lnTo>
                    <a:pt x="4171870" y="8079752"/>
                  </a:lnTo>
                  <a:lnTo>
                    <a:pt x="0" y="8079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6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678332" y="355317"/>
              <a:ext cx="1603299" cy="209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55"/>
                </a:lnSpc>
              </a:pPr>
              <a:r>
                <a:rPr lang="en-US" sz="100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Sveaverken Alva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648475" y="3557208"/>
            <a:ext cx="3116209" cy="5933008"/>
          </a:xfrm>
          <a:custGeom>
            <a:avLst/>
            <a:gdLst/>
            <a:ahLst/>
            <a:cxnLst/>
            <a:rect l="l" t="t" r="r" b="b"/>
            <a:pathLst>
              <a:path w="3116209" h="5933008">
                <a:moveTo>
                  <a:pt x="0" y="0"/>
                </a:moveTo>
                <a:lnTo>
                  <a:pt x="3116210" y="0"/>
                </a:lnTo>
                <a:lnTo>
                  <a:pt x="3116210" y="5933007"/>
                </a:lnTo>
                <a:lnTo>
                  <a:pt x="0" y="5933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49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57848" y="3493805"/>
            <a:ext cx="3116209" cy="6219876"/>
          </a:xfrm>
          <a:custGeom>
            <a:avLst/>
            <a:gdLst/>
            <a:ahLst/>
            <a:cxnLst/>
            <a:rect l="l" t="t" r="r" b="b"/>
            <a:pathLst>
              <a:path w="3116209" h="6219876">
                <a:moveTo>
                  <a:pt x="0" y="0"/>
                </a:moveTo>
                <a:lnTo>
                  <a:pt x="3116209" y="0"/>
                </a:lnTo>
                <a:lnTo>
                  <a:pt x="3116209" y="6219875"/>
                </a:lnTo>
                <a:lnTo>
                  <a:pt x="0" y="6219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24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77805" y="3493805"/>
            <a:ext cx="3116209" cy="6139845"/>
          </a:xfrm>
          <a:custGeom>
            <a:avLst/>
            <a:gdLst/>
            <a:ahLst/>
            <a:cxnLst/>
            <a:rect l="l" t="t" r="r" b="b"/>
            <a:pathLst>
              <a:path w="3116209" h="6139845">
                <a:moveTo>
                  <a:pt x="0" y="0"/>
                </a:moveTo>
                <a:lnTo>
                  <a:pt x="3116210" y="0"/>
                </a:lnTo>
                <a:lnTo>
                  <a:pt x="3116210" y="6139844"/>
                </a:lnTo>
                <a:lnTo>
                  <a:pt x="0" y="6139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64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2197" y="8574880"/>
            <a:ext cx="794403" cy="616745"/>
          </a:xfrm>
          <a:custGeom>
            <a:avLst/>
            <a:gdLst/>
            <a:ahLst/>
            <a:cxnLst/>
            <a:rect l="l" t="t" r="r" b="b"/>
            <a:pathLst>
              <a:path w="794403" h="616745">
                <a:moveTo>
                  <a:pt x="0" y="0"/>
                </a:moveTo>
                <a:lnTo>
                  <a:pt x="794403" y="0"/>
                </a:lnTo>
                <a:lnTo>
                  <a:pt x="794403" y="616745"/>
                </a:lnTo>
                <a:lnTo>
                  <a:pt x="0" y="616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22914" y="8602229"/>
            <a:ext cx="3319829" cy="617971"/>
            <a:chOff x="0" y="0"/>
            <a:chExt cx="1274787" cy="2372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83953"/>
                  </a:moveTo>
                  <a:lnTo>
                    <a:pt x="1274787" y="153343"/>
                  </a:lnTo>
                  <a:cubicBezTo>
                    <a:pt x="1274787" y="175609"/>
                    <a:pt x="1265942" y="196963"/>
                    <a:pt x="1250198" y="212707"/>
                  </a:cubicBezTo>
                  <a:cubicBezTo>
                    <a:pt x="1234454" y="228451"/>
                    <a:pt x="1213100" y="237296"/>
                    <a:pt x="1190835" y="237296"/>
                  </a:cubicBezTo>
                  <a:lnTo>
                    <a:pt x="83953" y="237296"/>
                  </a:lnTo>
                  <a:cubicBezTo>
                    <a:pt x="61687" y="237296"/>
                    <a:pt x="40333" y="228451"/>
                    <a:pt x="24589" y="212707"/>
                  </a:cubicBezTo>
                  <a:cubicBezTo>
                    <a:pt x="8845" y="196963"/>
                    <a:pt x="0" y="175609"/>
                    <a:pt x="0" y="153343"/>
                  </a:cubicBezTo>
                  <a:lnTo>
                    <a:pt x="0" y="83953"/>
                  </a:lnTo>
                  <a:cubicBezTo>
                    <a:pt x="0" y="61687"/>
                    <a:pt x="8845" y="40333"/>
                    <a:pt x="24589" y="24589"/>
                  </a:cubicBezTo>
                  <a:cubicBezTo>
                    <a:pt x="40333" y="8845"/>
                    <a:pt x="61687" y="0"/>
                    <a:pt x="83953" y="0"/>
                  </a:cubicBezTo>
                  <a:lnTo>
                    <a:pt x="1190835" y="0"/>
                  </a:lnTo>
                  <a:cubicBezTo>
                    <a:pt x="1237201" y="0"/>
                    <a:pt x="1274787" y="37587"/>
                    <a:pt x="1274787" y="8395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14143" y="8469206"/>
            <a:ext cx="1811789" cy="617971"/>
            <a:chOff x="0" y="0"/>
            <a:chExt cx="695712" cy="2372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5712" cy="237296"/>
            </a:xfrm>
            <a:custGeom>
              <a:avLst/>
              <a:gdLst/>
              <a:ahLst/>
              <a:cxnLst/>
              <a:rect l="l" t="t" r="r" b="b"/>
              <a:pathLst>
                <a:path w="695712" h="237296">
                  <a:moveTo>
                    <a:pt x="695712" y="118648"/>
                  </a:moveTo>
                  <a:lnTo>
                    <a:pt x="695712" y="118648"/>
                  </a:lnTo>
                  <a:cubicBezTo>
                    <a:pt x="695712" y="150115"/>
                    <a:pt x="683212" y="180294"/>
                    <a:pt x="660961" y="202545"/>
                  </a:cubicBezTo>
                  <a:cubicBezTo>
                    <a:pt x="638710" y="224796"/>
                    <a:pt x="608532" y="237296"/>
                    <a:pt x="577064" y="237296"/>
                  </a:cubicBezTo>
                  <a:lnTo>
                    <a:pt x="118648" y="237296"/>
                  </a:lnTo>
                  <a:cubicBezTo>
                    <a:pt x="87181" y="237296"/>
                    <a:pt x="57002" y="224796"/>
                    <a:pt x="34751" y="202545"/>
                  </a:cubicBezTo>
                  <a:cubicBezTo>
                    <a:pt x="12500" y="180294"/>
                    <a:pt x="0" y="150115"/>
                    <a:pt x="0" y="118648"/>
                  </a:cubicBezTo>
                  <a:lnTo>
                    <a:pt x="0" y="118648"/>
                  </a:lnTo>
                  <a:cubicBezTo>
                    <a:pt x="0" y="87181"/>
                    <a:pt x="12500" y="57002"/>
                    <a:pt x="34751" y="34751"/>
                  </a:cubicBezTo>
                  <a:cubicBezTo>
                    <a:pt x="57002" y="12500"/>
                    <a:pt x="87181" y="0"/>
                    <a:pt x="118648" y="0"/>
                  </a:cubicBezTo>
                  <a:lnTo>
                    <a:pt x="577064" y="0"/>
                  </a:lnTo>
                  <a:cubicBezTo>
                    <a:pt x="608532" y="0"/>
                    <a:pt x="638710" y="12500"/>
                    <a:pt x="660961" y="34751"/>
                  </a:cubicBezTo>
                  <a:cubicBezTo>
                    <a:pt x="683212" y="57002"/>
                    <a:pt x="695712" y="87181"/>
                    <a:pt x="695712" y="1186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695712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84091" y="4988958"/>
            <a:ext cx="2641841" cy="2820799"/>
            <a:chOff x="0" y="0"/>
            <a:chExt cx="1014445" cy="10831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4445" cy="1083164"/>
            </a:xfrm>
            <a:custGeom>
              <a:avLst/>
              <a:gdLst/>
              <a:ahLst/>
              <a:cxnLst/>
              <a:rect l="l" t="t" r="r" b="b"/>
              <a:pathLst>
                <a:path w="1014445" h="1083164">
                  <a:moveTo>
                    <a:pt x="1014445" y="105498"/>
                  </a:moveTo>
                  <a:lnTo>
                    <a:pt x="1014445" y="977666"/>
                  </a:lnTo>
                  <a:cubicBezTo>
                    <a:pt x="1014445" y="1035931"/>
                    <a:pt x="967212" y="1083164"/>
                    <a:pt x="908947" y="1083164"/>
                  </a:cubicBezTo>
                  <a:lnTo>
                    <a:pt x="105498" y="1083164"/>
                  </a:lnTo>
                  <a:cubicBezTo>
                    <a:pt x="47233" y="1083164"/>
                    <a:pt x="0" y="1035931"/>
                    <a:pt x="0" y="977666"/>
                  </a:cubicBezTo>
                  <a:lnTo>
                    <a:pt x="0" y="105498"/>
                  </a:lnTo>
                  <a:cubicBezTo>
                    <a:pt x="0" y="47233"/>
                    <a:pt x="47233" y="0"/>
                    <a:pt x="105498" y="0"/>
                  </a:cubicBezTo>
                  <a:lnTo>
                    <a:pt x="908947" y="0"/>
                  </a:lnTo>
                  <a:cubicBezTo>
                    <a:pt x="967212" y="0"/>
                    <a:pt x="1014445" y="47233"/>
                    <a:pt x="1014445" y="10549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1014445" cy="1083164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729147" y="1134799"/>
            <a:ext cx="13082988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Quick Mow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222473"/>
            <a:ext cx="1700447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6.2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78960" y="1550542"/>
            <a:ext cx="8295548" cy="4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Instant mowing for one or more zones.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33199" y="2655135"/>
            <a:ext cx="6630553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Tap “Manage Mower” and select the work zones in the order you want them mowed.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57848" y="2605934"/>
            <a:ext cx="6536167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Tap “Quick Mow” to start the quick mowing mission.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18259" y="2456687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41497" y="2505888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2131" y="2601300"/>
            <a:ext cx="3332966" cy="6612773"/>
          </a:xfrm>
          <a:custGeom>
            <a:avLst/>
            <a:gdLst/>
            <a:ahLst/>
            <a:cxnLst/>
            <a:rect l="l" t="t" r="r" b="b"/>
            <a:pathLst>
              <a:path w="3332966" h="6612773">
                <a:moveTo>
                  <a:pt x="0" y="0"/>
                </a:moveTo>
                <a:lnTo>
                  <a:pt x="3332966" y="0"/>
                </a:lnTo>
                <a:lnTo>
                  <a:pt x="3332966" y="6612773"/>
                </a:lnTo>
                <a:lnTo>
                  <a:pt x="0" y="6612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6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22614" y="3453475"/>
            <a:ext cx="3358670" cy="5756494"/>
          </a:xfrm>
          <a:custGeom>
            <a:avLst/>
            <a:gdLst/>
            <a:ahLst/>
            <a:cxnLst/>
            <a:rect l="l" t="t" r="r" b="b"/>
            <a:pathLst>
              <a:path w="3358670" h="5756494">
                <a:moveTo>
                  <a:pt x="0" y="0"/>
                </a:moveTo>
                <a:lnTo>
                  <a:pt x="3358671" y="0"/>
                </a:lnTo>
                <a:lnTo>
                  <a:pt x="3358671" y="5756494"/>
                </a:lnTo>
                <a:lnTo>
                  <a:pt x="0" y="5756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714" b="-33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83494" y="4031662"/>
            <a:ext cx="3375806" cy="5226638"/>
          </a:xfrm>
          <a:custGeom>
            <a:avLst/>
            <a:gdLst/>
            <a:ahLst/>
            <a:cxnLst/>
            <a:rect l="l" t="t" r="r" b="b"/>
            <a:pathLst>
              <a:path w="3375806" h="5226638">
                <a:moveTo>
                  <a:pt x="0" y="0"/>
                </a:moveTo>
                <a:lnTo>
                  <a:pt x="3375806" y="0"/>
                </a:lnTo>
                <a:lnTo>
                  <a:pt x="3375806" y="5226638"/>
                </a:lnTo>
                <a:lnTo>
                  <a:pt x="0" y="5226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832" b="-23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29147" y="1134799"/>
            <a:ext cx="13082988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Pause and End Mission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222473"/>
            <a:ext cx="1700447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6.3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52529" y="2457557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11951" y="2457557"/>
            <a:ext cx="366414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08191" y="2498609"/>
            <a:ext cx="366414" cy="75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91397" y="7163207"/>
            <a:ext cx="3270631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Tap “Pause” to temporarily stop the mission.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15268" y="2516021"/>
            <a:ext cx="3668058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Tap “Recharge” to send the mower back to the charging station.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73639" y="2516021"/>
            <a:ext cx="3366730" cy="138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If the mower can’t return by itself, tap the controller icon to manually drive it back.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91397" y="8557260"/>
            <a:ext cx="3270631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Press and hold “Stop” to end the mission.</a:t>
            </a: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3702704" y="8013628"/>
            <a:ext cx="603326" cy="607344"/>
            <a:chOff x="0" y="0"/>
            <a:chExt cx="329930" cy="3321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9930" cy="332128"/>
            </a:xfrm>
            <a:custGeom>
              <a:avLst/>
              <a:gdLst/>
              <a:ahLst/>
              <a:cxnLst/>
              <a:rect l="l" t="t" r="r" b="b"/>
              <a:pathLst>
                <a:path w="329930" h="332128">
                  <a:moveTo>
                    <a:pt x="329930" y="164965"/>
                  </a:moveTo>
                  <a:lnTo>
                    <a:pt x="329930" y="167163"/>
                  </a:lnTo>
                  <a:cubicBezTo>
                    <a:pt x="329930" y="210914"/>
                    <a:pt x="312550" y="252874"/>
                    <a:pt x="281613" y="283811"/>
                  </a:cubicBezTo>
                  <a:cubicBezTo>
                    <a:pt x="250676" y="314748"/>
                    <a:pt x="208717" y="332128"/>
                    <a:pt x="164965" y="332128"/>
                  </a:cubicBezTo>
                  <a:lnTo>
                    <a:pt x="164965" y="332128"/>
                  </a:lnTo>
                  <a:cubicBezTo>
                    <a:pt x="121214" y="332128"/>
                    <a:pt x="79254" y="314748"/>
                    <a:pt x="48317" y="283811"/>
                  </a:cubicBezTo>
                  <a:cubicBezTo>
                    <a:pt x="17380" y="252874"/>
                    <a:pt x="0" y="210914"/>
                    <a:pt x="0" y="167163"/>
                  </a:cubicBezTo>
                  <a:lnTo>
                    <a:pt x="0" y="164965"/>
                  </a:lnTo>
                  <a:cubicBezTo>
                    <a:pt x="0" y="121214"/>
                    <a:pt x="17380" y="79254"/>
                    <a:pt x="48317" y="48317"/>
                  </a:cubicBezTo>
                  <a:cubicBezTo>
                    <a:pt x="79254" y="17380"/>
                    <a:pt x="121214" y="0"/>
                    <a:pt x="164965" y="0"/>
                  </a:cubicBezTo>
                  <a:lnTo>
                    <a:pt x="164965" y="0"/>
                  </a:lnTo>
                  <a:cubicBezTo>
                    <a:pt x="208717" y="0"/>
                    <a:pt x="250676" y="17380"/>
                    <a:pt x="281613" y="48317"/>
                  </a:cubicBezTo>
                  <a:cubicBezTo>
                    <a:pt x="312550" y="79254"/>
                    <a:pt x="329930" y="121214"/>
                    <a:pt x="329930" y="1649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DA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329930" cy="332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13885503" y="6329713"/>
            <a:ext cx="603326" cy="607344"/>
            <a:chOff x="0" y="0"/>
            <a:chExt cx="329930" cy="3321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9930" cy="332128"/>
            </a:xfrm>
            <a:custGeom>
              <a:avLst/>
              <a:gdLst/>
              <a:ahLst/>
              <a:cxnLst/>
              <a:rect l="l" t="t" r="r" b="b"/>
              <a:pathLst>
                <a:path w="329930" h="332128">
                  <a:moveTo>
                    <a:pt x="329930" y="164965"/>
                  </a:moveTo>
                  <a:lnTo>
                    <a:pt x="329930" y="167163"/>
                  </a:lnTo>
                  <a:cubicBezTo>
                    <a:pt x="329930" y="210914"/>
                    <a:pt x="312550" y="252874"/>
                    <a:pt x="281613" y="283811"/>
                  </a:cubicBezTo>
                  <a:cubicBezTo>
                    <a:pt x="250676" y="314748"/>
                    <a:pt x="208717" y="332128"/>
                    <a:pt x="164965" y="332128"/>
                  </a:cubicBezTo>
                  <a:lnTo>
                    <a:pt x="164965" y="332128"/>
                  </a:lnTo>
                  <a:cubicBezTo>
                    <a:pt x="121214" y="332128"/>
                    <a:pt x="79254" y="314748"/>
                    <a:pt x="48317" y="283811"/>
                  </a:cubicBezTo>
                  <a:cubicBezTo>
                    <a:pt x="17380" y="252874"/>
                    <a:pt x="0" y="210914"/>
                    <a:pt x="0" y="167163"/>
                  </a:cubicBezTo>
                  <a:lnTo>
                    <a:pt x="0" y="164965"/>
                  </a:lnTo>
                  <a:cubicBezTo>
                    <a:pt x="0" y="121214"/>
                    <a:pt x="17380" y="79254"/>
                    <a:pt x="48317" y="48317"/>
                  </a:cubicBezTo>
                  <a:cubicBezTo>
                    <a:pt x="79254" y="17380"/>
                    <a:pt x="121214" y="0"/>
                    <a:pt x="164965" y="0"/>
                  </a:cubicBezTo>
                  <a:lnTo>
                    <a:pt x="164965" y="0"/>
                  </a:lnTo>
                  <a:cubicBezTo>
                    <a:pt x="208717" y="0"/>
                    <a:pt x="250676" y="17380"/>
                    <a:pt x="281613" y="48317"/>
                  </a:cubicBezTo>
                  <a:cubicBezTo>
                    <a:pt x="312550" y="79254"/>
                    <a:pt x="329930" y="121214"/>
                    <a:pt x="329930" y="1649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DA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329930" cy="332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9764485" y="7467206"/>
            <a:ext cx="603326" cy="1603525"/>
            <a:chOff x="0" y="0"/>
            <a:chExt cx="329930" cy="87689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9930" cy="876892"/>
            </a:xfrm>
            <a:custGeom>
              <a:avLst/>
              <a:gdLst/>
              <a:ahLst/>
              <a:cxnLst/>
              <a:rect l="l" t="t" r="r" b="b"/>
              <a:pathLst>
                <a:path w="329930" h="876892">
                  <a:moveTo>
                    <a:pt x="329930" y="164965"/>
                  </a:moveTo>
                  <a:lnTo>
                    <a:pt x="329930" y="711927"/>
                  </a:lnTo>
                  <a:cubicBezTo>
                    <a:pt x="329930" y="755678"/>
                    <a:pt x="312550" y="797638"/>
                    <a:pt x="281613" y="828575"/>
                  </a:cubicBezTo>
                  <a:cubicBezTo>
                    <a:pt x="250676" y="859512"/>
                    <a:pt x="208717" y="876892"/>
                    <a:pt x="164965" y="876892"/>
                  </a:cubicBezTo>
                  <a:lnTo>
                    <a:pt x="164965" y="876892"/>
                  </a:lnTo>
                  <a:cubicBezTo>
                    <a:pt x="121214" y="876892"/>
                    <a:pt x="79254" y="859512"/>
                    <a:pt x="48317" y="828575"/>
                  </a:cubicBezTo>
                  <a:cubicBezTo>
                    <a:pt x="17380" y="797638"/>
                    <a:pt x="0" y="755678"/>
                    <a:pt x="0" y="711927"/>
                  </a:cubicBezTo>
                  <a:lnTo>
                    <a:pt x="0" y="164965"/>
                  </a:lnTo>
                  <a:cubicBezTo>
                    <a:pt x="0" y="121214"/>
                    <a:pt x="17380" y="79254"/>
                    <a:pt x="48317" y="48317"/>
                  </a:cubicBezTo>
                  <a:cubicBezTo>
                    <a:pt x="79254" y="17380"/>
                    <a:pt x="121214" y="0"/>
                    <a:pt x="164965" y="0"/>
                  </a:cubicBezTo>
                  <a:lnTo>
                    <a:pt x="164965" y="0"/>
                  </a:lnTo>
                  <a:cubicBezTo>
                    <a:pt x="208717" y="0"/>
                    <a:pt x="250676" y="17380"/>
                    <a:pt x="281613" y="48317"/>
                  </a:cubicBezTo>
                  <a:cubicBezTo>
                    <a:pt x="312550" y="79254"/>
                    <a:pt x="329930" y="121214"/>
                    <a:pt x="329930" y="1649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DA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329930" cy="876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5400000">
            <a:off x="3178442" y="8013628"/>
            <a:ext cx="603326" cy="607344"/>
            <a:chOff x="0" y="0"/>
            <a:chExt cx="329930" cy="33212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9930" cy="332128"/>
            </a:xfrm>
            <a:custGeom>
              <a:avLst/>
              <a:gdLst/>
              <a:ahLst/>
              <a:cxnLst/>
              <a:rect l="l" t="t" r="r" b="b"/>
              <a:pathLst>
                <a:path w="329930" h="332128">
                  <a:moveTo>
                    <a:pt x="329930" y="164965"/>
                  </a:moveTo>
                  <a:lnTo>
                    <a:pt x="329930" y="167163"/>
                  </a:lnTo>
                  <a:cubicBezTo>
                    <a:pt x="329930" y="210914"/>
                    <a:pt x="312550" y="252874"/>
                    <a:pt x="281613" y="283811"/>
                  </a:cubicBezTo>
                  <a:cubicBezTo>
                    <a:pt x="250676" y="314748"/>
                    <a:pt x="208717" y="332128"/>
                    <a:pt x="164965" y="332128"/>
                  </a:cubicBezTo>
                  <a:lnTo>
                    <a:pt x="164965" y="332128"/>
                  </a:lnTo>
                  <a:cubicBezTo>
                    <a:pt x="121214" y="332128"/>
                    <a:pt x="79254" y="314748"/>
                    <a:pt x="48317" y="283811"/>
                  </a:cubicBezTo>
                  <a:cubicBezTo>
                    <a:pt x="17380" y="252874"/>
                    <a:pt x="0" y="210914"/>
                    <a:pt x="0" y="167163"/>
                  </a:cubicBezTo>
                  <a:lnTo>
                    <a:pt x="0" y="164965"/>
                  </a:lnTo>
                  <a:cubicBezTo>
                    <a:pt x="0" y="121214"/>
                    <a:pt x="17380" y="79254"/>
                    <a:pt x="48317" y="48317"/>
                  </a:cubicBezTo>
                  <a:cubicBezTo>
                    <a:pt x="79254" y="17380"/>
                    <a:pt x="121214" y="0"/>
                    <a:pt x="164965" y="0"/>
                  </a:cubicBezTo>
                  <a:lnTo>
                    <a:pt x="164965" y="0"/>
                  </a:lnTo>
                  <a:cubicBezTo>
                    <a:pt x="208717" y="0"/>
                    <a:pt x="250676" y="17380"/>
                    <a:pt x="281613" y="48317"/>
                  </a:cubicBezTo>
                  <a:cubicBezTo>
                    <a:pt x="312550" y="79254"/>
                    <a:pt x="329930" y="121214"/>
                    <a:pt x="329930" y="1649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DA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329930" cy="332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 flipH="1" flipV="1">
            <a:off x="3480105" y="8618963"/>
            <a:ext cx="1259042" cy="288817"/>
          </a:xfrm>
          <a:prstGeom prst="line">
            <a:avLst/>
          </a:prstGeom>
          <a:ln w="66675" cap="rnd">
            <a:solidFill>
              <a:srgbClr val="FFDA00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H="1">
            <a:off x="4004367" y="7651839"/>
            <a:ext cx="734781" cy="363798"/>
          </a:xfrm>
          <a:prstGeom prst="line">
            <a:avLst/>
          </a:prstGeom>
          <a:ln w="66675" cap="rnd">
            <a:solidFill>
              <a:srgbClr val="FFDA00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>
            <a:off x="13211951" y="6372704"/>
            <a:ext cx="671543" cy="521361"/>
          </a:xfrm>
          <a:custGeom>
            <a:avLst/>
            <a:gdLst/>
            <a:ahLst/>
            <a:cxnLst/>
            <a:rect l="l" t="t" r="r" b="b"/>
            <a:pathLst>
              <a:path w="671543" h="521361">
                <a:moveTo>
                  <a:pt x="0" y="0"/>
                </a:moveTo>
                <a:lnTo>
                  <a:pt x="671543" y="0"/>
                </a:lnTo>
                <a:lnTo>
                  <a:pt x="671543" y="521361"/>
                </a:lnTo>
                <a:lnTo>
                  <a:pt x="0" y="521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635735" y="7967306"/>
            <a:ext cx="671543" cy="521361"/>
          </a:xfrm>
          <a:custGeom>
            <a:avLst/>
            <a:gdLst/>
            <a:ahLst/>
            <a:cxnLst/>
            <a:rect l="l" t="t" r="r" b="b"/>
            <a:pathLst>
              <a:path w="671543" h="521361">
                <a:moveTo>
                  <a:pt x="0" y="0"/>
                </a:moveTo>
                <a:lnTo>
                  <a:pt x="671543" y="0"/>
                </a:lnTo>
                <a:lnTo>
                  <a:pt x="671543" y="521361"/>
                </a:lnTo>
                <a:lnTo>
                  <a:pt x="0" y="521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3035" y="5997857"/>
            <a:ext cx="3813191" cy="3667857"/>
          </a:xfrm>
          <a:custGeom>
            <a:avLst/>
            <a:gdLst/>
            <a:ahLst/>
            <a:cxnLst/>
            <a:rect l="l" t="t" r="r" b="b"/>
            <a:pathLst>
              <a:path w="3813191" h="3667857">
                <a:moveTo>
                  <a:pt x="0" y="0"/>
                </a:moveTo>
                <a:lnTo>
                  <a:pt x="3813192" y="0"/>
                </a:lnTo>
                <a:lnTo>
                  <a:pt x="3813192" y="3667857"/>
                </a:lnTo>
                <a:lnTo>
                  <a:pt x="0" y="3667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" r="-730" b="-345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29553" y="2874431"/>
            <a:ext cx="3829747" cy="3622188"/>
          </a:xfrm>
          <a:custGeom>
            <a:avLst/>
            <a:gdLst/>
            <a:ahLst/>
            <a:cxnLst/>
            <a:rect l="l" t="t" r="r" b="b"/>
            <a:pathLst>
              <a:path w="3829747" h="3622188">
                <a:moveTo>
                  <a:pt x="0" y="0"/>
                </a:moveTo>
                <a:lnTo>
                  <a:pt x="3829747" y="0"/>
                </a:lnTo>
                <a:lnTo>
                  <a:pt x="3829747" y="3622188"/>
                </a:lnTo>
                <a:lnTo>
                  <a:pt x="0" y="3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35" t="-122484" r="-33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61027" y="2874431"/>
            <a:ext cx="3829747" cy="3622188"/>
          </a:xfrm>
          <a:custGeom>
            <a:avLst/>
            <a:gdLst/>
            <a:ahLst/>
            <a:cxnLst/>
            <a:rect l="l" t="t" r="r" b="b"/>
            <a:pathLst>
              <a:path w="3829747" h="3622188">
                <a:moveTo>
                  <a:pt x="0" y="0"/>
                </a:moveTo>
                <a:lnTo>
                  <a:pt x="3829746" y="0"/>
                </a:lnTo>
                <a:lnTo>
                  <a:pt x="3829746" y="3622188"/>
                </a:lnTo>
                <a:lnTo>
                  <a:pt x="0" y="3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250" r="-84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573" y="5997857"/>
            <a:ext cx="3827527" cy="3667857"/>
          </a:xfrm>
          <a:custGeom>
            <a:avLst/>
            <a:gdLst/>
            <a:ahLst/>
            <a:cxnLst/>
            <a:rect l="l" t="t" r="r" b="b"/>
            <a:pathLst>
              <a:path w="3827527" h="3667857">
                <a:moveTo>
                  <a:pt x="0" y="0"/>
                </a:moveTo>
                <a:lnTo>
                  <a:pt x="3827527" y="0"/>
                </a:lnTo>
                <a:lnTo>
                  <a:pt x="3827527" y="3667857"/>
                </a:lnTo>
                <a:lnTo>
                  <a:pt x="0" y="36678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084" r="-107183" b="-596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745517" y="1059856"/>
            <a:ext cx="5513783" cy="120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3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Safety First </a:t>
            </a:r>
          </a:p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Before using the mower, walk your lawn and remove any visible objects.</a:t>
            </a:r>
          </a:p>
        </p:txBody>
      </p:sp>
      <p:sp>
        <p:nvSpPr>
          <p:cNvPr id="7" name="Freeform 7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77923" y="1148659"/>
            <a:ext cx="1132663" cy="993969"/>
          </a:xfrm>
          <a:custGeom>
            <a:avLst/>
            <a:gdLst/>
            <a:ahLst/>
            <a:cxnLst/>
            <a:rect l="l" t="t" r="r" b="b"/>
            <a:pathLst>
              <a:path w="1132663" h="993969">
                <a:moveTo>
                  <a:pt x="0" y="0"/>
                </a:moveTo>
                <a:lnTo>
                  <a:pt x="1132663" y="0"/>
                </a:lnTo>
                <a:lnTo>
                  <a:pt x="1132663" y="993969"/>
                </a:lnTo>
                <a:lnTo>
                  <a:pt x="0" y="993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2874431"/>
            <a:ext cx="3829747" cy="3395641"/>
            <a:chOff x="0" y="0"/>
            <a:chExt cx="5106329" cy="452752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833156"/>
              <a:ext cx="5106329" cy="3694366"/>
              <a:chOff x="0" y="0"/>
              <a:chExt cx="2158565" cy="156169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58565" cy="1561695"/>
              </a:xfrm>
              <a:custGeom>
                <a:avLst/>
                <a:gdLst/>
                <a:ahLst/>
                <a:cxnLst/>
                <a:rect l="l" t="t" r="r" b="b"/>
                <a:pathLst>
                  <a:path w="2158565" h="1561695">
                    <a:moveTo>
                      <a:pt x="0" y="0"/>
                    </a:moveTo>
                    <a:lnTo>
                      <a:pt x="2158565" y="0"/>
                    </a:lnTo>
                    <a:lnTo>
                      <a:pt x="2158565" y="1561695"/>
                    </a:lnTo>
                    <a:lnTo>
                      <a:pt x="0" y="1561695"/>
                    </a:lnTo>
                    <a:close/>
                  </a:path>
                </a:pathLst>
              </a:custGeom>
              <a:solidFill>
                <a:srgbClr val="0071CE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5103369" cy="4114800"/>
              <a:chOff x="0" y="0"/>
              <a:chExt cx="1008073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080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8073" h="812800">
                    <a:moveTo>
                      <a:pt x="60681" y="0"/>
                    </a:moveTo>
                    <a:lnTo>
                      <a:pt x="947392" y="0"/>
                    </a:lnTo>
                    <a:cubicBezTo>
                      <a:pt x="963486" y="0"/>
                      <a:pt x="978920" y="6393"/>
                      <a:pt x="990300" y="17773"/>
                    </a:cubicBezTo>
                    <a:cubicBezTo>
                      <a:pt x="1001680" y="29153"/>
                      <a:pt x="1008073" y="44587"/>
                      <a:pt x="1008073" y="60681"/>
                    </a:cubicBezTo>
                    <a:lnTo>
                      <a:pt x="1008073" y="752119"/>
                    </a:lnTo>
                    <a:cubicBezTo>
                      <a:pt x="1008073" y="768213"/>
                      <a:pt x="1001680" y="783647"/>
                      <a:pt x="990300" y="795027"/>
                    </a:cubicBezTo>
                    <a:cubicBezTo>
                      <a:pt x="978920" y="806407"/>
                      <a:pt x="963486" y="812800"/>
                      <a:pt x="947392" y="812800"/>
                    </a:cubicBezTo>
                    <a:lnTo>
                      <a:pt x="60681" y="812800"/>
                    </a:lnTo>
                    <a:cubicBezTo>
                      <a:pt x="44587" y="812800"/>
                      <a:pt x="29153" y="806407"/>
                      <a:pt x="17773" y="795027"/>
                    </a:cubicBezTo>
                    <a:cubicBezTo>
                      <a:pt x="6393" y="783647"/>
                      <a:pt x="0" y="768213"/>
                      <a:pt x="0" y="752119"/>
                    </a:cubicBezTo>
                    <a:lnTo>
                      <a:pt x="0" y="60681"/>
                    </a:lnTo>
                    <a:cubicBezTo>
                      <a:pt x="0" y="44587"/>
                      <a:pt x="6393" y="29153"/>
                      <a:pt x="17773" y="17773"/>
                    </a:cubicBezTo>
                    <a:cubicBezTo>
                      <a:pt x="29153" y="6393"/>
                      <a:pt x="44587" y="0"/>
                      <a:pt x="60681" y="0"/>
                    </a:cubicBezTo>
                    <a:close/>
                  </a:path>
                </a:pathLst>
              </a:custGeom>
              <a:solidFill>
                <a:srgbClr val="0071CE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008073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60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9293354" y="2874431"/>
            <a:ext cx="3829747" cy="3395641"/>
            <a:chOff x="0" y="0"/>
            <a:chExt cx="5106329" cy="452752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833156"/>
              <a:ext cx="5106329" cy="3694366"/>
              <a:chOff x="0" y="0"/>
              <a:chExt cx="2158565" cy="156169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158565" cy="1561695"/>
              </a:xfrm>
              <a:custGeom>
                <a:avLst/>
                <a:gdLst/>
                <a:ahLst/>
                <a:cxnLst/>
                <a:rect l="l" t="t" r="r" b="b"/>
                <a:pathLst>
                  <a:path w="2158565" h="1561695">
                    <a:moveTo>
                      <a:pt x="0" y="0"/>
                    </a:moveTo>
                    <a:lnTo>
                      <a:pt x="2158565" y="0"/>
                    </a:lnTo>
                    <a:lnTo>
                      <a:pt x="2158565" y="1561695"/>
                    </a:lnTo>
                    <a:lnTo>
                      <a:pt x="0" y="1561695"/>
                    </a:lnTo>
                    <a:close/>
                  </a:path>
                </a:pathLst>
              </a:custGeom>
              <a:solidFill>
                <a:srgbClr val="0071CE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5103369" cy="4114800"/>
              <a:chOff x="0" y="0"/>
              <a:chExt cx="1008073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080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8073" h="812800">
                    <a:moveTo>
                      <a:pt x="60681" y="0"/>
                    </a:moveTo>
                    <a:lnTo>
                      <a:pt x="947392" y="0"/>
                    </a:lnTo>
                    <a:cubicBezTo>
                      <a:pt x="963486" y="0"/>
                      <a:pt x="978920" y="6393"/>
                      <a:pt x="990300" y="17773"/>
                    </a:cubicBezTo>
                    <a:cubicBezTo>
                      <a:pt x="1001680" y="29153"/>
                      <a:pt x="1008073" y="44587"/>
                      <a:pt x="1008073" y="60681"/>
                    </a:cubicBezTo>
                    <a:lnTo>
                      <a:pt x="1008073" y="752119"/>
                    </a:lnTo>
                    <a:cubicBezTo>
                      <a:pt x="1008073" y="768213"/>
                      <a:pt x="1001680" y="783647"/>
                      <a:pt x="990300" y="795027"/>
                    </a:cubicBezTo>
                    <a:cubicBezTo>
                      <a:pt x="978920" y="806407"/>
                      <a:pt x="963486" y="812800"/>
                      <a:pt x="947392" y="812800"/>
                    </a:cubicBezTo>
                    <a:lnTo>
                      <a:pt x="60681" y="812800"/>
                    </a:lnTo>
                    <a:cubicBezTo>
                      <a:pt x="44587" y="812800"/>
                      <a:pt x="29153" y="806407"/>
                      <a:pt x="17773" y="795027"/>
                    </a:cubicBezTo>
                    <a:cubicBezTo>
                      <a:pt x="6393" y="783647"/>
                      <a:pt x="0" y="768213"/>
                      <a:pt x="0" y="752119"/>
                    </a:cubicBezTo>
                    <a:lnTo>
                      <a:pt x="0" y="60681"/>
                    </a:lnTo>
                    <a:cubicBezTo>
                      <a:pt x="0" y="44587"/>
                      <a:pt x="6393" y="29153"/>
                      <a:pt x="17773" y="17773"/>
                    </a:cubicBezTo>
                    <a:cubicBezTo>
                      <a:pt x="29153" y="6393"/>
                      <a:pt x="44587" y="0"/>
                      <a:pt x="60681" y="0"/>
                    </a:cubicBezTo>
                    <a:close/>
                  </a:path>
                </a:pathLst>
              </a:custGeom>
              <a:solidFill>
                <a:srgbClr val="0071CE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1008073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60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 rot="-10800000">
            <a:off x="5161027" y="6270073"/>
            <a:ext cx="3829747" cy="3395641"/>
            <a:chOff x="0" y="0"/>
            <a:chExt cx="5106329" cy="452752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833156"/>
              <a:ext cx="5106329" cy="3694366"/>
              <a:chOff x="0" y="0"/>
              <a:chExt cx="2158565" cy="156169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58565" cy="1561695"/>
              </a:xfrm>
              <a:custGeom>
                <a:avLst/>
                <a:gdLst/>
                <a:ahLst/>
                <a:cxnLst/>
                <a:rect l="l" t="t" r="r" b="b"/>
                <a:pathLst>
                  <a:path w="2158565" h="1561695">
                    <a:moveTo>
                      <a:pt x="0" y="0"/>
                    </a:moveTo>
                    <a:lnTo>
                      <a:pt x="2158565" y="0"/>
                    </a:lnTo>
                    <a:lnTo>
                      <a:pt x="2158565" y="1561695"/>
                    </a:lnTo>
                    <a:lnTo>
                      <a:pt x="0" y="1561695"/>
                    </a:lnTo>
                    <a:close/>
                  </a:path>
                </a:pathLst>
              </a:custGeom>
              <a:solidFill>
                <a:srgbClr val="0071CE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5103369" cy="4114800"/>
              <a:chOff x="0" y="0"/>
              <a:chExt cx="1008073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080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8073" h="812800">
                    <a:moveTo>
                      <a:pt x="60681" y="0"/>
                    </a:moveTo>
                    <a:lnTo>
                      <a:pt x="947392" y="0"/>
                    </a:lnTo>
                    <a:cubicBezTo>
                      <a:pt x="963486" y="0"/>
                      <a:pt x="978920" y="6393"/>
                      <a:pt x="990300" y="17773"/>
                    </a:cubicBezTo>
                    <a:cubicBezTo>
                      <a:pt x="1001680" y="29153"/>
                      <a:pt x="1008073" y="44587"/>
                      <a:pt x="1008073" y="60681"/>
                    </a:cubicBezTo>
                    <a:lnTo>
                      <a:pt x="1008073" y="752119"/>
                    </a:lnTo>
                    <a:cubicBezTo>
                      <a:pt x="1008073" y="768213"/>
                      <a:pt x="1001680" y="783647"/>
                      <a:pt x="990300" y="795027"/>
                    </a:cubicBezTo>
                    <a:cubicBezTo>
                      <a:pt x="978920" y="806407"/>
                      <a:pt x="963486" y="812800"/>
                      <a:pt x="947392" y="812800"/>
                    </a:cubicBezTo>
                    <a:lnTo>
                      <a:pt x="60681" y="812800"/>
                    </a:lnTo>
                    <a:cubicBezTo>
                      <a:pt x="44587" y="812800"/>
                      <a:pt x="29153" y="806407"/>
                      <a:pt x="17773" y="795027"/>
                    </a:cubicBezTo>
                    <a:cubicBezTo>
                      <a:pt x="6393" y="783647"/>
                      <a:pt x="0" y="768213"/>
                      <a:pt x="0" y="752119"/>
                    </a:cubicBezTo>
                    <a:lnTo>
                      <a:pt x="0" y="60681"/>
                    </a:lnTo>
                    <a:cubicBezTo>
                      <a:pt x="0" y="44587"/>
                      <a:pt x="6393" y="29153"/>
                      <a:pt x="17773" y="17773"/>
                    </a:cubicBezTo>
                    <a:cubicBezTo>
                      <a:pt x="29153" y="6393"/>
                      <a:pt x="44587" y="0"/>
                      <a:pt x="60681" y="0"/>
                    </a:cubicBezTo>
                    <a:close/>
                  </a:path>
                </a:pathLst>
              </a:custGeom>
              <a:solidFill>
                <a:srgbClr val="0071C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08073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60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 rot="-10800000">
            <a:off x="13427900" y="6270073"/>
            <a:ext cx="3829747" cy="3395641"/>
            <a:chOff x="0" y="0"/>
            <a:chExt cx="5106329" cy="452752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833156"/>
              <a:ext cx="5106329" cy="3694366"/>
              <a:chOff x="0" y="0"/>
              <a:chExt cx="2158565" cy="156169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158565" cy="1561695"/>
              </a:xfrm>
              <a:custGeom>
                <a:avLst/>
                <a:gdLst/>
                <a:ahLst/>
                <a:cxnLst/>
                <a:rect l="l" t="t" r="r" b="b"/>
                <a:pathLst>
                  <a:path w="2158565" h="1561695">
                    <a:moveTo>
                      <a:pt x="0" y="0"/>
                    </a:moveTo>
                    <a:lnTo>
                      <a:pt x="2158565" y="0"/>
                    </a:lnTo>
                    <a:lnTo>
                      <a:pt x="2158565" y="1561695"/>
                    </a:lnTo>
                    <a:lnTo>
                      <a:pt x="0" y="1561695"/>
                    </a:lnTo>
                    <a:close/>
                  </a:path>
                </a:pathLst>
              </a:custGeom>
              <a:solidFill>
                <a:srgbClr val="0071CE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0"/>
              <a:ext cx="5103369" cy="4114800"/>
              <a:chOff x="0" y="0"/>
              <a:chExt cx="1008073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0080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08073" h="812800">
                    <a:moveTo>
                      <a:pt x="60681" y="0"/>
                    </a:moveTo>
                    <a:lnTo>
                      <a:pt x="947392" y="0"/>
                    </a:lnTo>
                    <a:cubicBezTo>
                      <a:pt x="963486" y="0"/>
                      <a:pt x="978920" y="6393"/>
                      <a:pt x="990300" y="17773"/>
                    </a:cubicBezTo>
                    <a:cubicBezTo>
                      <a:pt x="1001680" y="29153"/>
                      <a:pt x="1008073" y="44587"/>
                      <a:pt x="1008073" y="60681"/>
                    </a:cubicBezTo>
                    <a:lnTo>
                      <a:pt x="1008073" y="752119"/>
                    </a:lnTo>
                    <a:cubicBezTo>
                      <a:pt x="1008073" y="768213"/>
                      <a:pt x="1001680" y="783647"/>
                      <a:pt x="990300" y="795027"/>
                    </a:cubicBezTo>
                    <a:cubicBezTo>
                      <a:pt x="978920" y="806407"/>
                      <a:pt x="963486" y="812800"/>
                      <a:pt x="947392" y="812800"/>
                    </a:cubicBezTo>
                    <a:lnTo>
                      <a:pt x="60681" y="812800"/>
                    </a:lnTo>
                    <a:cubicBezTo>
                      <a:pt x="44587" y="812800"/>
                      <a:pt x="29153" y="806407"/>
                      <a:pt x="17773" y="795027"/>
                    </a:cubicBezTo>
                    <a:cubicBezTo>
                      <a:pt x="6393" y="783647"/>
                      <a:pt x="0" y="768213"/>
                      <a:pt x="0" y="752119"/>
                    </a:cubicBezTo>
                    <a:lnTo>
                      <a:pt x="0" y="60681"/>
                    </a:lnTo>
                    <a:cubicBezTo>
                      <a:pt x="0" y="44587"/>
                      <a:pt x="6393" y="29153"/>
                      <a:pt x="17773" y="17773"/>
                    </a:cubicBezTo>
                    <a:cubicBezTo>
                      <a:pt x="29153" y="6393"/>
                      <a:pt x="44587" y="0"/>
                      <a:pt x="60681" y="0"/>
                    </a:cubicBezTo>
                    <a:close/>
                  </a:path>
                </a:pathLst>
              </a:custGeom>
              <a:solidFill>
                <a:srgbClr val="0071CE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0"/>
                <a:ext cx="1008073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60"/>
                  </a:lnSpc>
                </a:pPr>
                <a:endParaRPr/>
              </a:p>
            </p:txBody>
          </p:sp>
        </p:grpSp>
      </p:grpSp>
      <p:sp>
        <p:nvSpPr>
          <p:cNvPr id="33" name="TextBox 33"/>
          <p:cNvSpPr txBox="1"/>
          <p:nvPr/>
        </p:nvSpPr>
        <p:spPr>
          <a:xfrm>
            <a:off x="1028700" y="840781"/>
            <a:ext cx="7710774" cy="165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en-US" sz="9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Lawn Check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4089" y="3436872"/>
            <a:ext cx="3138968" cy="222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xend Deca 1"/>
                <a:ea typeface="Lexend Deca 1"/>
                <a:cs typeface="Lexend Deca 1"/>
                <a:sym typeface="Lexend Deca 1"/>
              </a:rPr>
              <a:t>Clear the mowing area of rocks, large twigs, tree branches, or goalposts that might block the mower before mowing tasks.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45040" y="3451673"/>
            <a:ext cx="3395913" cy="185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xend Deca 1"/>
                <a:ea typeface="Lexend Deca 1"/>
                <a:cs typeface="Lexend Deca 1"/>
                <a:sym typeface="Lexend Deca 1"/>
              </a:rPr>
              <a:t>Remove low-lying rocks and other hard objects in the grass to avoid damage to the mower blades.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607693" y="7203988"/>
            <a:ext cx="2936415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xend Deca 1"/>
                <a:ea typeface="Lexend Deca 1"/>
                <a:cs typeface="Lexend Deca 1"/>
                <a:sym typeface="Lexend Deca 1"/>
              </a:rPr>
              <a:t>Keep pets and children away from the lawn when the mower is working.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587594" y="6448994"/>
            <a:ext cx="3631953" cy="296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xend Deca 1"/>
                <a:ea typeface="Lexend Deca 1"/>
                <a:cs typeface="Lexend Deca 1"/>
                <a:sym typeface="Lexend Deca 1"/>
              </a:rPr>
              <a:t>For muddy patches or holes, level the ground first: fill and reseed, use plastic grid tiles that grass can grow through, or lay down anti-slip mats to improve traction and reduce the risk of the mower getting stuck.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26953" y="2538672"/>
            <a:ext cx="3547436" cy="6870397"/>
            <a:chOff x="0" y="0"/>
            <a:chExt cx="4729915" cy="91605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29915" cy="9160530"/>
            </a:xfrm>
            <a:custGeom>
              <a:avLst/>
              <a:gdLst/>
              <a:ahLst/>
              <a:cxnLst/>
              <a:rect l="l" t="t" r="r" b="b"/>
              <a:pathLst>
                <a:path w="4729915" h="9160530">
                  <a:moveTo>
                    <a:pt x="0" y="0"/>
                  </a:moveTo>
                  <a:lnTo>
                    <a:pt x="4729915" y="0"/>
                  </a:lnTo>
                  <a:lnTo>
                    <a:pt x="4729915" y="9160530"/>
                  </a:lnTo>
                  <a:lnTo>
                    <a:pt x="0" y="916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6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769068" y="394595"/>
              <a:ext cx="1817763" cy="245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10"/>
                </a:lnSpc>
              </a:pPr>
              <a:r>
                <a:rPr lang="en-US" sz="113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Sveaverken Alva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047906" y="2538672"/>
            <a:ext cx="3533116" cy="6870397"/>
          </a:xfrm>
          <a:custGeom>
            <a:avLst/>
            <a:gdLst/>
            <a:ahLst/>
            <a:cxnLst/>
            <a:rect l="l" t="t" r="r" b="b"/>
            <a:pathLst>
              <a:path w="3533116" h="6870397">
                <a:moveTo>
                  <a:pt x="0" y="0"/>
                </a:moveTo>
                <a:lnTo>
                  <a:pt x="3533115" y="0"/>
                </a:lnTo>
                <a:lnTo>
                  <a:pt x="3533115" y="6870397"/>
                </a:lnTo>
                <a:lnTo>
                  <a:pt x="0" y="6870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7177" y="3716868"/>
            <a:ext cx="900665" cy="699244"/>
          </a:xfrm>
          <a:custGeom>
            <a:avLst/>
            <a:gdLst/>
            <a:ahLst/>
            <a:cxnLst/>
            <a:rect l="l" t="t" r="r" b="b"/>
            <a:pathLst>
              <a:path w="900665" h="699244">
                <a:moveTo>
                  <a:pt x="0" y="0"/>
                </a:moveTo>
                <a:lnTo>
                  <a:pt x="900665" y="0"/>
                </a:lnTo>
                <a:lnTo>
                  <a:pt x="900665" y="699244"/>
                </a:lnTo>
                <a:lnTo>
                  <a:pt x="0" y="6992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975596" y="3715479"/>
            <a:ext cx="3763902" cy="700634"/>
            <a:chOff x="0" y="0"/>
            <a:chExt cx="1274787" cy="2372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4787" cy="237296"/>
            </a:xfrm>
            <a:custGeom>
              <a:avLst/>
              <a:gdLst/>
              <a:ahLst/>
              <a:cxnLst/>
              <a:rect l="l" t="t" r="r" b="b"/>
              <a:pathLst>
                <a:path w="1274787" h="237296">
                  <a:moveTo>
                    <a:pt x="1274787" y="74048"/>
                  </a:moveTo>
                  <a:lnTo>
                    <a:pt x="1274787" y="163248"/>
                  </a:lnTo>
                  <a:cubicBezTo>
                    <a:pt x="1274787" y="204144"/>
                    <a:pt x="1241635" y="237296"/>
                    <a:pt x="1200740" y="237296"/>
                  </a:cubicBezTo>
                  <a:lnTo>
                    <a:pt x="74048" y="237296"/>
                  </a:lnTo>
                  <a:cubicBezTo>
                    <a:pt x="33152" y="237296"/>
                    <a:pt x="0" y="204144"/>
                    <a:pt x="0" y="163248"/>
                  </a:cubicBezTo>
                  <a:lnTo>
                    <a:pt x="0" y="74048"/>
                  </a:lnTo>
                  <a:cubicBezTo>
                    <a:pt x="0" y="33152"/>
                    <a:pt x="33152" y="0"/>
                    <a:pt x="74048" y="0"/>
                  </a:cubicBezTo>
                  <a:lnTo>
                    <a:pt x="1200740" y="0"/>
                  </a:lnTo>
                  <a:cubicBezTo>
                    <a:pt x="1241635" y="0"/>
                    <a:pt x="1274787" y="33152"/>
                    <a:pt x="1274787" y="740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74787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14910" y="2538672"/>
            <a:ext cx="946116" cy="779871"/>
            <a:chOff x="0" y="0"/>
            <a:chExt cx="320438" cy="2641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0438" cy="264133"/>
            </a:xfrm>
            <a:custGeom>
              <a:avLst/>
              <a:gdLst/>
              <a:ahLst/>
              <a:cxnLst/>
              <a:rect l="l" t="t" r="r" b="b"/>
              <a:pathLst>
                <a:path w="320438" h="264133">
                  <a:moveTo>
                    <a:pt x="320438" y="132066"/>
                  </a:moveTo>
                  <a:lnTo>
                    <a:pt x="320438" y="132066"/>
                  </a:lnTo>
                  <a:cubicBezTo>
                    <a:pt x="320438" y="205005"/>
                    <a:pt x="261310" y="264133"/>
                    <a:pt x="188371" y="264133"/>
                  </a:cubicBezTo>
                  <a:lnTo>
                    <a:pt x="132066" y="264133"/>
                  </a:lnTo>
                  <a:cubicBezTo>
                    <a:pt x="97040" y="264133"/>
                    <a:pt x="63449" y="250219"/>
                    <a:pt x="38681" y="225452"/>
                  </a:cubicBezTo>
                  <a:cubicBezTo>
                    <a:pt x="13914" y="200684"/>
                    <a:pt x="0" y="167093"/>
                    <a:pt x="0" y="132066"/>
                  </a:cubicBezTo>
                  <a:lnTo>
                    <a:pt x="0" y="132066"/>
                  </a:lnTo>
                  <a:cubicBezTo>
                    <a:pt x="0" y="97040"/>
                    <a:pt x="13914" y="63449"/>
                    <a:pt x="38681" y="38681"/>
                  </a:cubicBezTo>
                  <a:cubicBezTo>
                    <a:pt x="63449" y="13914"/>
                    <a:pt x="97040" y="0"/>
                    <a:pt x="132066" y="0"/>
                  </a:cubicBezTo>
                  <a:lnTo>
                    <a:pt x="188371" y="0"/>
                  </a:lnTo>
                  <a:cubicBezTo>
                    <a:pt x="223398" y="0"/>
                    <a:pt x="256989" y="13914"/>
                    <a:pt x="281757" y="38681"/>
                  </a:cubicBezTo>
                  <a:cubicBezTo>
                    <a:pt x="306524" y="63449"/>
                    <a:pt x="320438" y="97040"/>
                    <a:pt x="320438" y="1320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320438" cy="264133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878587" y="2402087"/>
            <a:ext cx="3509277" cy="7006982"/>
          </a:xfrm>
          <a:custGeom>
            <a:avLst/>
            <a:gdLst/>
            <a:ahLst/>
            <a:cxnLst/>
            <a:rect l="l" t="t" r="r" b="b"/>
            <a:pathLst>
              <a:path w="3509277" h="7006982">
                <a:moveTo>
                  <a:pt x="0" y="0"/>
                </a:moveTo>
                <a:lnTo>
                  <a:pt x="3509277" y="0"/>
                </a:lnTo>
                <a:lnTo>
                  <a:pt x="3509277" y="7006982"/>
                </a:lnTo>
                <a:lnTo>
                  <a:pt x="0" y="70069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4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03901" y="2538672"/>
            <a:ext cx="3556954" cy="7001067"/>
          </a:xfrm>
          <a:custGeom>
            <a:avLst/>
            <a:gdLst/>
            <a:ahLst/>
            <a:cxnLst/>
            <a:rect l="l" t="t" r="r" b="b"/>
            <a:pathLst>
              <a:path w="3556954" h="7001067">
                <a:moveTo>
                  <a:pt x="0" y="0"/>
                </a:moveTo>
                <a:lnTo>
                  <a:pt x="3556954" y="0"/>
                </a:lnTo>
                <a:lnTo>
                  <a:pt x="3556954" y="7001067"/>
                </a:lnTo>
                <a:lnTo>
                  <a:pt x="0" y="70010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6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1222473"/>
            <a:ext cx="14744094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Mowing Logs and Notifications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07608" y="3103404"/>
            <a:ext cx="3083125" cy="5777706"/>
          </a:xfrm>
          <a:custGeom>
            <a:avLst/>
            <a:gdLst/>
            <a:ahLst/>
            <a:cxnLst/>
            <a:rect l="l" t="t" r="r" b="b"/>
            <a:pathLst>
              <a:path w="3083125" h="5777706">
                <a:moveTo>
                  <a:pt x="0" y="0"/>
                </a:moveTo>
                <a:lnTo>
                  <a:pt x="3083125" y="0"/>
                </a:lnTo>
                <a:lnTo>
                  <a:pt x="3083125" y="5777706"/>
                </a:lnTo>
                <a:lnTo>
                  <a:pt x="0" y="5777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90733" y="3103404"/>
            <a:ext cx="3122856" cy="5777706"/>
          </a:xfrm>
          <a:custGeom>
            <a:avLst/>
            <a:gdLst/>
            <a:ahLst/>
            <a:cxnLst/>
            <a:rect l="l" t="t" r="r" b="b"/>
            <a:pathLst>
              <a:path w="3122856" h="5777706">
                <a:moveTo>
                  <a:pt x="0" y="0"/>
                </a:moveTo>
                <a:lnTo>
                  <a:pt x="3122856" y="0"/>
                </a:lnTo>
                <a:lnTo>
                  <a:pt x="3122856" y="5777706"/>
                </a:lnTo>
                <a:lnTo>
                  <a:pt x="0" y="577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13589" y="3103404"/>
            <a:ext cx="3106963" cy="5770079"/>
          </a:xfrm>
          <a:custGeom>
            <a:avLst/>
            <a:gdLst/>
            <a:ahLst/>
            <a:cxnLst/>
            <a:rect l="l" t="t" r="r" b="b"/>
            <a:pathLst>
              <a:path w="3106963" h="5770079">
                <a:moveTo>
                  <a:pt x="0" y="0"/>
                </a:moveTo>
                <a:lnTo>
                  <a:pt x="3106963" y="0"/>
                </a:lnTo>
                <a:lnTo>
                  <a:pt x="3106963" y="5770080"/>
                </a:lnTo>
                <a:lnTo>
                  <a:pt x="0" y="5770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1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0552" y="3103404"/>
            <a:ext cx="3122856" cy="5770079"/>
          </a:xfrm>
          <a:custGeom>
            <a:avLst/>
            <a:gdLst/>
            <a:ahLst/>
            <a:cxnLst/>
            <a:rect l="l" t="t" r="r" b="b"/>
            <a:pathLst>
              <a:path w="3122856" h="5770079">
                <a:moveTo>
                  <a:pt x="0" y="0"/>
                </a:moveTo>
                <a:lnTo>
                  <a:pt x="3122856" y="0"/>
                </a:lnTo>
                <a:lnTo>
                  <a:pt x="3122856" y="5770080"/>
                </a:lnTo>
                <a:lnTo>
                  <a:pt x="0" y="5770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17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0157" y="3103404"/>
            <a:ext cx="2940093" cy="5770079"/>
          </a:xfrm>
          <a:custGeom>
            <a:avLst/>
            <a:gdLst/>
            <a:ahLst/>
            <a:cxnLst/>
            <a:rect l="l" t="t" r="r" b="b"/>
            <a:pathLst>
              <a:path w="2940093" h="5770079">
                <a:moveTo>
                  <a:pt x="0" y="0"/>
                </a:moveTo>
                <a:lnTo>
                  <a:pt x="2940093" y="0"/>
                </a:lnTo>
                <a:lnTo>
                  <a:pt x="2940093" y="5770080"/>
                </a:lnTo>
                <a:lnTo>
                  <a:pt x="0" y="57700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879" b="-429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222473"/>
            <a:ext cx="4501917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Settings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450498"/>
            <a:ext cx="14552437" cy="4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Fine-tune mowing behavior and safety features for your lawn.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37970" y="5050671"/>
            <a:ext cx="725987" cy="563630"/>
          </a:xfrm>
          <a:custGeom>
            <a:avLst/>
            <a:gdLst/>
            <a:ahLst/>
            <a:cxnLst/>
            <a:rect l="l" t="t" r="r" b="b"/>
            <a:pathLst>
              <a:path w="725987" h="563630">
                <a:moveTo>
                  <a:pt x="0" y="0"/>
                </a:moveTo>
                <a:lnTo>
                  <a:pt x="725987" y="0"/>
                </a:lnTo>
                <a:lnTo>
                  <a:pt x="725987" y="563630"/>
                </a:lnTo>
                <a:lnTo>
                  <a:pt x="0" y="563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72985" y="5059344"/>
            <a:ext cx="3248431" cy="554957"/>
            <a:chOff x="0" y="0"/>
            <a:chExt cx="1100204" cy="1879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0204" cy="187957"/>
            </a:xfrm>
            <a:custGeom>
              <a:avLst/>
              <a:gdLst/>
              <a:ahLst/>
              <a:cxnLst/>
              <a:rect l="l" t="t" r="r" b="b"/>
              <a:pathLst>
                <a:path w="1100204" h="187957">
                  <a:moveTo>
                    <a:pt x="1100204" y="85798"/>
                  </a:moveTo>
                  <a:lnTo>
                    <a:pt x="1100204" y="102159"/>
                  </a:lnTo>
                  <a:cubicBezTo>
                    <a:pt x="1100204" y="149544"/>
                    <a:pt x="1061791" y="187957"/>
                    <a:pt x="1014406" y="187957"/>
                  </a:cubicBezTo>
                  <a:lnTo>
                    <a:pt x="85798" y="187957"/>
                  </a:lnTo>
                  <a:cubicBezTo>
                    <a:pt x="38413" y="187957"/>
                    <a:pt x="0" y="149544"/>
                    <a:pt x="0" y="102159"/>
                  </a:cubicBezTo>
                  <a:lnTo>
                    <a:pt x="0" y="85798"/>
                  </a:lnTo>
                  <a:cubicBezTo>
                    <a:pt x="0" y="38413"/>
                    <a:pt x="38413" y="0"/>
                    <a:pt x="85798" y="0"/>
                  </a:cubicBezTo>
                  <a:lnTo>
                    <a:pt x="1014406" y="0"/>
                  </a:lnTo>
                  <a:cubicBezTo>
                    <a:pt x="1037161" y="0"/>
                    <a:pt x="1058984" y="9039"/>
                    <a:pt x="1075074" y="25130"/>
                  </a:cubicBezTo>
                  <a:cubicBezTo>
                    <a:pt x="1091165" y="41220"/>
                    <a:pt x="1100204" y="63043"/>
                    <a:pt x="1100204" y="8579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100204" cy="187957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85988" y="5988444"/>
            <a:ext cx="3248431" cy="554957"/>
            <a:chOff x="0" y="0"/>
            <a:chExt cx="1100204" cy="1879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0204" cy="187957"/>
            </a:xfrm>
            <a:custGeom>
              <a:avLst/>
              <a:gdLst/>
              <a:ahLst/>
              <a:cxnLst/>
              <a:rect l="l" t="t" r="r" b="b"/>
              <a:pathLst>
                <a:path w="1100204" h="187957">
                  <a:moveTo>
                    <a:pt x="1100204" y="85798"/>
                  </a:moveTo>
                  <a:lnTo>
                    <a:pt x="1100204" y="102159"/>
                  </a:lnTo>
                  <a:cubicBezTo>
                    <a:pt x="1100204" y="149544"/>
                    <a:pt x="1061791" y="187957"/>
                    <a:pt x="1014406" y="187957"/>
                  </a:cubicBezTo>
                  <a:lnTo>
                    <a:pt x="85798" y="187957"/>
                  </a:lnTo>
                  <a:cubicBezTo>
                    <a:pt x="38413" y="187957"/>
                    <a:pt x="0" y="149544"/>
                    <a:pt x="0" y="102159"/>
                  </a:cubicBezTo>
                  <a:lnTo>
                    <a:pt x="0" y="85798"/>
                  </a:lnTo>
                  <a:cubicBezTo>
                    <a:pt x="0" y="38413"/>
                    <a:pt x="38413" y="0"/>
                    <a:pt x="85798" y="0"/>
                  </a:cubicBezTo>
                  <a:lnTo>
                    <a:pt x="1014406" y="0"/>
                  </a:lnTo>
                  <a:cubicBezTo>
                    <a:pt x="1037161" y="0"/>
                    <a:pt x="1058984" y="9039"/>
                    <a:pt x="1075074" y="25130"/>
                  </a:cubicBezTo>
                  <a:cubicBezTo>
                    <a:pt x="1091165" y="41220"/>
                    <a:pt x="1100204" y="63043"/>
                    <a:pt x="1100204" y="8579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100204" cy="187957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72985" y="7355562"/>
            <a:ext cx="3248431" cy="1048016"/>
            <a:chOff x="0" y="0"/>
            <a:chExt cx="1100204" cy="354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00204" cy="354950"/>
            </a:xfrm>
            <a:custGeom>
              <a:avLst/>
              <a:gdLst/>
              <a:ahLst/>
              <a:cxnLst/>
              <a:rect l="l" t="t" r="r" b="b"/>
              <a:pathLst>
                <a:path w="1100204" h="354950">
                  <a:moveTo>
                    <a:pt x="1100204" y="85798"/>
                  </a:moveTo>
                  <a:lnTo>
                    <a:pt x="1100204" y="269152"/>
                  </a:lnTo>
                  <a:cubicBezTo>
                    <a:pt x="1100204" y="316537"/>
                    <a:pt x="1061791" y="354950"/>
                    <a:pt x="1014406" y="354950"/>
                  </a:cubicBezTo>
                  <a:lnTo>
                    <a:pt x="85798" y="354950"/>
                  </a:lnTo>
                  <a:cubicBezTo>
                    <a:pt x="38413" y="354950"/>
                    <a:pt x="0" y="316537"/>
                    <a:pt x="0" y="269152"/>
                  </a:cubicBezTo>
                  <a:lnTo>
                    <a:pt x="0" y="85798"/>
                  </a:lnTo>
                  <a:cubicBezTo>
                    <a:pt x="0" y="38413"/>
                    <a:pt x="38413" y="0"/>
                    <a:pt x="85798" y="0"/>
                  </a:cubicBezTo>
                  <a:lnTo>
                    <a:pt x="1014406" y="0"/>
                  </a:lnTo>
                  <a:cubicBezTo>
                    <a:pt x="1037161" y="0"/>
                    <a:pt x="1058984" y="9039"/>
                    <a:pt x="1075074" y="25130"/>
                  </a:cubicBezTo>
                  <a:cubicBezTo>
                    <a:pt x="1091165" y="41220"/>
                    <a:pt x="1100204" y="63043"/>
                    <a:pt x="1100204" y="8579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100204" cy="354950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807608" y="8900160"/>
            <a:ext cx="3083125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Resume Mowing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30464" y="8900160"/>
            <a:ext cx="3083125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Obstacle Sensing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53320" y="8900160"/>
            <a:ext cx="3083125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Rollover Protection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76175" y="8900160"/>
            <a:ext cx="3083125" cy="35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60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Non-Slip Settings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F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19375"/>
            <a:ext cx="5981556" cy="4448250"/>
            <a:chOff x="0" y="0"/>
            <a:chExt cx="7975408" cy="5931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75409" cy="5931000"/>
            </a:xfrm>
            <a:custGeom>
              <a:avLst/>
              <a:gdLst/>
              <a:ahLst/>
              <a:cxnLst/>
              <a:rect l="l" t="t" r="r" b="b"/>
              <a:pathLst>
                <a:path w="7975409" h="5931000">
                  <a:moveTo>
                    <a:pt x="0" y="0"/>
                  </a:moveTo>
                  <a:lnTo>
                    <a:pt x="7975409" y="0"/>
                  </a:lnTo>
                  <a:lnTo>
                    <a:pt x="7975409" y="5931000"/>
                  </a:lnTo>
                  <a:lnTo>
                    <a:pt x="0" y="5931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0"/>
              <a:ext cx="7975408" cy="62167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1171"/>
                </a:lnSpc>
                <a:spcBef>
                  <a:spcPct val="0"/>
                </a:spcBef>
              </a:pPr>
              <a:r>
                <a:rPr lang="en-US" sz="15122" b="1" u="none" strike="noStrike">
                  <a:solidFill>
                    <a:srgbClr val="FFFFFF"/>
                  </a:solidFill>
                  <a:latin typeface="Lexend Deca 1 Bold"/>
                  <a:ea typeface="Lexend Deca 1 Bold"/>
                  <a:cs typeface="Lexend Deca 1 Bold"/>
                  <a:sym typeface="Lexend Deca 1 Bold"/>
                </a:rPr>
                <a:t>FAQs</a:t>
              </a: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79622" y="3376107"/>
            <a:ext cx="5999550" cy="3991519"/>
            <a:chOff x="0" y="0"/>
            <a:chExt cx="7999400" cy="53220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99349" cy="5322062"/>
            </a:xfrm>
            <a:custGeom>
              <a:avLst/>
              <a:gdLst/>
              <a:ahLst/>
              <a:cxnLst/>
              <a:rect l="l" t="t" r="r" b="b"/>
              <a:pathLst>
                <a:path w="7999349" h="5322062">
                  <a:moveTo>
                    <a:pt x="0" y="0"/>
                  </a:moveTo>
                  <a:lnTo>
                    <a:pt x="7999349" y="0"/>
                  </a:lnTo>
                  <a:lnTo>
                    <a:pt x="7999349" y="5322062"/>
                  </a:lnTo>
                  <a:lnTo>
                    <a:pt x="0" y="5322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799" t="-90394" r="-48158" b="-101134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07079" y="1900558"/>
            <a:ext cx="6964310" cy="7653088"/>
            <a:chOff x="0" y="0"/>
            <a:chExt cx="9285747" cy="102041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85732" cy="10204069"/>
            </a:xfrm>
            <a:custGeom>
              <a:avLst/>
              <a:gdLst/>
              <a:ahLst/>
              <a:cxnLst/>
              <a:rect l="l" t="t" r="r" b="b"/>
              <a:pathLst>
                <a:path w="9285732" h="10204069">
                  <a:moveTo>
                    <a:pt x="0" y="0"/>
                  </a:moveTo>
                  <a:lnTo>
                    <a:pt x="9285732" y="0"/>
                  </a:lnTo>
                  <a:lnTo>
                    <a:pt x="9285732" y="10204069"/>
                  </a:lnTo>
                  <a:lnTo>
                    <a:pt x="0" y="10204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1" b="-2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904875"/>
            <a:ext cx="15582900" cy="121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Understanding RTK Technology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3925" y="2224122"/>
            <a:ext cx="3162300" cy="52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What is RTK?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9200" y="2810728"/>
            <a:ext cx="9287879" cy="1788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244" lvl="2" indent="-158748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45454"/>
                </a:solidFill>
                <a:latin typeface="Lexend Deca 2"/>
                <a:ea typeface="Lexend Deca 2"/>
                <a:cs typeface="Lexend Deca 2"/>
                <a:sym typeface="Lexend Deca 2"/>
              </a:rPr>
              <a:t>RTK stands for Real-Time Kinematic. It's a technique that significantly improves the accuracy of positioning data obtained from satellite-based positioning systems like GPS.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9199" y="4311091"/>
            <a:ext cx="5676900" cy="52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Why is RTK important?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9200" y="4926118"/>
            <a:ext cx="9603492" cy="125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545454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Accuracy: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RTK can provide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centimeter-level accuracy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, compared to the meter-level accuracy of standard GPS. This is crucial for applications where precision matters, such as: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4814" y="6179835"/>
            <a:ext cx="8972265" cy="92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244" lvl="2" indent="-158748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071CE"/>
                </a:solidFill>
                <a:latin typeface="Lexend Deca 2"/>
                <a:ea typeface="Lexend Deca 2"/>
                <a:cs typeface="Lexend Deca 2"/>
                <a:sym typeface="Lexend Deca 2"/>
              </a:rPr>
              <a:t>Surveying and Mapping: </a:t>
            </a:r>
            <a:r>
              <a:rPr lang="en-US" sz="2400">
                <a:solidFill>
                  <a:srgbClr val="545454"/>
                </a:solidFill>
                <a:latin typeface="Lexend Deca 2"/>
                <a:ea typeface="Lexend Deca 2"/>
                <a:cs typeface="Lexend Deca 2"/>
                <a:sym typeface="Lexend Deca 2"/>
              </a:rPr>
              <a:t>Creating highly accurate maps and digital terrain models.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4814" y="7018877"/>
            <a:ext cx="8972265" cy="92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244" lvl="2" indent="-158748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071CE"/>
                </a:solidFill>
                <a:latin typeface="Lexend Deca 2"/>
                <a:ea typeface="Lexend Deca 2"/>
                <a:cs typeface="Lexend Deca 2"/>
                <a:sym typeface="Lexend Deca 2"/>
              </a:rPr>
              <a:t>Construction: </a:t>
            </a:r>
            <a:r>
              <a:rPr lang="en-US" sz="2400">
                <a:solidFill>
                  <a:srgbClr val="545454"/>
                </a:solidFill>
                <a:latin typeface="Lexend Deca 2"/>
                <a:ea typeface="Lexend Deca 2"/>
                <a:cs typeface="Lexend Deca 2"/>
                <a:sym typeface="Lexend Deca 2"/>
              </a:rPr>
              <a:t>Ensuring precise positioning of equipment and materials.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4814" y="7884499"/>
            <a:ext cx="8972265" cy="83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244" lvl="2" indent="-158748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071CE"/>
                </a:solidFill>
                <a:latin typeface="Lexend Deca 2"/>
                <a:ea typeface="Lexend Deca 2"/>
                <a:cs typeface="Lexend Deca 2"/>
                <a:sym typeface="Lexend Deca 2"/>
              </a:rPr>
              <a:t>Agriculture:</a:t>
            </a:r>
            <a:r>
              <a:rPr lang="en-US" sz="2400">
                <a:solidFill>
                  <a:srgbClr val="545454"/>
                </a:solidFill>
                <a:latin typeface="Lexend Deca 2"/>
                <a:ea typeface="Lexend Deca 2"/>
                <a:cs typeface="Lexend Deca 2"/>
                <a:sym typeface="Lexend Deca 2"/>
              </a:rPr>
              <a:t> Optimizing crop yields through accurate field mapping and equipment guidance.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4814" y="8719072"/>
            <a:ext cx="8634727" cy="83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244" lvl="2" indent="-158748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071CE"/>
                </a:solidFill>
                <a:latin typeface="Lexend Deca 2"/>
                <a:ea typeface="Lexend Deca 2"/>
                <a:cs typeface="Lexend Deca 2"/>
                <a:sym typeface="Lexend Deca 2"/>
              </a:rPr>
              <a:t>Drones:</a:t>
            </a:r>
            <a:r>
              <a:rPr lang="en-US" sz="2400">
                <a:solidFill>
                  <a:srgbClr val="545454"/>
                </a:solidFill>
                <a:latin typeface="Lexend Deca 2"/>
                <a:ea typeface="Lexend Deca 2"/>
                <a:cs typeface="Lexend Deca 2"/>
                <a:sym typeface="Lexend Deca 2"/>
              </a:rPr>
              <a:t> Achieving stable flight and accurate data capture for aerial photography and videography.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78425"/>
            <a:ext cx="11087100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How Does RTK Work?</a:t>
            </a:r>
          </a:p>
        </p:txBody>
      </p:sp>
      <p:sp>
        <p:nvSpPr>
          <p:cNvPr id="3" name="Freeform 3"/>
          <p:cNvSpPr/>
          <p:nvPr/>
        </p:nvSpPr>
        <p:spPr>
          <a:xfrm>
            <a:off x="13776929" y="4408141"/>
            <a:ext cx="1776192" cy="1179946"/>
          </a:xfrm>
          <a:custGeom>
            <a:avLst/>
            <a:gdLst/>
            <a:ahLst/>
            <a:cxnLst/>
            <a:rect l="l" t="t" r="r" b="b"/>
            <a:pathLst>
              <a:path w="1776192" h="1179946">
                <a:moveTo>
                  <a:pt x="0" y="0"/>
                </a:moveTo>
                <a:lnTo>
                  <a:pt x="1776192" y="0"/>
                </a:lnTo>
                <a:lnTo>
                  <a:pt x="1776192" y="1179946"/>
                </a:lnTo>
                <a:lnTo>
                  <a:pt x="0" y="1179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589986"/>
            <a:ext cx="4891485" cy="45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80"/>
              </a:lnSpc>
              <a:spcBef>
                <a:spcPct val="0"/>
              </a:spcBef>
            </a:pPr>
            <a:r>
              <a:rPr lang="en-US" sz="3200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RTK uses two receivers: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3085" y="3315156"/>
            <a:ext cx="8716869" cy="251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244" lvl="2" indent="-158748" algn="l">
              <a:lnSpc>
                <a:spcPts val="3359"/>
              </a:lnSpc>
              <a:buFont typeface="Arial"/>
              <a:buChar char="⚬"/>
            </a:pPr>
            <a:r>
              <a:rPr lang="en-US" sz="2400" b="1">
                <a:solidFill>
                  <a:srgbClr val="545454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Base Station: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 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This receiver remains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stationary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at a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known location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. It continuously tracks the satellite signals and calculates corrections for errors in the signals. You can set up your own base station at your property, or you can connect/subscribe to a NTRIP service that transmit the signal via Internet.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83085" y="6597471"/>
            <a:ext cx="8360915" cy="209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6244" lvl="2" indent="-158748" algn="l">
              <a:lnSpc>
                <a:spcPts val="3359"/>
              </a:lnSpc>
              <a:buFont typeface="Arial"/>
              <a:buChar char="⚬"/>
            </a:pPr>
            <a:r>
              <a:rPr lang="en-US" sz="2400" b="1">
                <a:solidFill>
                  <a:srgbClr val="545454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Rover: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 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This receiver is the one you move around (like on a drone or surveying equipment, in this case, in Alva). It receives the same satellite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signals as the base station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and also receives the corrections from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the base station in real-time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9623345" y="3386339"/>
            <a:ext cx="7658279" cy="4307782"/>
          </a:xfrm>
          <a:custGeom>
            <a:avLst/>
            <a:gdLst/>
            <a:ahLst/>
            <a:cxnLst/>
            <a:rect l="l" t="t" r="r" b="b"/>
            <a:pathLst>
              <a:path w="7658279" h="4307782">
                <a:moveTo>
                  <a:pt x="0" y="0"/>
                </a:moveTo>
                <a:lnTo>
                  <a:pt x="7658279" y="0"/>
                </a:lnTo>
                <a:lnTo>
                  <a:pt x="7658279" y="4307782"/>
                </a:lnTo>
                <a:lnTo>
                  <a:pt x="0" y="4307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376954" y="6666222"/>
            <a:ext cx="2009730" cy="748491"/>
            <a:chOff x="0" y="0"/>
            <a:chExt cx="637150" cy="2372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150" cy="237296"/>
            </a:xfrm>
            <a:custGeom>
              <a:avLst/>
              <a:gdLst/>
              <a:ahLst/>
              <a:cxnLst/>
              <a:rect l="l" t="t" r="r" b="b"/>
              <a:pathLst>
                <a:path w="637150" h="237296">
                  <a:moveTo>
                    <a:pt x="637150" y="118648"/>
                  </a:moveTo>
                  <a:lnTo>
                    <a:pt x="637150" y="118648"/>
                  </a:lnTo>
                  <a:cubicBezTo>
                    <a:pt x="637150" y="150115"/>
                    <a:pt x="624650" y="180294"/>
                    <a:pt x="602399" y="202545"/>
                  </a:cubicBezTo>
                  <a:cubicBezTo>
                    <a:pt x="580148" y="224796"/>
                    <a:pt x="549970" y="237296"/>
                    <a:pt x="518502" y="237296"/>
                  </a:cubicBezTo>
                  <a:lnTo>
                    <a:pt x="118648" y="237296"/>
                  </a:lnTo>
                  <a:cubicBezTo>
                    <a:pt x="87181" y="237296"/>
                    <a:pt x="57002" y="224796"/>
                    <a:pt x="34751" y="202545"/>
                  </a:cubicBezTo>
                  <a:cubicBezTo>
                    <a:pt x="12500" y="180294"/>
                    <a:pt x="0" y="150115"/>
                    <a:pt x="0" y="118648"/>
                  </a:cubicBezTo>
                  <a:lnTo>
                    <a:pt x="0" y="118648"/>
                  </a:lnTo>
                  <a:cubicBezTo>
                    <a:pt x="0" y="87181"/>
                    <a:pt x="12500" y="57002"/>
                    <a:pt x="34751" y="34751"/>
                  </a:cubicBezTo>
                  <a:cubicBezTo>
                    <a:pt x="57002" y="12500"/>
                    <a:pt x="87181" y="0"/>
                    <a:pt x="118648" y="0"/>
                  </a:cubicBezTo>
                  <a:lnTo>
                    <a:pt x="518502" y="0"/>
                  </a:lnTo>
                  <a:cubicBezTo>
                    <a:pt x="549970" y="0"/>
                    <a:pt x="580148" y="12500"/>
                    <a:pt x="602399" y="34751"/>
                  </a:cubicBezTo>
                  <a:cubicBezTo>
                    <a:pt x="624650" y="57002"/>
                    <a:pt x="637150" y="87181"/>
                    <a:pt x="637150" y="1186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637150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 flipV="1">
            <a:off x="11381819" y="7414713"/>
            <a:ext cx="835" cy="782368"/>
          </a:xfrm>
          <a:prstGeom prst="line">
            <a:avLst/>
          </a:prstGeom>
          <a:ln w="57150" cap="flat">
            <a:solidFill>
              <a:srgbClr val="FFDA00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 rot="5400000">
            <a:off x="11079924" y="7783818"/>
            <a:ext cx="603791" cy="1207528"/>
            <a:chOff x="0" y="0"/>
            <a:chExt cx="206308" cy="4125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6308" cy="412598"/>
            </a:xfrm>
            <a:custGeom>
              <a:avLst/>
              <a:gdLst/>
              <a:ahLst/>
              <a:cxnLst/>
              <a:rect l="l" t="t" r="r" b="b"/>
              <a:pathLst>
                <a:path w="206308" h="412598">
                  <a:moveTo>
                    <a:pt x="206308" y="103154"/>
                  </a:moveTo>
                  <a:lnTo>
                    <a:pt x="206308" y="309444"/>
                  </a:lnTo>
                  <a:cubicBezTo>
                    <a:pt x="206308" y="366414"/>
                    <a:pt x="160124" y="412598"/>
                    <a:pt x="103154" y="412598"/>
                  </a:cubicBezTo>
                  <a:lnTo>
                    <a:pt x="103154" y="412598"/>
                  </a:lnTo>
                  <a:cubicBezTo>
                    <a:pt x="46184" y="412598"/>
                    <a:pt x="0" y="366414"/>
                    <a:pt x="0" y="309444"/>
                  </a:cubicBezTo>
                  <a:lnTo>
                    <a:pt x="0" y="103154"/>
                  </a:lnTo>
                  <a:cubicBezTo>
                    <a:pt x="0" y="46184"/>
                    <a:pt x="46184" y="0"/>
                    <a:pt x="103154" y="0"/>
                  </a:cubicBezTo>
                  <a:lnTo>
                    <a:pt x="103154" y="0"/>
                  </a:lnTo>
                  <a:cubicBezTo>
                    <a:pt x="130512" y="0"/>
                    <a:pt x="156750" y="10868"/>
                    <a:pt x="176095" y="30213"/>
                  </a:cubicBezTo>
                  <a:cubicBezTo>
                    <a:pt x="195440" y="49558"/>
                    <a:pt x="206308" y="75796"/>
                    <a:pt x="206308" y="103154"/>
                  </a:cubicBezTo>
                  <a:close/>
                </a:path>
              </a:pathLst>
            </a:custGeom>
            <a:solidFill>
              <a:srgbClr val="FFDA00">
                <a:alpha val="1764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06308" cy="412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951706" y="8151314"/>
            <a:ext cx="860227" cy="41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Lexend Deca 2"/>
                <a:ea typeface="Lexend Deca 2"/>
                <a:cs typeface="Lexend Deca 2"/>
                <a:sym typeface="Lexend Deca 2"/>
              </a:rPr>
              <a:t>Rover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051313" y="4096473"/>
            <a:ext cx="2009730" cy="748491"/>
            <a:chOff x="0" y="0"/>
            <a:chExt cx="637150" cy="2372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7150" cy="237296"/>
            </a:xfrm>
            <a:custGeom>
              <a:avLst/>
              <a:gdLst/>
              <a:ahLst/>
              <a:cxnLst/>
              <a:rect l="l" t="t" r="r" b="b"/>
              <a:pathLst>
                <a:path w="637150" h="237296">
                  <a:moveTo>
                    <a:pt x="637150" y="118648"/>
                  </a:moveTo>
                  <a:lnTo>
                    <a:pt x="637150" y="118648"/>
                  </a:lnTo>
                  <a:cubicBezTo>
                    <a:pt x="637150" y="150115"/>
                    <a:pt x="624650" y="180294"/>
                    <a:pt x="602399" y="202545"/>
                  </a:cubicBezTo>
                  <a:cubicBezTo>
                    <a:pt x="580148" y="224796"/>
                    <a:pt x="549970" y="237296"/>
                    <a:pt x="518502" y="237296"/>
                  </a:cubicBezTo>
                  <a:lnTo>
                    <a:pt x="118648" y="237296"/>
                  </a:lnTo>
                  <a:cubicBezTo>
                    <a:pt x="87181" y="237296"/>
                    <a:pt x="57002" y="224796"/>
                    <a:pt x="34751" y="202545"/>
                  </a:cubicBezTo>
                  <a:cubicBezTo>
                    <a:pt x="12500" y="180294"/>
                    <a:pt x="0" y="150115"/>
                    <a:pt x="0" y="118648"/>
                  </a:cubicBezTo>
                  <a:lnTo>
                    <a:pt x="0" y="118648"/>
                  </a:lnTo>
                  <a:cubicBezTo>
                    <a:pt x="0" y="87181"/>
                    <a:pt x="12500" y="57002"/>
                    <a:pt x="34751" y="34751"/>
                  </a:cubicBezTo>
                  <a:cubicBezTo>
                    <a:pt x="57002" y="12500"/>
                    <a:pt x="87181" y="0"/>
                    <a:pt x="118648" y="0"/>
                  </a:cubicBezTo>
                  <a:lnTo>
                    <a:pt x="518502" y="0"/>
                  </a:lnTo>
                  <a:cubicBezTo>
                    <a:pt x="549970" y="0"/>
                    <a:pt x="580148" y="12500"/>
                    <a:pt x="602399" y="34751"/>
                  </a:cubicBezTo>
                  <a:cubicBezTo>
                    <a:pt x="624650" y="57002"/>
                    <a:pt x="637150" y="87181"/>
                    <a:pt x="637150" y="1186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637150" cy="237296"/>
            </a:xfrm>
            <a:prstGeom prst="rect">
              <a:avLst/>
            </a:prstGeom>
          </p:spPr>
          <p:txBody>
            <a:bodyPr lIns="51926" tIns="51926" rIns="51926" bIns="51926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4754283" y="2396804"/>
            <a:ext cx="603791" cy="1101688"/>
            <a:chOff x="0" y="0"/>
            <a:chExt cx="206308" cy="3764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6308" cy="376434"/>
            </a:xfrm>
            <a:custGeom>
              <a:avLst/>
              <a:gdLst/>
              <a:ahLst/>
              <a:cxnLst/>
              <a:rect l="l" t="t" r="r" b="b"/>
              <a:pathLst>
                <a:path w="206308" h="376434">
                  <a:moveTo>
                    <a:pt x="206308" y="103154"/>
                  </a:moveTo>
                  <a:lnTo>
                    <a:pt x="206308" y="273280"/>
                  </a:lnTo>
                  <a:cubicBezTo>
                    <a:pt x="206308" y="330250"/>
                    <a:pt x="160124" y="376434"/>
                    <a:pt x="103154" y="376434"/>
                  </a:cubicBezTo>
                  <a:lnTo>
                    <a:pt x="103154" y="376434"/>
                  </a:lnTo>
                  <a:cubicBezTo>
                    <a:pt x="46184" y="376434"/>
                    <a:pt x="0" y="330250"/>
                    <a:pt x="0" y="273280"/>
                  </a:cubicBezTo>
                  <a:lnTo>
                    <a:pt x="0" y="103154"/>
                  </a:lnTo>
                  <a:cubicBezTo>
                    <a:pt x="0" y="46184"/>
                    <a:pt x="46184" y="0"/>
                    <a:pt x="103154" y="0"/>
                  </a:cubicBezTo>
                  <a:lnTo>
                    <a:pt x="103154" y="0"/>
                  </a:lnTo>
                  <a:cubicBezTo>
                    <a:pt x="130512" y="0"/>
                    <a:pt x="156750" y="10868"/>
                    <a:pt x="176095" y="30213"/>
                  </a:cubicBezTo>
                  <a:cubicBezTo>
                    <a:pt x="195440" y="49558"/>
                    <a:pt x="206308" y="75796"/>
                    <a:pt x="206308" y="103154"/>
                  </a:cubicBezTo>
                  <a:close/>
                </a:path>
              </a:pathLst>
            </a:custGeom>
            <a:solidFill>
              <a:srgbClr val="FFDA00">
                <a:alpha val="1764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206308" cy="376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693732" y="2711381"/>
            <a:ext cx="724892" cy="41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Lexend Deca 2"/>
                <a:ea typeface="Lexend Deca 2"/>
                <a:cs typeface="Lexend Deca 2"/>
                <a:sym typeface="Lexend Deca 2"/>
              </a:rPr>
              <a:t>Base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5056178" y="3184781"/>
            <a:ext cx="0" cy="911692"/>
          </a:xfrm>
          <a:prstGeom prst="line">
            <a:avLst/>
          </a:prstGeom>
          <a:ln w="57150" cap="flat">
            <a:solidFill>
              <a:srgbClr val="FFDA00"/>
            </a:solidFill>
            <a:prstDash val="solid"/>
            <a:headEnd type="oval" w="lg" len="lg"/>
            <a:tailEnd type="none" w="sm" len="sm"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0150"/>
            <a:ext cx="15678107" cy="92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Ideal lawn Conditions for Testing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972863"/>
            <a:ext cx="9007052" cy="564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Wi-Fi Coverage</a:t>
            </a:r>
          </a:p>
          <a:p>
            <a:pPr algn="l">
              <a:lnSpc>
                <a:spcPts val="2832"/>
              </a:lnSpc>
            </a:pP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  Ensure full Wi-Fi coverage across your yard</a:t>
            </a:r>
            <a:r>
              <a:rPr lang="en-US" sz="2400">
                <a:solidFill>
                  <a:srgbClr val="000000"/>
                </a:solidFill>
                <a:latin typeface="Lexend Deca 1"/>
                <a:ea typeface="Lexend Deca 1"/>
                <a:cs typeface="Lexend Deca 1"/>
                <a:sym typeface="Lexend Deca 1"/>
              </a:rPr>
              <a:t> 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so the mower can send real-time location updates during mowing missions.</a:t>
            </a:r>
          </a:p>
          <a:p>
            <a:pPr algn="l">
              <a:lnSpc>
                <a:spcPts val="2832"/>
              </a:lnSpc>
            </a:pPr>
            <a:endParaRPr lang="en-US" sz="2400">
              <a:solidFill>
                <a:srgbClr val="42464C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3776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Size</a:t>
            </a:r>
          </a:p>
          <a:p>
            <a:pPr algn="l">
              <a:lnSpc>
                <a:spcPts val="2832"/>
              </a:lnSpc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 Ideal lawn size is</a:t>
            </a:r>
            <a:r>
              <a:rPr lang="en-US" sz="2400">
                <a:solidFill>
                  <a:srgbClr val="000000"/>
                </a:solidFill>
                <a:latin typeface="Lexend Deca 1"/>
                <a:ea typeface="Lexend Deca 1"/>
                <a:cs typeface="Lexend Deca 1"/>
                <a:sym typeface="Lexend Deca 1"/>
              </a:rPr>
              <a:t>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1,000–2,000 m²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.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On a flat, regular lawn, Alva can</a:t>
            </a:r>
            <a:r>
              <a:rPr lang="en-US" sz="2400" b="1">
                <a:solidFill>
                  <a:srgbClr val="42464C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cover up to 2,000 m² in 24 hours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– and is ready for tougher tests.</a:t>
            </a:r>
          </a:p>
          <a:p>
            <a:pPr algn="l">
              <a:lnSpc>
                <a:spcPts val="2832"/>
              </a:lnSpc>
            </a:pPr>
            <a:endParaRPr lang="en-US" sz="2400">
              <a:solidFill>
                <a:srgbClr val="42464C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3776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Multiple zones</a:t>
            </a:r>
          </a:p>
          <a:p>
            <a:pPr algn="l">
              <a:lnSpc>
                <a:spcPts val="2832"/>
              </a:lnSpc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 i.e. front and back yards connected by a pathway, multiple sections of lawn divided by a driveway. This helps test the robot’s ability to navigate autonomously and complete mowing missions independently.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803286" y="2294396"/>
            <a:ext cx="7022869" cy="6984061"/>
            <a:chOff x="0" y="0"/>
            <a:chExt cx="9363826" cy="931208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363826" cy="9312081"/>
              <a:chOff x="0" y="0"/>
              <a:chExt cx="1334127" cy="13267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34127" cy="1326754"/>
              </a:xfrm>
              <a:custGeom>
                <a:avLst/>
                <a:gdLst/>
                <a:ahLst/>
                <a:cxnLst/>
                <a:rect l="l" t="t" r="r" b="b"/>
                <a:pathLst>
                  <a:path w="1334127" h="1326754">
                    <a:moveTo>
                      <a:pt x="25982" y="0"/>
                    </a:moveTo>
                    <a:lnTo>
                      <a:pt x="1308145" y="0"/>
                    </a:lnTo>
                    <a:cubicBezTo>
                      <a:pt x="1322494" y="0"/>
                      <a:pt x="1334127" y="11633"/>
                      <a:pt x="1334127" y="25982"/>
                    </a:cubicBezTo>
                    <a:lnTo>
                      <a:pt x="1334127" y="1300772"/>
                    </a:lnTo>
                    <a:cubicBezTo>
                      <a:pt x="1334127" y="1307663"/>
                      <a:pt x="1331389" y="1314272"/>
                      <a:pt x="1326517" y="1319144"/>
                    </a:cubicBezTo>
                    <a:cubicBezTo>
                      <a:pt x="1321644" y="1324017"/>
                      <a:pt x="1315036" y="1326754"/>
                      <a:pt x="1308145" y="1326754"/>
                    </a:cubicBezTo>
                    <a:lnTo>
                      <a:pt x="25982" y="1326754"/>
                    </a:lnTo>
                    <a:cubicBezTo>
                      <a:pt x="19091" y="1326754"/>
                      <a:pt x="12483" y="1324017"/>
                      <a:pt x="7610" y="1319144"/>
                    </a:cubicBezTo>
                    <a:cubicBezTo>
                      <a:pt x="2737" y="1314272"/>
                      <a:pt x="0" y="1307663"/>
                      <a:pt x="0" y="1300772"/>
                    </a:cubicBezTo>
                    <a:lnTo>
                      <a:pt x="0" y="25982"/>
                    </a:lnTo>
                    <a:cubicBezTo>
                      <a:pt x="0" y="11633"/>
                      <a:pt x="11633" y="0"/>
                      <a:pt x="2598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334127" cy="1364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25739" y="163574"/>
              <a:ext cx="9138087" cy="8984934"/>
              <a:chOff x="0" y="0"/>
              <a:chExt cx="6819900" cy="67056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19900" cy="6705600"/>
              </a:xfrm>
              <a:custGeom>
                <a:avLst/>
                <a:gdLst/>
                <a:ahLst/>
                <a:cxnLst/>
                <a:rect l="l" t="t" r="r" b="b"/>
                <a:pathLst>
                  <a:path w="6819900" h="6705600">
                    <a:moveTo>
                      <a:pt x="0" y="0"/>
                    </a:moveTo>
                    <a:lnTo>
                      <a:pt x="6819900" y="0"/>
                    </a:lnTo>
                    <a:lnTo>
                      <a:pt x="6819900" y="6705600"/>
                    </a:lnTo>
                    <a:lnTo>
                      <a:pt x="0" y="6705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0150"/>
            <a:ext cx="15678107" cy="92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Ideal lawn Conditions for Testing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327144"/>
            <a:ext cx="9398341" cy="4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A slope somewhere on your lawn, no steeper than 35°/70%.</a:t>
            </a:r>
          </a:p>
          <a:p>
            <a:pPr algn="l">
              <a:lnSpc>
                <a:spcPts val="2832"/>
              </a:lnSpc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 Alva is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designed for around 33° / 65% inclines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, 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so this helps push its performance to the limit.</a:t>
            </a:r>
          </a:p>
          <a:p>
            <a:pPr algn="l">
              <a:lnSpc>
                <a:spcPts val="2832"/>
              </a:lnSpc>
            </a:pPr>
            <a:endParaRPr lang="en-US" sz="2400">
              <a:solidFill>
                <a:srgbClr val="42464C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3776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Objects on your lawn, pets that might roam free.</a:t>
            </a:r>
          </a:p>
          <a:p>
            <a:pPr algn="l">
              <a:lnSpc>
                <a:spcPts val="2832"/>
              </a:lnSpc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 e.g. trampolines, playhouses, swing sets, kiddie pools, raised flower beds etc. on top of your lawn. This will test the robot’s ability to navigate around these objects and continue mowing.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803286" y="2294396"/>
            <a:ext cx="7022869" cy="6984061"/>
            <a:chOff x="0" y="0"/>
            <a:chExt cx="9363826" cy="931208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363826" cy="9312081"/>
              <a:chOff x="0" y="0"/>
              <a:chExt cx="1334127" cy="13267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34127" cy="1326754"/>
              </a:xfrm>
              <a:custGeom>
                <a:avLst/>
                <a:gdLst/>
                <a:ahLst/>
                <a:cxnLst/>
                <a:rect l="l" t="t" r="r" b="b"/>
                <a:pathLst>
                  <a:path w="1334127" h="1326754">
                    <a:moveTo>
                      <a:pt x="25982" y="0"/>
                    </a:moveTo>
                    <a:lnTo>
                      <a:pt x="1308145" y="0"/>
                    </a:lnTo>
                    <a:cubicBezTo>
                      <a:pt x="1322494" y="0"/>
                      <a:pt x="1334127" y="11633"/>
                      <a:pt x="1334127" y="25982"/>
                    </a:cubicBezTo>
                    <a:lnTo>
                      <a:pt x="1334127" y="1300772"/>
                    </a:lnTo>
                    <a:cubicBezTo>
                      <a:pt x="1334127" y="1307663"/>
                      <a:pt x="1331389" y="1314272"/>
                      <a:pt x="1326517" y="1319144"/>
                    </a:cubicBezTo>
                    <a:cubicBezTo>
                      <a:pt x="1321644" y="1324017"/>
                      <a:pt x="1315036" y="1326754"/>
                      <a:pt x="1308145" y="1326754"/>
                    </a:cubicBezTo>
                    <a:lnTo>
                      <a:pt x="25982" y="1326754"/>
                    </a:lnTo>
                    <a:cubicBezTo>
                      <a:pt x="19091" y="1326754"/>
                      <a:pt x="12483" y="1324017"/>
                      <a:pt x="7610" y="1319144"/>
                    </a:cubicBezTo>
                    <a:cubicBezTo>
                      <a:pt x="2737" y="1314272"/>
                      <a:pt x="0" y="1307663"/>
                      <a:pt x="0" y="1300772"/>
                    </a:cubicBezTo>
                    <a:lnTo>
                      <a:pt x="0" y="25982"/>
                    </a:lnTo>
                    <a:cubicBezTo>
                      <a:pt x="0" y="11633"/>
                      <a:pt x="11633" y="0"/>
                      <a:pt x="2598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334127" cy="1364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25739" y="163574"/>
              <a:ext cx="9138087" cy="8984934"/>
              <a:chOff x="0" y="0"/>
              <a:chExt cx="6819900" cy="67056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819900" cy="6705600"/>
              </a:xfrm>
              <a:custGeom>
                <a:avLst/>
                <a:gdLst/>
                <a:ahLst/>
                <a:cxnLst/>
                <a:rect l="l" t="t" r="r" b="b"/>
                <a:pathLst>
                  <a:path w="6819900" h="6705600">
                    <a:moveTo>
                      <a:pt x="0" y="0"/>
                    </a:moveTo>
                    <a:lnTo>
                      <a:pt x="6819900" y="0"/>
                    </a:lnTo>
                    <a:lnTo>
                      <a:pt x="6819900" y="6705600"/>
                    </a:lnTo>
                    <a:lnTo>
                      <a:pt x="0" y="6705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0150"/>
            <a:ext cx="3646686" cy="92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Caution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33776" y="3697858"/>
            <a:ext cx="16020447" cy="29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7018" lvl="1" indent="-108509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Keep the</a:t>
            </a:r>
            <a:r>
              <a:rPr lang="en-US" sz="2400">
                <a:solidFill>
                  <a:srgbClr val="000000"/>
                </a:solidFill>
                <a:latin typeface="Lexend Deca 1"/>
                <a:ea typeface="Lexend Deca 1"/>
                <a:cs typeface="Lexend Deca 1"/>
                <a:sym typeface="Lexend Deca 1"/>
              </a:rPr>
              <a:t>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power adaptor of the charging station away from the rain or moisture 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- put a cover on top if it is outside, or more ideally,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keep it indoors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and use a weather-proof power extension cord to connect to the charging station.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42464C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42464C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217170" lvl="1" indent="-108585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We recommend cleaning the mower after every week or so to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avoid having mud stuck in the teeth of the wheels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.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 A spray with some pressurized water from a garden hose will do.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0150"/>
            <a:ext cx="8613676" cy="92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Recommendations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338400"/>
            <a:ext cx="8354607" cy="460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7018" lvl="1" indent="-108509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It is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not recommended to mow in the rain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. 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The rain sensor will pause quick mow missions or skip scheduled missions unless you override it in the app.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42464C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217018" lvl="1" indent="-108509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Set up the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Wi-Fi router near the lawn mower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 </a:t>
            </a: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to avoid obstructions such as walls and ensure good network connectivity.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42464C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217170" lvl="1" indent="-108585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42464C"/>
                </a:solidFill>
                <a:latin typeface="Lexend Deca 1"/>
                <a:ea typeface="Lexend Deca 1"/>
                <a:cs typeface="Lexend Deca 1"/>
                <a:sym typeface="Lexend Deca 1"/>
              </a:rPr>
              <a:t>The passage from the charging station to the work zones must be kept clear;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do not accumulate debris that may affect the lawn mower's movement</a:t>
            </a:r>
            <a:r>
              <a:rPr lang="en-US" sz="2400">
                <a:solidFill>
                  <a:srgbClr val="0071CE"/>
                </a:solidFill>
                <a:latin typeface="Lexend Deca 1"/>
                <a:ea typeface="Lexend Deca 1"/>
                <a:cs typeface="Lexend Deca 1"/>
                <a:sym typeface="Lexend Deca 1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0082975" y="1028700"/>
            <a:ext cx="7176325" cy="8229600"/>
          </a:xfrm>
          <a:custGeom>
            <a:avLst/>
            <a:gdLst/>
            <a:ahLst/>
            <a:cxnLst/>
            <a:rect l="l" t="t" r="r" b="b"/>
            <a:pathLst>
              <a:path w="7176325" h="8229600">
                <a:moveTo>
                  <a:pt x="0" y="0"/>
                </a:moveTo>
                <a:lnTo>
                  <a:pt x="7176325" y="0"/>
                </a:lnTo>
                <a:lnTo>
                  <a:pt x="71763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82" r="-892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0150"/>
            <a:ext cx="8613676" cy="92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Recommendations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789576"/>
            <a:ext cx="9528881" cy="571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Mowing Height Tips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0071CE"/>
              </a:solidFill>
              <a:latin typeface="Lexend Deca 1 Bold"/>
              <a:ea typeface="Lexend Deca 1 Bold"/>
              <a:cs typeface="Lexend Deca 1 Bold"/>
              <a:sym typeface="Lexend Deca 1 Bold"/>
            </a:endParaRPr>
          </a:p>
          <a:p>
            <a:pPr marL="217018" lvl="1" indent="-108509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The mower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isn’t designed for </a:t>
            </a: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very tall, overgrown grass. If needed, use a two-pass approach (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built-in instructions in the app and coming soon</a:t>
            </a: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):  first mow at the highest cutting height, then mow again lower after the lawn has recovered.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53585F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217170" lvl="1" indent="-108585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We recommend mowing off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no more than ⅓ of the grass’ height</a:t>
            </a: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 each time. </a:t>
            </a:r>
          </a:p>
          <a:p>
            <a:pPr marL="434884" lvl="2" indent="-144961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Mowing too short or scalping results in stress to the grass plant. Weak grass plants will take longer to recover. </a:t>
            </a:r>
          </a:p>
          <a:p>
            <a:pPr marL="434884" lvl="2" indent="-144961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Mowing too short can allow weed seeds to get more sun and increase the chance of germination.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46775" y="8524919"/>
            <a:ext cx="5912525" cy="63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737373"/>
                </a:solidFill>
                <a:latin typeface="Lexend Deca 1"/>
                <a:ea typeface="Lexend Deca 1"/>
                <a:cs typeface="Lexend Deca 1"/>
                <a:sym typeface="Lexend Deca 1"/>
              </a:rPr>
              <a:t>This grass may be too long to mow. Cut to about 50 mm first, then mow shorter.</a:t>
            </a:r>
          </a:p>
        </p:txBody>
      </p:sp>
      <p:sp>
        <p:nvSpPr>
          <p:cNvPr id="5" name="Freeform 5"/>
          <p:cNvSpPr/>
          <p:nvPr/>
        </p:nvSpPr>
        <p:spPr>
          <a:xfrm>
            <a:off x="11346775" y="2837201"/>
            <a:ext cx="5912525" cy="5491283"/>
          </a:xfrm>
          <a:custGeom>
            <a:avLst/>
            <a:gdLst/>
            <a:ahLst/>
            <a:cxnLst/>
            <a:rect l="l" t="t" r="r" b="b"/>
            <a:pathLst>
              <a:path w="5912525" h="5491283">
                <a:moveTo>
                  <a:pt x="0" y="0"/>
                </a:moveTo>
                <a:lnTo>
                  <a:pt x="5912525" y="0"/>
                </a:lnTo>
                <a:lnTo>
                  <a:pt x="5912525" y="5491283"/>
                </a:lnTo>
                <a:lnTo>
                  <a:pt x="0" y="5491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93" r="-15693" b="-375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029448"/>
            <a:ext cx="7330022" cy="5155458"/>
          </a:xfrm>
          <a:custGeom>
            <a:avLst/>
            <a:gdLst/>
            <a:ahLst/>
            <a:cxnLst/>
            <a:rect l="l" t="t" r="r" b="b"/>
            <a:pathLst>
              <a:path w="7330022" h="5155458">
                <a:moveTo>
                  <a:pt x="0" y="0"/>
                </a:moveTo>
                <a:lnTo>
                  <a:pt x="7330022" y="0"/>
                </a:lnTo>
                <a:lnTo>
                  <a:pt x="7330022" y="5155458"/>
                </a:lnTo>
                <a:lnTo>
                  <a:pt x="0" y="5155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8" t="-40535" r="-12354" b="-315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52515" y="1194410"/>
            <a:ext cx="9014867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Turn the Mower 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203935"/>
            <a:ext cx="1091463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22712"/>
            <a:ext cx="11422649" cy="45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Press the power button on the bottom of the mower</a:t>
            </a:r>
          </a:p>
        </p:txBody>
      </p:sp>
      <p:sp>
        <p:nvSpPr>
          <p:cNvPr id="7" name="Freeform 7"/>
          <p:cNvSpPr/>
          <p:nvPr/>
        </p:nvSpPr>
        <p:spPr>
          <a:xfrm>
            <a:off x="9909986" y="4460465"/>
            <a:ext cx="6491685" cy="4293424"/>
          </a:xfrm>
          <a:custGeom>
            <a:avLst/>
            <a:gdLst/>
            <a:ahLst/>
            <a:cxnLst/>
            <a:rect l="l" t="t" r="r" b="b"/>
            <a:pathLst>
              <a:path w="6491685" h="4293424">
                <a:moveTo>
                  <a:pt x="0" y="0"/>
                </a:moveTo>
                <a:lnTo>
                  <a:pt x="6491685" y="0"/>
                </a:lnTo>
                <a:lnTo>
                  <a:pt x="6491685" y="4293424"/>
                </a:lnTo>
                <a:lnTo>
                  <a:pt x="0" y="42934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80" t="-3223" b="-2853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155059" y="6740608"/>
            <a:ext cx="2382765" cy="2444298"/>
            <a:chOff x="0" y="0"/>
            <a:chExt cx="1255119" cy="12875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5119" cy="1287531"/>
            </a:xfrm>
            <a:custGeom>
              <a:avLst/>
              <a:gdLst/>
              <a:ahLst/>
              <a:cxnLst/>
              <a:rect l="l" t="t" r="r" b="b"/>
              <a:pathLst>
                <a:path w="1255119" h="1287531">
                  <a:moveTo>
                    <a:pt x="1255119" y="116969"/>
                  </a:moveTo>
                  <a:lnTo>
                    <a:pt x="1255119" y="1170563"/>
                  </a:lnTo>
                  <a:cubicBezTo>
                    <a:pt x="1255119" y="1235163"/>
                    <a:pt x="1202750" y="1287531"/>
                    <a:pt x="1138150" y="1287531"/>
                  </a:cubicBezTo>
                  <a:lnTo>
                    <a:pt x="116969" y="1287531"/>
                  </a:lnTo>
                  <a:cubicBezTo>
                    <a:pt x="52369" y="1287531"/>
                    <a:pt x="0" y="1235163"/>
                    <a:pt x="0" y="1170563"/>
                  </a:cubicBezTo>
                  <a:lnTo>
                    <a:pt x="0" y="116969"/>
                  </a:lnTo>
                  <a:cubicBezTo>
                    <a:pt x="0" y="52369"/>
                    <a:pt x="52369" y="0"/>
                    <a:pt x="116969" y="0"/>
                  </a:cubicBezTo>
                  <a:lnTo>
                    <a:pt x="1138150" y="0"/>
                  </a:lnTo>
                  <a:cubicBezTo>
                    <a:pt x="1169172" y="0"/>
                    <a:pt x="1198924" y="12323"/>
                    <a:pt x="1220860" y="34259"/>
                  </a:cubicBezTo>
                  <a:cubicBezTo>
                    <a:pt x="1242796" y="56195"/>
                    <a:pt x="1255119" y="85947"/>
                    <a:pt x="1255119" y="1169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DA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55119" cy="1287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22521" y="6865429"/>
            <a:ext cx="796212" cy="618150"/>
          </a:xfrm>
          <a:custGeom>
            <a:avLst/>
            <a:gdLst/>
            <a:ahLst/>
            <a:cxnLst/>
            <a:rect l="l" t="t" r="r" b="b"/>
            <a:pathLst>
              <a:path w="796212" h="618150">
                <a:moveTo>
                  <a:pt x="0" y="0"/>
                </a:moveTo>
                <a:lnTo>
                  <a:pt x="796212" y="0"/>
                </a:lnTo>
                <a:lnTo>
                  <a:pt x="796212" y="618150"/>
                </a:lnTo>
                <a:lnTo>
                  <a:pt x="0" y="618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691772" y="8403413"/>
            <a:ext cx="3567528" cy="70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Power button at the bottom of the mower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0150"/>
            <a:ext cx="11505301" cy="180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Operating Environment &amp; Temperature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828999"/>
            <a:ext cx="13808961" cy="417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Beat the heat</a:t>
            </a:r>
          </a:p>
          <a:p>
            <a:pPr marL="217170" lvl="1" indent="-108585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Place the charging station in a shaded spot and avoid long, direct sunlight.</a:t>
            </a:r>
          </a:p>
          <a:p>
            <a:pPr marL="217170" lvl="1" indent="-108585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Schedule mowing for the cooler hours of the day and only mow when the grass is dry to prevent clogging.</a:t>
            </a:r>
          </a:p>
          <a:p>
            <a:pPr algn="l">
              <a:lnSpc>
                <a:spcPts val="4480"/>
              </a:lnSpc>
            </a:pPr>
            <a:endParaRPr lang="en-US" sz="2400">
              <a:solidFill>
                <a:srgbClr val="53585F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Storage tips</a:t>
            </a:r>
          </a:p>
          <a:p>
            <a:pPr marL="217170" lvl="1" indent="-108585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When the mower is not in use, brush off grass and dirt and wipe it clean. Do not use high-pressure water, as it may damage the mower.</a:t>
            </a:r>
          </a:p>
          <a:p>
            <a:pPr marL="217170" lvl="1" indent="-108585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Store both the mower and the charging station indoors.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12011"/>
            <a:ext cx="6589669" cy="92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Software/App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84590"/>
            <a:ext cx="12685877" cy="641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6FC7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What permissions are needed?</a:t>
            </a:r>
          </a:p>
          <a:p>
            <a:pPr marL="217157" lvl="1" indent="-108579" algn="l">
              <a:lnSpc>
                <a:spcPts val="3359"/>
              </a:lnSpc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Location, bluetooth, storage</a:t>
            </a: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What connectivity is required?</a:t>
            </a:r>
          </a:p>
          <a:p>
            <a:pPr marL="412587" lvl="2" indent="-137529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Bluetooth – turns your phone into a remote controller for the mower.</a:t>
            </a:r>
          </a:p>
          <a:p>
            <a:pPr marL="412587" lvl="2" indent="-137529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Wi-Fi – used for scheduling and syncing mowing tasks.</a:t>
            </a: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Will any of my data be accessible by Sveaverken?</a:t>
            </a:r>
          </a:p>
          <a:p>
            <a:pPr marL="217157" lvl="1" indent="-108579" algn="l">
              <a:lnSpc>
                <a:spcPts val="3359"/>
              </a:lnSpc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Some system logs are sent to Sveaverken to improve performance and provide support.</a:t>
            </a:r>
          </a:p>
          <a:p>
            <a:pPr marL="217157" lvl="1" indent="-108579" algn="l">
              <a:lnSpc>
                <a:spcPts val="3359"/>
              </a:lnSpc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Data uploaded to the cloud may include:</a:t>
            </a:r>
          </a:p>
          <a:p>
            <a:pPr marL="409567" lvl="2" indent="-136522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The shape and size of your lawn</a:t>
            </a:r>
          </a:p>
          <a:p>
            <a:pPr marL="409567" lvl="2" indent="-136522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Mower activity status (mowing, standby, moving, etc.)</a:t>
            </a: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Data we do not access:</a:t>
            </a:r>
          </a:p>
          <a:p>
            <a:pPr marL="409567" lvl="2" indent="-136522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The exact GPS coordinates of your lawn/yard</a:t>
            </a:r>
          </a:p>
          <a:p>
            <a:pPr marL="409567" lvl="2" indent="-136522" algn="l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53585F"/>
                </a:solidFill>
                <a:latin typeface="Lexend Deca 1"/>
                <a:ea typeface="Lexend Deca 1"/>
                <a:cs typeface="Lexend Deca 1"/>
                <a:sym typeface="Lexend Deca 1"/>
              </a:rPr>
              <a:t>Any images or videos of your yard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401672" y="0"/>
            <a:ext cx="1886329" cy="1061060"/>
            <a:chOff x="0" y="0"/>
            <a:chExt cx="2515105" cy="1414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15108" cy="1414780"/>
            </a:xfrm>
            <a:custGeom>
              <a:avLst/>
              <a:gdLst/>
              <a:ahLst/>
              <a:cxnLst/>
              <a:rect l="l" t="t" r="r" b="b"/>
              <a:pathLst>
                <a:path w="2515108" h="1414780">
                  <a:moveTo>
                    <a:pt x="0" y="0"/>
                  </a:moveTo>
                  <a:lnTo>
                    <a:pt x="2515108" y="0"/>
                  </a:lnTo>
                  <a:lnTo>
                    <a:pt x="2515108" y="1414780"/>
                  </a:lnTo>
                  <a:lnTo>
                    <a:pt x="0" y="1414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2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51349" y="2494137"/>
            <a:ext cx="4788077" cy="6764163"/>
          </a:xfrm>
          <a:custGeom>
            <a:avLst/>
            <a:gdLst/>
            <a:ahLst/>
            <a:cxnLst/>
            <a:rect l="l" t="t" r="r" b="b"/>
            <a:pathLst>
              <a:path w="4788077" h="6764163">
                <a:moveTo>
                  <a:pt x="0" y="0"/>
                </a:moveTo>
                <a:lnTo>
                  <a:pt x="4788077" y="0"/>
                </a:lnTo>
                <a:lnTo>
                  <a:pt x="4788077" y="6764163"/>
                </a:lnTo>
                <a:lnTo>
                  <a:pt x="0" y="676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743" r="-215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87652" y="3152676"/>
            <a:ext cx="3163697" cy="5627750"/>
          </a:xfrm>
          <a:custGeom>
            <a:avLst/>
            <a:gdLst/>
            <a:ahLst/>
            <a:cxnLst/>
            <a:rect l="l" t="t" r="r" b="b"/>
            <a:pathLst>
              <a:path w="3163697" h="5627750">
                <a:moveTo>
                  <a:pt x="0" y="0"/>
                </a:moveTo>
                <a:lnTo>
                  <a:pt x="3163697" y="0"/>
                </a:lnTo>
                <a:lnTo>
                  <a:pt x="3163697" y="5627750"/>
                </a:lnTo>
                <a:lnTo>
                  <a:pt x="0" y="5627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90" r="-8075" b="-712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52515" y="1194410"/>
            <a:ext cx="12639579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Set up RTK Base Station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03935"/>
            <a:ext cx="1091463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22712"/>
            <a:ext cx="11422649" cy="45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Find an ideal location for the RTK base station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7803" y="3297179"/>
            <a:ext cx="8296197" cy="5158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Ideally, mount the RTK base station on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 a wall or roof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with a clear view of the sky.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If this is not possible, choose a flat, open area with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no trees or buildings within 10 m (35 ft)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and install the RTK antenna on a tripod.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Ensure there is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at least 120°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of unobstructed sky above the RTK base station.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Keep the antenna away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from cell towers, high-voltage power lines, and large bodies of water (e.g., lakes), as they may interfere with satellite reception.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A minimum distance of 500 m (1,600 ft)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is recommended.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951876"/>
            <a:ext cx="10528442" cy="31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100">
                <a:solidFill>
                  <a:srgbClr val="A6A6A6"/>
                </a:solidFill>
                <a:latin typeface="Lexend Deca 1"/>
                <a:ea typeface="Lexend Deca 1"/>
                <a:cs typeface="Lexend Deca 1"/>
                <a:sym typeface="Lexend Deca 1"/>
              </a:rPr>
              <a:t>Note: Do not connect power to the RTK base station while you are positioning it.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0201" y="6498491"/>
            <a:ext cx="3654830" cy="3124874"/>
          </a:xfrm>
          <a:custGeom>
            <a:avLst/>
            <a:gdLst/>
            <a:ahLst/>
            <a:cxnLst/>
            <a:rect l="l" t="t" r="r" b="b"/>
            <a:pathLst>
              <a:path w="3654830" h="3124874">
                <a:moveTo>
                  <a:pt x="0" y="0"/>
                </a:moveTo>
                <a:lnTo>
                  <a:pt x="3654830" y="0"/>
                </a:lnTo>
                <a:lnTo>
                  <a:pt x="3654830" y="3124875"/>
                </a:lnTo>
                <a:lnTo>
                  <a:pt x="0" y="3124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8892" b="-1061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67995" y="5857141"/>
            <a:ext cx="2572101" cy="3364174"/>
          </a:xfrm>
          <a:custGeom>
            <a:avLst/>
            <a:gdLst/>
            <a:ahLst/>
            <a:cxnLst/>
            <a:rect l="l" t="t" r="r" b="b"/>
            <a:pathLst>
              <a:path w="2572101" h="3364174">
                <a:moveTo>
                  <a:pt x="0" y="0"/>
                </a:moveTo>
                <a:lnTo>
                  <a:pt x="2572101" y="0"/>
                </a:lnTo>
                <a:lnTo>
                  <a:pt x="2572101" y="3364175"/>
                </a:lnTo>
                <a:lnTo>
                  <a:pt x="0" y="3364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508" r="-34476" b="-11156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29177" y="5709595"/>
            <a:ext cx="4094006" cy="3226440"/>
          </a:xfrm>
          <a:custGeom>
            <a:avLst/>
            <a:gdLst/>
            <a:ahLst/>
            <a:cxnLst/>
            <a:rect l="l" t="t" r="r" b="b"/>
            <a:pathLst>
              <a:path w="4094006" h="3226440">
                <a:moveTo>
                  <a:pt x="0" y="0"/>
                </a:moveTo>
                <a:lnTo>
                  <a:pt x="4094007" y="0"/>
                </a:lnTo>
                <a:lnTo>
                  <a:pt x="4094007" y="3226440"/>
                </a:lnTo>
                <a:lnTo>
                  <a:pt x="0" y="3226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326" t="-122363" b="-173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279747" y="5857141"/>
            <a:ext cx="3700978" cy="3364174"/>
            <a:chOff x="0" y="0"/>
            <a:chExt cx="4934637" cy="44855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0752" cy="4485566"/>
            </a:xfrm>
            <a:custGeom>
              <a:avLst/>
              <a:gdLst/>
              <a:ahLst/>
              <a:cxnLst/>
              <a:rect l="l" t="t" r="r" b="b"/>
              <a:pathLst>
                <a:path w="2970752" h="4485566">
                  <a:moveTo>
                    <a:pt x="0" y="0"/>
                  </a:moveTo>
                  <a:lnTo>
                    <a:pt x="2970752" y="0"/>
                  </a:lnTo>
                  <a:lnTo>
                    <a:pt x="2970752" y="4485566"/>
                  </a:lnTo>
                  <a:lnTo>
                    <a:pt x="0" y="448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56" t="-116583" r="-28584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515718" y="688249"/>
              <a:ext cx="2418919" cy="3109069"/>
            </a:xfrm>
            <a:custGeom>
              <a:avLst/>
              <a:gdLst/>
              <a:ahLst/>
              <a:cxnLst/>
              <a:rect l="l" t="t" r="r" b="b"/>
              <a:pathLst>
                <a:path w="2418919" h="3109069">
                  <a:moveTo>
                    <a:pt x="0" y="0"/>
                  </a:moveTo>
                  <a:lnTo>
                    <a:pt x="2418919" y="0"/>
                  </a:lnTo>
                  <a:lnTo>
                    <a:pt x="2418919" y="3109068"/>
                  </a:lnTo>
                  <a:lnTo>
                    <a:pt x="0" y="3109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8574" t="-182756" r="-246243" b="-3548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129116" y="3333651"/>
            <a:ext cx="3188208" cy="2052094"/>
            <a:chOff x="0" y="0"/>
            <a:chExt cx="839693" cy="5404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9693" cy="540469"/>
            </a:xfrm>
            <a:custGeom>
              <a:avLst/>
              <a:gdLst/>
              <a:ahLst/>
              <a:cxnLst/>
              <a:rect l="l" t="t" r="r" b="b"/>
              <a:pathLst>
                <a:path w="839693" h="540469">
                  <a:moveTo>
                    <a:pt x="36424" y="0"/>
                  </a:moveTo>
                  <a:lnTo>
                    <a:pt x="803268" y="0"/>
                  </a:lnTo>
                  <a:cubicBezTo>
                    <a:pt x="812929" y="0"/>
                    <a:pt x="822193" y="3838"/>
                    <a:pt x="829024" y="10668"/>
                  </a:cubicBezTo>
                  <a:cubicBezTo>
                    <a:pt x="835855" y="17499"/>
                    <a:pt x="839693" y="26764"/>
                    <a:pt x="839693" y="36424"/>
                  </a:cubicBezTo>
                  <a:lnTo>
                    <a:pt x="839693" y="504045"/>
                  </a:lnTo>
                  <a:cubicBezTo>
                    <a:pt x="839693" y="513705"/>
                    <a:pt x="835855" y="522970"/>
                    <a:pt x="829024" y="529801"/>
                  </a:cubicBezTo>
                  <a:cubicBezTo>
                    <a:pt x="822193" y="536632"/>
                    <a:pt x="812929" y="540469"/>
                    <a:pt x="803268" y="540469"/>
                  </a:cubicBezTo>
                  <a:lnTo>
                    <a:pt x="36424" y="540469"/>
                  </a:lnTo>
                  <a:cubicBezTo>
                    <a:pt x="26764" y="540469"/>
                    <a:pt x="17499" y="536632"/>
                    <a:pt x="10668" y="529801"/>
                  </a:cubicBezTo>
                  <a:cubicBezTo>
                    <a:pt x="3838" y="522970"/>
                    <a:pt x="0" y="513705"/>
                    <a:pt x="0" y="504045"/>
                  </a:cubicBezTo>
                  <a:lnTo>
                    <a:pt x="0" y="36424"/>
                  </a:lnTo>
                  <a:cubicBezTo>
                    <a:pt x="0" y="26764"/>
                    <a:pt x="3838" y="17499"/>
                    <a:pt x="10668" y="10668"/>
                  </a:cubicBezTo>
                  <a:cubicBezTo>
                    <a:pt x="17499" y="3838"/>
                    <a:pt x="26764" y="0"/>
                    <a:pt x="36424" y="0"/>
                  </a:cubicBezTo>
                  <a:close/>
                </a:path>
              </a:pathLst>
            </a:custGeom>
            <a:solidFill>
              <a:srgbClr val="FFDA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39693" cy="540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70487" y="3333651"/>
            <a:ext cx="3052087" cy="1665084"/>
            <a:chOff x="0" y="0"/>
            <a:chExt cx="803842" cy="4385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3842" cy="438541"/>
            </a:xfrm>
            <a:custGeom>
              <a:avLst/>
              <a:gdLst/>
              <a:ahLst/>
              <a:cxnLst/>
              <a:rect l="l" t="t" r="r" b="b"/>
              <a:pathLst>
                <a:path w="803842" h="438541">
                  <a:moveTo>
                    <a:pt x="38049" y="0"/>
                  </a:moveTo>
                  <a:lnTo>
                    <a:pt x="765793" y="0"/>
                  </a:lnTo>
                  <a:cubicBezTo>
                    <a:pt x="786807" y="0"/>
                    <a:pt x="803842" y="17035"/>
                    <a:pt x="803842" y="38049"/>
                  </a:cubicBezTo>
                  <a:lnTo>
                    <a:pt x="803842" y="400492"/>
                  </a:lnTo>
                  <a:cubicBezTo>
                    <a:pt x="803842" y="410583"/>
                    <a:pt x="799833" y="420261"/>
                    <a:pt x="792697" y="427396"/>
                  </a:cubicBezTo>
                  <a:cubicBezTo>
                    <a:pt x="785562" y="434532"/>
                    <a:pt x="775884" y="438541"/>
                    <a:pt x="765793" y="438541"/>
                  </a:cubicBezTo>
                  <a:lnTo>
                    <a:pt x="38049" y="438541"/>
                  </a:lnTo>
                  <a:cubicBezTo>
                    <a:pt x="27958" y="438541"/>
                    <a:pt x="18280" y="434532"/>
                    <a:pt x="11144" y="427396"/>
                  </a:cubicBezTo>
                  <a:cubicBezTo>
                    <a:pt x="4009" y="420261"/>
                    <a:pt x="0" y="410583"/>
                    <a:pt x="0" y="400492"/>
                  </a:cubicBezTo>
                  <a:lnTo>
                    <a:pt x="0" y="38049"/>
                  </a:lnTo>
                  <a:cubicBezTo>
                    <a:pt x="0" y="27958"/>
                    <a:pt x="4009" y="18280"/>
                    <a:pt x="11144" y="11144"/>
                  </a:cubicBezTo>
                  <a:cubicBezTo>
                    <a:pt x="18280" y="4009"/>
                    <a:pt x="27958" y="0"/>
                    <a:pt x="38049" y="0"/>
                  </a:cubicBezTo>
                  <a:close/>
                </a:path>
              </a:pathLst>
            </a:custGeom>
            <a:solidFill>
              <a:srgbClr val="FFDA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03842" cy="438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3419376"/>
            <a:ext cx="1091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0212" y="3419376"/>
            <a:ext cx="1091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85992" y="3419376"/>
            <a:ext cx="1091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6754" y="3419376"/>
            <a:ext cx="1091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74432" y="3463826"/>
            <a:ext cx="3731930" cy="241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Fix the mount or tripod and keep the base station upright. Make sure the antenna is pointing straight toward the sky for optimal performance.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79097" y="3480654"/>
            <a:ext cx="3072240" cy="172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 b="1">
                <a:solidFill>
                  <a:srgbClr val="545454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Plug the power cable into the RTK base station and twist on the radio antenna.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19874" y="3473351"/>
            <a:ext cx="2710903" cy="1386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 b="1">
                <a:solidFill>
                  <a:srgbClr val="545454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Attach the RTK base station to the mount or tripod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18364" y="3463826"/>
            <a:ext cx="2751018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Connect to power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952515" y="1194410"/>
            <a:ext cx="12639579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Set up RTK Base Station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203935"/>
            <a:ext cx="1091463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2522712"/>
            <a:ext cx="14565173" cy="45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Install the RTK base station and ensure it is firmly mounted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31174" y="3659804"/>
            <a:ext cx="7028126" cy="5622501"/>
          </a:xfrm>
          <a:custGeom>
            <a:avLst/>
            <a:gdLst/>
            <a:ahLst/>
            <a:cxnLst/>
            <a:rect l="l" t="t" r="r" b="b"/>
            <a:pathLst>
              <a:path w="7028126" h="5622501">
                <a:moveTo>
                  <a:pt x="0" y="0"/>
                </a:moveTo>
                <a:lnTo>
                  <a:pt x="7028126" y="0"/>
                </a:lnTo>
                <a:lnTo>
                  <a:pt x="7028126" y="5622501"/>
                </a:lnTo>
                <a:lnTo>
                  <a:pt x="0" y="562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01168" y="1162050"/>
            <a:ext cx="12639579" cy="95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Install Charging Station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203935"/>
            <a:ext cx="1744615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3.1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22712"/>
            <a:ext cx="12315144" cy="925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Place the charging station in a clear, flat spot with indoor power so your mower can charge and dock smoothly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7803" y="3781370"/>
            <a:ext cx="8296197" cy="550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Secure the charging station to the ground or into the garden soil using the supplied pegs.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Place the charging station on a flat area with a clear view of the sky and access to a power outlet. Avoid walls and trees that can weaken the RTK signal; </a:t>
            </a: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if RTK is compromised, the mower will switch to visual navigation.</a:t>
            </a:r>
          </a:p>
          <a:p>
            <a:pPr algn="l">
              <a:lnSpc>
                <a:spcPts val="2760"/>
              </a:lnSpc>
            </a:pPr>
            <a:endParaRPr lang="en-US" sz="2400" b="1">
              <a:solidFill>
                <a:srgbClr val="0071CE"/>
              </a:solidFill>
              <a:latin typeface="Lexend Deca 1 Bold"/>
              <a:ea typeface="Lexend Deca 1 Bold"/>
              <a:cs typeface="Lexend Deca 1 Bold"/>
              <a:sym typeface="Lexend Deca 1 Bold"/>
            </a:endParaRPr>
          </a:p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Keep at least a 2 m (6 ft)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 clear area around the charging station so the mower has enough space to dock and return home accurately.</a:t>
            </a:r>
          </a:p>
          <a:p>
            <a:pPr algn="l">
              <a:lnSpc>
                <a:spcPts val="2760"/>
              </a:lnSpc>
            </a:pPr>
            <a:endParaRPr lang="en-US" sz="2400">
              <a:solidFill>
                <a:srgbClr val="545454"/>
              </a:solidFill>
              <a:latin typeface="Lexend Deca 1"/>
              <a:ea typeface="Lexend Deca 1"/>
              <a:cs typeface="Lexend Deca 1"/>
              <a:sym typeface="Lexend Deca 1"/>
            </a:endParaRPr>
          </a:p>
          <a:p>
            <a:pPr marL="518160" lvl="1" indent="-259080" algn="l">
              <a:lnSpc>
                <a:spcPts val="2760"/>
              </a:lnSpc>
              <a:buFont typeface="Arial"/>
              <a:buChar char="•"/>
            </a:pPr>
            <a:r>
              <a:rPr lang="en-US" sz="24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The power adapter is rated for indoor use only. </a:t>
            </a: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Use a weather-resistant extension cord to connect the charging station to an indoor outlet.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4533" y="5236647"/>
            <a:ext cx="5064767" cy="3175284"/>
          </a:xfrm>
          <a:custGeom>
            <a:avLst/>
            <a:gdLst/>
            <a:ahLst/>
            <a:cxnLst/>
            <a:rect l="l" t="t" r="r" b="b"/>
            <a:pathLst>
              <a:path w="5064767" h="3175284">
                <a:moveTo>
                  <a:pt x="0" y="0"/>
                </a:moveTo>
                <a:lnTo>
                  <a:pt x="5064767" y="0"/>
                </a:lnTo>
                <a:lnTo>
                  <a:pt x="5064767" y="3175285"/>
                </a:lnTo>
                <a:lnTo>
                  <a:pt x="0" y="3175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" r="-1177" b="-21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00442" y="5219700"/>
            <a:ext cx="5064767" cy="3175284"/>
          </a:xfrm>
          <a:custGeom>
            <a:avLst/>
            <a:gdLst/>
            <a:ahLst/>
            <a:cxnLst/>
            <a:rect l="l" t="t" r="r" b="b"/>
            <a:pathLst>
              <a:path w="5064767" h="3175284">
                <a:moveTo>
                  <a:pt x="0" y="0"/>
                </a:moveTo>
                <a:lnTo>
                  <a:pt x="5064767" y="0"/>
                </a:lnTo>
                <a:lnTo>
                  <a:pt x="5064767" y="3175284"/>
                </a:lnTo>
                <a:lnTo>
                  <a:pt x="0" y="317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115" t="-39150" r="-36778" b="-289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303653"/>
            <a:ext cx="4709514" cy="3108279"/>
          </a:xfrm>
          <a:custGeom>
            <a:avLst/>
            <a:gdLst/>
            <a:ahLst/>
            <a:cxnLst/>
            <a:rect l="l" t="t" r="r" b="b"/>
            <a:pathLst>
              <a:path w="4709514" h="3108279">
                <a:moveTo>
                  <a:pt x="0" y="0"/>
                </a:moveTo>
                <a:lnTo>
                  <a:pt x="4709514" y="0"/>
                </a:lnTo>
                <a:lnTo>
                  <a:pt x="4709514" y="3108279"/>
                </a:lnTo>
                <a:lnTo>
                  <a:pt x="0" y="3108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82812" y="1194410"/>
            <a:ext cx="10708089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Charge the Mower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203935"/>
            <a:ext cx="1554112" cy="9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3.2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9889" y="3672218"/>
            <a:ext cx="1091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84981" y="3672218"/>
            <a:ext cx="1091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07004" y="3672218"/>
            <a:ext cx="1091463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2274" y="3716668"/>
            <a:ext cx="3850732" cy="70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Connect the charging station to power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62193" y="3739845"/>
            <a:ext cx="3896374" cy="104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Press the STOP button, then roll the mower onto the charging station.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81711" y="3716668"/>
            <a:ext cx="4090411" cy="104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545454"/>
                </a:solidFill>
                <a:latin typeface="Lexend Deca 1"/>
                <a:ea typeface="Lexend Deca 1"/>
                <a:cs typeface="Lexend Deca 1"/>
                <a:sym typeface="Lexend Deca 1"/>
              </a:rPr>
              <a:t>Check the battery light — a blinking green light means your mower is charging.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522712"/>
            <a:ext cx="12315144" cy="45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Dock the mower and let it charge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331087"/>
            <a:ext cx="6000101" cy="2353356"/>
            <a:chOff x="0" y="0"/>
            <a:chExt cx="8000134" cy="3137807"/>
          </a:xfrm>
        </p:grpSpPr>
        <p:sp>
          <p:nvSpPr>
            <p:cNvPr id="3" name="Freeform 3"/>
            <p:cNvSpPr/>
            <p:nvPr/>
          </p:nvSpPr>
          <p:spPr>
            <a:xfrm>
              <a:off x="3453507" y="1653919"/>
              <a:ext cx="4434993" cy="1483889"/>
            </a:xfrm>
            <a:custGeom>
              <a:avLst/>
              <a:gdLst/>
              <a:ahLst/>
              <a:cxnLst/>
              <a:rect l="l" t="t" r="r" b="b"/>
              <a:pathLst>
                <a:path w="4434993" h="1483889">
                  <a:moveTo>
                    <a:pt x="0" y="0"/>
                  </a:moveTo>
                  <a:lnTo>
                    <a:pt x="4434993" y="0"/>
                  </a:lnTo>
                  <a:lnTo>
                    <a:pt x="4434993" y="1483888"/>
                  </a:lnTo>
                  <a:lnTo>
                    <a:pt x="0" y="1483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329129" y="22063"/>
              <a:ext cx="4671006" cy="1417717"/>
            </a:xfrm>
            <a:custGeom>
              <a:avLst/>
              <a:gdLst/>
              <a:ahLst/>
              <a:cxnLst/>
              <a:rect l="l" t="t" r="r" b="b"/>
              <a:pathLst>
                <a:path w="4671006" h="1417717">
                  <a:moveTo>
                    <a:pt x="0" y="0"/>
                  </a:moveTo>
                  <a:lnTo>
                    <a:pt x="4671005" y="0"/>
                  </a:lnTo>
                  <a:lnTo>
                    <a:pt x="4671005" y="1417718"/>
                  </a:lnTo>
                  <a:lnTo>
                    <a:pt x="0" y="1417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37807" cy="3137807"/>
            </a:xfrm>
            <a:custGeom>
              <a:avLst/>
              <a:gdLst/>
              <a:ahLst/>
              <a:cxnLst/>
              <a:rect l="l" t="t" r="r" b="b"/>
              <a:pathLst>
                <a:path w="3137807" h="3137807">
                  <a:moveTo>
                    <a:pt x="0" y="0"/>
                  </a:moveTo>
                  <a:lnTo>
                    <a:pt x="3137807" y="0"/>
                  </a:lnTo>
                  <a:lnTo>
                    <a:pt x="3137807" y="3137807"/>
                  </a:lnTo>
                  <a:lnTo>
                    <a:pt x="0" y="3137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6401671" y="0"/>
            <a:ext cx="1886329" cy="1061060"/>
          </a:xfrm>
          <a:custGeom>
            <a:avLst/>
            <a:gdLst/>
            <a:ahLst/>
            <a:cxnLst/>
            <a:rect l="l" t="t" r="r" b="b"/>
            <a:pathLst>
              <a:path w="1886329" h="1061060">
                <a:moveTo>
                  <a:pt x="0" y="0"/>
                </a:moveTo>
                <a:lnTo>
                  <a:pt x="1886329" y="0"/>
                </a:lnTo>
                <a:lnTo>
                  <a:pt x="1886329" y="1061060"/>
                </a:lnTo>
                <a:lnTo>
                  <a:pt x="0" y="106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56318">
            <a:off x="12191678" y="2788078"/>
            <a:ext cx="5902256" cy="708078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9783942" y="1146785"/>
            <a:ext cx="4770779" cy="7475534"/>
          </a:xfrm>
          <a:custGeom>
            <a:avLst/>
            <a:gdLst/>
            <a:ahLst/>
            <a:cxnLst/>
            <a:rect l="l" t="t" r="r" b="b"/>
            <a:pathLst>
              <a:path w="4770779" h="7475534">
                <a:moveTo>
                  <a:pt x="0" y="0"/>
                </a:moveTo>
                <a:lnTo>
                  <a:pt x="4770778" y="0"/>
                </a:lnTo>
                <a:lnTo>
                  <a:pt x="4770778" y="7475534"/>
                </a:lnTo>
                <a:lnTo>
                  <a:pt x="0" y="7475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5090" t="-19268" r="-121459" b="-1743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35642" y="1061041"/>
            <a:ext cx="7515491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9"/>
              </a:lnSpc>
            </a:pPr>
            <a:r>
              <a:rPr lang="en-US" sz="7199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Software Setup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171575"/>
            <a:ext cx="1455384" cy="9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4.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878370"/>
            <a:ext cx="6000101" cy="89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77"/>
              </a:lnSpc>
              <a:spcBef>
                <a:spcPct val="0"/>
              </a:spcBef>
            </a:pPr>
            <a:r>
              <a:rPr lang="en-US" sz="6067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Meet</a:t>
            </a:r>
            <a:r>
              <a:rPr lang="en-US" sz="6067" b="1" u="none" strike="noStrike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 SveaMow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8799855"/>
            <a:ext cx="7375077" cy="45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80"/>
              </a:lnSpc>
              <a:spcBef>
                <a:spcPct val="0"/>
              </a:spcBef>
            </a:pPr>
            <a:r>
              <a:rPr lang="en-US" sz="3200" b="1">
                <a:solidFill>
                  <a:srgbClr val="0071CE"/>
                </a:solidFill>
                <a:latin typeface="Lexend Deca 1 Bold"/>
                <a:ea typeface="Lexend Deca 1 Bold"/>
                <a:cs typeface="Lexend Deca 1 Bold"/>
                <a:sym typeface="Lexend Deca 1 Bold"/>
              </a:rPr>
              <a:t>Your Smart Lawn Care Companion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2334</Words>
  <Application>Microsoft Office PowerPoint</Application>
  <PresentationFormat>自定义</PresentationFormat>
  <Paragraphs>310</Paragraphs>
  <Slides>41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1" baseType="lpstr">
      <vt:lpstr>Poppins Medium</vt:lpstr>
      <vt:lpstr>Arial</vt:lpstr>
      <vt:lpstr>Lexend Deca 1 Light</vt:lpstr>
      <vt:lpstr>Lexend Deca 2</vt:lpstr>
      <vt:lpstr>Calibri</vt:lpstr>
      <vt:lpstr>Poppins</vt:lpstr>
      <vt:lpstr>Lexend Deca 1 Bold</vt:lpstr>
      <vt:lpstr>Lexend Deca 1 Medium</vt:lpstr>
      <vt:lpstr>Lexend Deca 1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EN-Alva Testing Guide-2025-12-15</dc:title>
  <cp:lastModifiedBy>Alice.Bai</cp:lastModifiedBy>
  <cp:revision>1</cp:revision>
  <dcterms:created xsi:type="dcterms:W3CDTF">2006-08-16T00:00:00Z</dcterms:created>
  <dcterms:modified xsi:type="dcterms:W3CDTF">2025-12-30T10:06:41Z</dcterms:modified>
  <dc:identifier>DAG7kNmcd4c</dc:identifier>
</cp:coreProperties>
</file>