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56" r:id="rId2"/>
    <p:sldId id="30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18288000" cy="10287000"/>
  <p:notesSz cx="6858000" cy="9144000"/>
  <p:embeddedFontLst>
    <p:embeddedFont>
      <p:font typeface="Calibri" panose="020F0502020204030204" pitchFamily="34" charset="0"/>
      <p:regular r:id="rId49"/>
      <p:bold r:id="rId50"/>
      <p:italic r:id="rId51"/>
      <p:boldItalic r:id="rId52"/>
    </p:embeddedFont>
    <p:embeddedFont>
      <p:font typeface="Lexend Deca" panose="02010600030101010101" charset="0"/>
      <p:regular r:id="rId53"/>
      <p:bold r:id="rId54"/>
    </p:embeddedFont>
    <p:embeddedFont>
      <p:font typeface="Lexend Deca Bold" panose="02010600030101010101" charset="0"/>
      <p:regular r:id="rId55"/>
      <p:bold r:id="rId56"/>
    </p:embeddedFont>
    <p:embeddedFont>
      <p:font typeface="Lexend Deca Light" panose="02010600030101010101" charset="0"/>
      <p:regular r:id="rId57"/>
    </p:embeddedFont>
    <p:embeddedFont>
      <p:font typeface="Lexend Deca Medium" panose="02010600030101010101" charset="0"/>
      <p:regular r:id="rId58"/>
    </p:embeddedFont>
    <p:embeddedFont>
      <p:font typeface="Poppins Medium" panose="00000600000000000000" pitchFamily="2" charset="0"/>
      <p:regular r:id="rId59"/>
      <p: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5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ce.Bai" initials="A" lastIdx="1" clrIdx="0">
    <p:extLst>
      <p:ext uri="{19B8F6BF-5375-455C-9EA6-DF929625EA0E}">
        <p15:presenceInfo xmlns:p15="http://schemas.microsoft.com/office/powerpoint/2012/main" userId="S-1-5-21-4001377365-2560936798-397682767-215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1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0546" autoAdjust="0"/>
  </p:normalViewPr>
  <p:slideViewPr>
    <p:cSldViewPr>
      <p:cViewPr varScale="1">
        <p:scale>
          <a:sx n="41" d="100"/>
          <a:sy n="41" d="100"/>
        </p:scale>
        <p:origin x="820" y="20"/>
      </p:cViewPr>
      <p:guideLst>
        <p:guide orient="horz" pos="2184"/>
        <p:guide pos="285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12-29T15:12:56.369" idx="1">
    <p:pos x="10" y="10"/>
    <p:text>第一张图有问题，应该用黄色的圈圈中Set your first Schedule</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30.12.2025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r>
              <a:rPr lang="en-US" altLang="zh-CN" sz="1800" kern="0" dirty="0">
                <a:effectLst/>
                <a:latin typeface="宋体" panose="02010600030101010101" pitchFamily="2" charset="-122"/>
                <a:cs typeface="宋体" panose="02010600030101010101" pitchFamily="2" charset="-122"/>
              </a:rPr>
              <a:t>Hello everyone. Today I’m excited to introduce you to the </a:t>
            </a:r>
            <a:r>
              <a:rPr lang="en-US" altLang="zh-CN" sz="1800" b="1" kern="0" dirty="0" err="1">
                <a:effectLst/>
                <a:latin typeface="宋体" panose="02010600030101010101" pitchFamily="2" charset="-122"/>
                <a:cs typeface="宋体" panose="02010600030101010101" pitchFamily="2" charset="-122"/>
              </a:rPr>
              <a:t>Sveaverken</a:t>
            </a:r>
            <a:r>
              <a:rPr lang="en-US" altLang="zh-CN" sz="1800" b="1" kern="0" dirty="0">
                <a:effectLst/>
                <a:latin typeface="宋体" panose="02010600030101010101" pitchFamily="2" charset="-122"/>
                <a:cs typeface="宋体" panose="02010600030101010101" pitchFamily="2" charset="-122"/>
              </a:rPr>
              <a:t> Blix</a:t>
            </a:r>
            <a:r>
              <a:rPr lang="en-US" altLang="zh-CN" sz="1800" kern="0" dirty="0">
                <a:effectLst/>
                <a:latin typeface="宋体" panose="02010600030101010101" pitchFamily="2" charset="-122"/>
                <a:cs typeface="宋体" panose="02010600030101010101" pitchFamily="2" charset="-122"/>
              </a:rPr>
              <a:t>, our advanced robotic lawn mower designed for precise, intelligent turf care. This guide will walk you through everything from unboxing to your first mow.</a:t>
            </a:r>
            <a:endParaRPr lang="zh-CN" altLang="en-US" dirty="0"/>
          </a:p>
        </p:txBody>
      </p:sp>
      <p:sp>
        <p:nvSpPr>
          <p:cNvPr id="4" name="灯片编号占位符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650237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r>
              <a:rPr lang="en-US" altLang="zh-CN" sz="1200" kern="0" dirty="0">
                <a:effectLst/>
                <a:latin typeface="宋体" panose="02010600030101010101" pitchFamily="2" charset="-122"/>
                <a:cs typeface="宋体" panose="02010600030101010101" pitchFamily="2" charset="-122"/>
              </a:rPr>
              <a:t>. First, pair with the mower via </a:t>
            </a:r>
            <a:r>
              <a:rPr lang="en-US" altLang="zh-CN" sz="1200" b="1" kern="0" dirty="0">
                <a:effectLst/>
                <a:latin typeface="宋体" panose="02010600030101010101" pitchFamily="2" charset="-122"/>
                <a:cs typeface="宋体" panose="02010600030101010101" pitchFamily="2" charset="-122"/>
              </a:rPr>
              <a:t>Bluetooth</a:t>
            </a:r>
            <a:r>
              <a:rPr lang="en-US" altLang="zh-CN" sz="1200" kern="0" dirty="0">
                <a:effectLst/>
                <a:latin typeface="宋体" panose="02010600030101010101" pitchFamily="2" charset="-122"/>
                <a:cs typeface="宋体" panose="02010600030101010101" pitchFamily="2" charset="-122"/>
              </a:rPr>
              <a:t>. </a:t>
            </a:r>
            <a:endParaRPr lang="zh-CN" altLang="en-US" dirty="0"/>
          </a:p>
        </p:txBody>
      </p:sp>
      <p:sp>
        <p:nvSpPr>
          <p:cNvPr id="4" name="灯片编号占位符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3994490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r>
              <a:rPr lang="en-US" altLang="zh-CN" sz="1800" kern="0" dirty="0">
                <a:effectLst/>
                <a:latin typeface="宋体" panose="02010600030101010101" pitchFamily="2" charset="-122"/>
                <a:cs typeface="宋体" panose="02010600030101010101" pitchFamily="2" charset="-122"/>
              </a:rPr>
              <a:t>Next, connect to </a:t>
            </a:r>
            <a:r>
              <a:rPr lang="en-US" altLang="zh-CN" sz="1800" b="1" kern="0" dirty="0">
                <a:effectLst/>
                <a:latin typeface="宋体" panose="02010600030101010101" pitchFamily="2" charset="-122"/>
                <a:cs typeface="宋体" panose="02010600030101010101" pitchFamily="2" charset="-122"/>
              </a:rPr>
              <a:t>Wi-Fi</a:t>
            </a:r>
            <a:r>
              <a:rPr lang="en-US" altLang="zh-CN" sz="1800" kern="0" dirty="0">
                <a:effectLst/>
                <a:latin typeface="宋体" panose="02010600030101010101" pitchFamily="2" charset="-122"/>
                <a:cs typeface="宋体" panose="02010600030101010101" pitchFamily="2" charset="-122"/>
              </a:rPr>
              <a:t> (2.4GHz) for remote control.</a:t>
            </a:r>
            <a:endParaRPr lang="zh-CN" altLang="en-US" dirty="0"/>
          </a:p>
        </p:txBody>
      </p:sp>
      <p:sp>
        <p:nvSpPr>
          <p:cNvPr id="4" name="灯片编号占位符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3804440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r>
              <a:rPr lang="en-US" altLang="zh-CN" sz="1800" kern="0" dirty="0">
                <a:effectLst/>
                <a:latin typeface="宋体" panose="02010600030101010101" pitchFamily="2" charset="-122"/>
                <a:cs typeface="宋体" panose="02010600030101010101" pitchFamily="2" charset="-122"/>
              </a:rPr>
              <a:t>If you don't have Wi-Fi in the yard, Blix also supports a SIM card. </a:t>
            </a:r>
            <a:r>
              <a:rPr lang="en-US" altLang="zh-CN" sz="1800" b="1" kern="0" dirty="0">
                <a:effectLst/>
                <a:latin typeface="宋体" panose="02010600030101010101" pitchFamily="2" charset="-122"/>
                <a:cs typeface="宋体" panose="02010600030101010101" pitchFamily="2" charset="-122"/>
              </a:rPr>
              <a:t>Important:</a:t>
            </a:r>
            <a:r>
              <a:rPr lang="en-US" altLang="zh-CN" sz="1800" kern="0" dirty="0">
                <a:effectLst/>
                <a:latin typeface="宋体" panose="02010600030101010101" pitchFamily="2" charset="-122"/>
                <a:cs typeface="宋体" panose="02010600030101010101" pitchFamily="2" charset="-122"/>
              </a:rPr>
              <a:t> If your SIM has a PIN code, you must disable it on a phone before inserting it into the mower.</a:t>
            </a:r>
            <a:endParaRPr lang="zh-CN" altLang="en-US" dirty="0"/>
          </a:p>
        </p:txBody>
      </p:sp>
      <p:sp>
        <p:nvSpPr>
          <p:cNvPr id="4" name="灯片编号占位符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3156134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r>
              <a:rPr lang="en-US" altLang="zh-CN" sz="1800" kern="0" dirty="0">
                <a:effectLst/>
                <a:latin typeface="宋体" panose="02010600030101010101" pitchFamily="2" charset="-122"/>
                <a:cs typeface="宋体" panose="02010600030101010101" pitchFamily="2" charset="-122"/>
              </a:rPr>
              <a:t>You can also control Blix directly from the panel. You have a large </a:t>
            </a:r>
            <a:r>
              <a:rPr lang="en-US" altLang="zh-CN" sz="1800" b="1" kern="0" dirty="0">
                <a:effectLst/>
                <a:latin typeface="宋体" panose="02010600030101010101" pitchFamily="2" charset="-122"/>
                <a:cs typeface="宋体" panose="02010600030101010101" pitchFamily="2" charset="-122"/>
              </a:rPr>
              <a:t>STOP button</a:t>
            </a:r>
            <a:r>
              <a:rPr lang="en-US" altLang="zh-CN" sz="1800" kern="0" dirty="0">
                <a:effectLst/>
                <a:latin typeface="宋体" panose="02010600030101010101" pitchFamily="2" charset="-122"/>
                <a:cs typeface="宋体" panose="02010600030101010101" pitchFamily="2" charset="-122"/>
              </a:rPr>
              <a:t> for emergencies. There are dedicated buttons to </a:t>
            </a:r>
            <a:r>
              <a:rPr lang="en-US" altLang="zh-CN" sz="1800" b="1" kern="0" dirty="0">
                <a:effectLst/>
                <a:latin typeface="宋体" panose="02010600030101010101" pitchFamily="2" charset="-122"/>
                <a:cs typeface="宋体" panose="02010600030101010101" pitchFamily="2" charset="-122"/>
              </a:rPr>
              <a:t>'Start Mowing'</a:t>
            </a:r>
            <a:r>
              <a:rPr lang="en-US" altLang="zh-CN" sz="1800" kern="0" dirty="0">
                <a:effectLst/>
                <a:latin typeface="宋体" panose="02010600030101010101" pitchFamily="2" charset="-122"/>
                <a:cs typeface="宋体" panose="02010600030101010101" pitchFamily="2" charset="-122"/>
              </a:rPr>
              <a:t> and </a:t>
            </a:r>
            <a:r>
              <a:rPr lang="en-US" altLang="zh-CN" sz="1800" b="1" kern="0" dirty="0">
                <a:effectLst/>
                <a:latin typeface="宋体" panose="02010600030101010101" pitchFamily="2" charset="-122"/>
                <a:cs typeface="宋体" panose="02010600030101010101" pitchFamily="2" charset="-122"/>
              </a:rPr>
              <a:t>'Return to Charge'</a:t>
            </a:r>
            <a:r>
              <a:rPr lang="en-US" altLang="zh-CN" sz="1800" kern="0" dirty="0">
                <a:effectLst/>
                <a:latin typeface="宋体" panose="02010600030101010101" pitchFamily="2" charset="-122"/>
                <a:cs typeface="宋体" panose="02010600030101010101" pitchFamily="2" charset="-122"/>
              </a:rPr>
              <a:t>. The icons on the right show your Wi-Fi, Bluetooth, and Battery status at a glance. There are some </a:t>
            </a:r>
            <a:r>
              <a:rPr lang="en-US" altLang="zh-CN" sz="1800" kern="0">
                <a:effectLst/>
                <a:latin typeface="宋体" panose="02010600030101010101" pitchFamily="2" charset="-122"/>
                <a:cs typeface="宋体" panose="02010600030101010101" pitchFamily="2" charset="-122"/>
              </a:rPr>
              <a:t>indicator lights.:   …</a:t>
            </a:r>
            <a:endParaRPr lang="zh-CN" altLang="en-US" dirty="0"/>
          </a:p>
        </p:txBody>
      </p:sp>
      <p:sp>
        <p:nvSpPr>
          <p:cNvPr id="4" name="灯片编号占位符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15768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ltLang="zh-CN" sz="1800" kern="0" dirty="0">
                <a:effectLst/>
                <a:latin typeface="宋体" panose="02010600030101010101" pitchFamily="2" charset="-122"/>
                <a:cs typeface="宋体" panose="02010600030101010101" pitchFamily="2" charset="-122"/>
              </a:rPr>
              <a:t>Forget about perimeter wires. With Blix, we use the app to map. Simply use your phone to drive the mower along the edge of your lawn to create a </a:t>
            </a:r>
            <a:r>
              <a:rPr lang="en-US" altLang="zh-CN" sz="1800" b="1" kern="0" dirty="0">
                <a:effectLst/>
                <a:latin typeface="宋体" panose="02010600030101010101" pitchFamily="2" charset="-122"/>
                <a:cs typeface="宋体" panose="02010600030101010101" pitchFamily="2" charset="-122"/>
              </a:rPr>
              <a:t>Work Zone</a:t>
            </a:r>
            <a:r>
              <a:rPr lang="en-US" altLang="zh-CN" sz="1800" kern="0" dirty="0">
                <a:effectLst/>
                <a:latin typeface="宋体" panose="02010600030101010101" pitchFamily="2" charset="-122"/>
                <a:cs typeface="宋体" panose="02010600030101010101" pitchFamily="2" charset="-122"/>
              </a:rPr>
              <a:t>.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ltLang="zh-CN" sz="1200" kern="0" dirty="0">
                <a:effectLst/>
                <a:latin typeface="宋体" panose="02010600030101010101" pitchFamily="2" charset="-122"/>
                <a:cs typeface="宋体" panose="02010600030101010101" pitchFamily="2" charset="-122"/>
              </a:rPr>
              <a:t>If the charging station is outside the grass area, you can create a 'Passage' by driving Blix from the station to the zone.</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ltLang="zh-CN" sz="1800" kern="0" dirty="0">
                <a:effectLst/>
                <a:latin typeface="宋体" panose="02010600030101010101" pitchFamily="2" charset="-122"/>
                <a:cs typeface="宋体" panose="02010600030101010101" pitchFamily="2" charset="-122"/>
              </a:rPr>
              <a:t>For flower beds, pools, or trees, we create </a:t>
            </a:r>
            <a:r>
              <a:rPr lang="en-US" altLang="zh-CN" sz="1800" b="1" kern="0" dirty="0">
                <a:effectLst/>
                <a:latin typeface="宋体" panose="02010600030101010101" pitchFamily="2" charset="-122"/>
                <a:cs typeface="宋体" panose="02010600030101010101" pitchFamily="2" charset="-122"/>
              </a:rPr>
              <a:t>No-Go Zones</a:t>
            </a:r>
            <a:r>
              <a:rPr lang="en-US" altLang="zh-CN" sz="1800" kern="0" dirty="0">
                <a:effectLst/>
                <a:latin typeface="宋体" panose="02010600030101010101" pitchFamily="2" charset="-122"/>
                <a:cs typeface="宋体" panose="02010600030101010101" pitchFamily="2" charset="-122"/>
              </a:rPr>
              <a:t>. Just like before, drive the mower around the obstacle to mark it off. This tells Blix exactly where </a:t>
            </a:r>
            <a:r>
              <a:rPr lang="en-US" altLang="zh-CN" sz="1800" i="1" kern="0" dirty="0">
                <a:effectLst/>
                <a:latin typeface="宋体" panose="02010600030101010101" pitchFamily="2" charset="-122"/>
                <a:cs typeface="宋体" panose="02010600030101010101" pitchFamily="2" charset="-122"/>
              </a:rPr>
              <a:t>not</a:t>
            </a:r>
            <a:r>
              <a:rPr lang="en-US" altLang="zh-CN" sz="1800" kern="0" dirty="0">
                <a:effectLst/>
                <a:latin typeface="宋体" panose="02010600030101010101" pitchFamily="2" charset="-122"/>
                <a:cs typeface="宋体" panose="02010600030101010101" pitchFamily="2" charset="-122"/>
              </a:rPr>
              <a:t> to go.</a:t>
            </a:r>
          </a:p>
          <a:p>
            <a:r>
              <a:rPr lang="en-US" altLang="zh-CN" dirty="0" err="1"/>
              <a:t>禁区没有数量限制</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039685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ltLang="zh-CN" sz="1800" kern="0" dirty="0">
                <a:effectLst/>
                <a:latin typeface="宋体" panose="02010600030101010101" pitchFamily="2" charset="-122"/>
                <a:cs typeface="宋体" panose="02010600030101010101" pitchFamily="2" charset="-122"/>
              </a:rPr>
              <a:t>Once mapped, you can set a </a:t>
            </a:r>
            <a:r>
              <a:rPr lang="en-US" altLang="zh-CN" sz="1800" b="1" kern="0" dirty="0">
                <a:effectLst/>
                <a:latin typeface="宋体" panose="02010600030101010101" pitchFamily="2" charset="-122"/>
                <a:cs typeface="宋体" panose="02010600030101010101" pitchFamily="2" charset="-122"/>
              </a:rPr>
              <a:t>Schedule</a:t>
            </a:r>
            <a:r>
              <a:rPr lang="en-US" altLang="zh-CN" sz="1800" kern="0" dirty="0">
                <a:effectLst/>
                <a:latin typeface="宋体" panose="02010600030101010101" pitchFamily="2" charset="-122"/>
                <a:cs typeface="宋体" panose="02010600030101010101" pitchFamily="2" charset="-122"/>
              </a:rPr>
              <a:t> for automated care.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包括基础设置和高级设置，在割草任务进行状态下只能修改行走速度、割草速度、留草高度这三个配置</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ltLang="zh-CN" sz="1200" kern="0" dirty="0">
                <a:effectLst/>
                <a:latin typeface="宋体" panose="02010600030101010101" pitchFamily="2" charset="-122"/>
                <a:cs typeface="宋体" panose="02010600030101010101" pitchFamily="2" charset="-122"/>
              </a:rPr>
              <a:t>Or, use </a:t>
            </a:r>
            <a:r>
              <a:rPr lang="en-US" altLang="zh-CN" sz="1200" b="1" kern="0" dirty="0">
                <a:effectLst/>
                <a:latin typeface="宋体" panose="02010600030101010101" pitchFamily="2" charset="-122"/>
                <a:cs typeface="宋体" panose="02010600030101010101" pitchFamily="2" charset="-122"/>
              </a:rPr>
              <a:t>'Quick Mow'</a:t>
            </a:r>
            <a:r>
              <a:rPr lang="en-US" altLang="zh-CN" sz="1200" kern="0" dirty="0">
                <a:effectLst/>
                <a:latin typeface="宋体" panose="02010600030101010101" pitchFamily="2" charset="-122"/>
                <a:cs typeface="宋体" panose="02010600030101010101" pitchFamily="2" charset="-122"/>
              </a:rPr>
              <a:t> for an immediate start. You can even select specific zones if you only want to cut the front yard today, for example.</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Full：全局割草，Edge：仅边缘割草</a:t>
            </a:r>
            <a:endParaRPr lang="en-US" dirty="0"/>
          </a:p>
          <a:p>
            <a:r>
              <a:rPr lang="en-US" dirty="0" err="1"/>
              <a:t>左列按钮：手柄下面的按钮是修改快速割草的配置，再下面的按钮是返回到割草机的定位</a:t>
            </a:r>
            <a:endParaRPr lang="en-US" dirty="0"/>
          </a:p>
          <a:p>
            <a:r>
              <a:rPr lang="en-US" dirty="0" err="1"/>
              <a:t>右列按钮：图层按钮是修改地图背景，眼睛按钮开启后可以看到连廊路线，视频按钮可以开启远程通过摄像头控制割草机</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可以在More页面看到log，在首页的消息按钮看到message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ltLang="zh-CN" sz="1800" kern="0" dirty="0">
                <a:effectLst/>
                <a:latin typeface="宋体" panose="02010600030101010101" pitchFamily="2" charset="-122"/>
                <a:cs typeface="宋体" panose="02010600030101010101" pitchFamily="2" charset="-122"/>
              </a:rPr>
              <a:t>Blix is smart about how it moves. It uses </a:t>
            </a:r>
            <a:r>
              <a:rPr lang="en-US" altLang="zh-CN" sz="1800" b="1" kern="0" dirty="0">
                <a:effectLst/>
                <a:latin typeface="宋体" panose="02010600030101010101" pitchFamily="2" charset="-122"/>
                <a:cs typeface="宋体" panose="02010600030101010101" pitchFamily="2" charset="-122"/>
              </a:rPr>
              <a:t>U-Turns</a:t>
            </a:r>
            <a:r>
              <a:rPr lang="en-US" altLang="zh-CN" sz="1800" kern="0" dirty="0">
                <a:effectLst/>
                <a:latin typeface="宋体" panose="02010600030101010101" pitchFamily="2" charset="-122"/>
                <a:cs typeface="宋体" panose="02010600030101010101" pitchFamily="2" charset="-122"/>
              </a:rPr>
              <a:t> for narrow areas—this is a compact turn. Alternatively, it can use </a:t>
            </a:r>
            <a:r>
              <a:rPr lang="en-US" altLang="zh-CN" sz="1800" b="1" kern="0" dirty="0">
                <a:effectLst/>
                <a:latin typeface="宋体" panose="02010600030101010101" pitchFamily="2" charset="-122"/>
                <a:cs typeface="宋体" panose="02010600030101010101" pitchFamily="2" charset="-122"/>
              </a:rPr>
              <a:t>K-Turns</a:t>
            </a:r>
            <a:r>
              <a:rPr lang="en-US" altLang="zh-CN" sz="1800" kern="0" dirty="0">
                <a:effectLst/>
                <a:latin typeface="宋体" panose="02010600030101010101" pitchFamily="2" charset="-122"/>
                <a:cs typeface="宋体" panose="02010600030101010101" pitchFamily="2" charset="-122"/>
              </a:rPr>
              <a:t>. This is a wider, 3-point turn designed to reduce stress on your lawn and protect delicate grass.</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续割：设置停止割草任务的最低电量和续割的电量，DND模式下不割草</a:t>
            </a:r>
          </a:p>
          <a:p>
            <a:r>
              <a:rPr lang="en-US"/>
              <a:t>翻车保护：设置保护限制角度，超过这个限制就会停止并发通知</a:t>
            </a:r>
          </a:p>
          <a:p>
            <a:r>
              <a:rPr lang="en-US"/>
              <a:t>防滑设置：设置防滑检测灵敏度，打滑检测触发后将停止割草并返回充电桩</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版本更新部分：</a:t>
            </a:r>
          </a:p>
          <a:p>
            <a:r>
              <a:rPr lang="en-US"/>
              <a:t>地图更新：会自动采集环境信息，环境不能变化太大，适用于草坪缓慢成长，不能突然移动障碍物（如切割掉一棵树）</a:t>
            </a:r>
          </a:p>
          <a:p>
            <a:r>
              <a:rPr lang="en-US"/>
              <a:t>连廊停障：通过雷达检测，在连廊状态下遇到障碍物会停止，直到障碍物被清除</a:t>
            </a:r>
          </a:p>
          <a:p>
            <a:r>
              <a:rPr lang="en-US"/>
              <a:t>边界割草：只割边界的草，但是跟全局割草设置参数一致</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r>
              <a:rPr lang="en-US" altLang="zh-CN" sz="1800" kern="0" dirty="0">
                <a:effectLst/>
                <a:latin typeface="宋体" panose="02010600030101010101" pitchFamily="2" charset="-122"/>
                <a:cs typeface="宋体" panose="02010600030101010101" pitchFamily="2" charset="-122"/>
              </a:rPr>
              <a:t>Let’s look at what makes Blix special. It features 'Full Environmental Awareness' by combining a </a:t>
            </a:r>
            <a:r>
              <a:rPr lang="en-US" altLang="zh-CN" sz="1800" b="1" kern="0" dirty="0">
                <a:effectLst/>
                <a:latin typeface="宋体" panose="02010600030101010101" pitchFamily="2" charset="-122"/>
                <a:cs typeface="宋体" panose="02010600030101010101" pitchFamily="2" charset="-122"/>
              </a:rPr>
              <a:t>3D LiDAR sensor</a:t>
            </a:r>
            <a:r>
              <a:rPr lang="en-US" altLang="zh-CN" sz="1800" kern="0" dirty="0">
                <a:effectLst/>
                <a:latin typeface="宋体" panose="02010600030101010101" pitchFamily="2" charset="-122"/>
                <a:cs typeface="宋体" panose="02010600030101010101" pitchFamily="2" charset="-122"/>
              </a:rPr>
              <a:t> with a </a:t>
            </a:r>
            <a:r>
              <a:rPr lang="en-US" altLang="zh-CN" sz="1800" b="1" kern="0" dirty="0">
                <a:effectLst/>
                <a:latin typeface="宋体" panose="02010600030101010101" pitchFamily="2" charset="-122"/>
                <a:cs typeface="宋体" panose="02010600030101010101" pitchFamily="2" charset="-122"/>
              </a:rPr>
              <a:t>Vision Sensor</a:t>
            </a:r>
          </a:p>
          <a:p>
            <a:r>
              <a:rPr lang="en-US" altLang="zh-CN" sz="1800" b="1" kern="0" dirty="0">
                <a:effectLst/>
                <a:latin typeface="宋体" panose="02010600030101010101" pitchFamily="2" charset="-122"/>
              </a:rPr>
              <a:t>Tips: Mushroom part</a:t>
            </a:r>
            <a:endParaRPr lang="zh-CN" altLang="en-US" dirty="0"/>
          </a:p>
        </p:txBody>
      </p:sp>
      <p:sp>
        <p:nvSpPr>
          <p:cNvPr id="4" name="灯片编号占位符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600074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ltLang="zh-CN" sz="1800" kern="0" dirty="0">
                <a:effectLst/>
                <a:latin typeface="宋体" panose="02010600030101010101" pitchFamily="2" charset="-122"/>
                <a:cs typeface="宋体" panose="02010600030101010101" pitchFamily="2" charset="-122"/>
              </a:rPr>
              <a:t>A quick technical note: Blix uses </a:t>
            </a:r>
            <a:r>
              <a:rPr lang="en-US" altLang="zh-CN" sz="1800" b="1" kern="0" dirty="0">
                <a:effectLst/>
                <a:latin typeface="宋体" panose="02010600030101010101" pitchFamily="2" charset="-122"/>
                <a:cs typeface="宋体" panose="02010600030101010101" pitchFamily="2" charset="-122"/>
              </a:rPr>
              <a:t>LiDAR lasers</a:t>
            </a:r>
            <a:r>
              <a:rPr lang="en-US" altLang="zh-CN" sz="1800" kern="0" dirty="0">
                <a:effectLst/>
                <a:latin typeface="宋体" panose="02010600030101010101" pitchFamily="2" charset="-122"/>
                <a:cs typeface="宋体" panose="02010600030101010101" pitchFamily="2" charset="-122"/>
              </a:rPr>
              <a:t> for precision. For the best accuracy, try to keep mapping missions under 30 minutes. If your yard is huge, it's better to split it into multiple zones. Blix also 'learns'—by revisiting known locations, it corrects any data errors automatically.</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ltLang="zh-CN" sz="1800" kern="0" dirty="0">
                <a:effectLst/>
                <a:latin typeface="宋体" panose="02010600030101010101" pitchFamily="2" charset="-122"/>
                <a:cs typeface="宋体" panose="02010600030101010101" pitchFamily="2" charset="-122"/>
              </a:rPr>
              <a:t>To keep Blix running smoothly, clean the wheels and chassis every two weeks. A garden hose works fine, but avoid high-pressure water. In winter, please store both the mower and the charging station indoors.</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https://extension.umn.edu/lawn-care/mowing-practices-healthy-lawns</a:t>
            </a:r>
          </a:p>
          <a:p>
            <a:r>
              <a:rPr lang="en-US" altLang="zh-CN" sz="1800" kern="0" dirty="0">
                <a:effectLst/>
                <a:latin typeface="宋体" panose="02010600030101010101" pitchFamily="2" charset="-122"/>
                <a:cs typeface="宋体" panose="02010600030101010101" pitchFamily="2" charset="-122"/>
              </a:rPr>
              <a:t>Finally, a few best practices: Avoid mowing in the rain. And try not to cut more than </a:t>
            </a:r>
            <a:r>
              <a:rPr lang="en-US" altLang="zh-CN" sz="1800" b="1" kern="0" dirty="0">
                <a:effectLst/>
                <a:latin typeface="宋体" panose="02010600030101010101" pitchFamily="2" charset="-122"/>
                <a:cs typeface="宋体" panose="02010600030101010101" pitchFamily="2" charset="-122"/>
              </a:rPr>
              <a:t>1/3</a:t>
            </a:r>
            <a:r>
              <a:rPr lang="en-US" altLang="zh-CN" sz="1800" kern="0" dirty="0">
                <a:effectLst/>
                <a:latin typeface="宋体" panose="02010600030101010101" pitchFamily="2" charset="-122"/>
                <a:cs typeface="宋体" panose="02010600030101010101" pitchFamily="2" charset="-122"/>
              </a:rPr>
              <a:t> of the grass height at once. Regarding privacy: We value your security. Blix does </a:t>
            </a:r>
            <a:r>
              <a:rPr lang="en-US" altLang="zh-CN" sz="1800" b="1" kern="0" dirty="0">
                <a:effectLst/>
                <a:latin typeface="宋体" panose="02010600030101010101" pitchFamily="2" charset="-122"/>
                <a:cs typeface="宋体" panose="02010600030101010101" pitchFamily="2" charset="-122"/>
              </a:rPr>
              <a:t>not</a:t>
            </a:r>
            <a:r>
              <a:rPr lang="en-US" altLang="zh-CN" sz="1800" kern="0" dirty="0">
                <a:effectLst/>
                <a:latin typeface="宋体" panose="02010600030101010101" pitchFamily="2" charset="-122"/>
                <a:cs typeface="宋体" panose="02010600030101010101" pitchFamily="2" charset="-122"/>
              </a:rPr>
              <a:t> upload any images or videos of your yard to the cloud—only system logs for performance monitoring.</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https://extension.umn.edu/lawn-care/mowing-practices-healthy-lawns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https://extension.umn.edu/lawn-care/mowing-practices-healthy-lawns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solar power panels as the weather shield - around 75-80 watts, 3-4 hours to full charge. Your thoughts?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solar power panels as the weather shield - around 75-80 watts, 3-4 hours to full charge. Your thoughts?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r>
              <a:rPr lang="en-US" altLang="zh-CN" sz="1200" kern="0" dirty="0">
                <a:effectLst/>
                <a:latin typeface="宋体" panose="02010600030101010101" pitchFamily="2" charset="-122"/>
                <a:cs typeface="宋体" panose="02010600030101010101" pitchFamily="2" charset="-122"/>
              </a:rPr>
              <a:t>. It creates a 3D point cloud map of your lawn, meaning it knows exactly where the grass is and avoids driveways or sand traps intelligently. It’s also built to last: it has an </a:t>
            </a:r>
            <a:r>
              <a:rPr lang="en-US" altLang="zh-CN" sz="1200" b="1" kern="0" dirty="0">
                <a:effectLst/>
                <a:latin typeface="宋体" panose="02010600030101010101" pitchFamily="2" charset="-122"/>
                <a:cs typeface="宋体" panose="02010600030101010101" pitchFamily="2" charset="-122"/>
              </a:rPr>
              <a:t>IPX5 water-resistance rating</a:t>
            </a:r>
            <a:r>
              <a:rPr lang="en-US" altLang="zh-CN" sz="1200" kern="0" dirty="0">
                <a:effectLst/>
                <a:latin typeface="宋体" panose="02010600030101010101" pitchFamily="2" charset="-122"/>
                <a:cs typeface="宋体" panose="02010600030101010101" pitchFamily="2" charset="-122"/>
              </a:rPr>
              <a:t>, so you can simply hose it down to clean it.</a:t>
            </a:r>
            <a:endParaRPr lang="zh-CN" altLang="en-US" dirty="0"/>
          </a:p>
        </p:txBody>
      </p:sp>
      <p:sp>
        <p:nvSpPr>
          <p:cNvPr id="4" name="灯片编号占位符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483573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r>
              <a:rPr lang="en-US" altLang="zh-CN" sz="1800" kern="0" dirty="0">
                <a:effectLst/>
                <a:latin typeface="宋体" panose="02010600030101010101" pitchFamily="2" charset="-122"/>
                <a:cs typeface="宋体" panose="02010600030101010101" pitchFamily="2" charset="-122"/>
              </a:rPr>
              <a:t>Inside the box, you have the Blix mower, the charging station, and a </a:t>
            </a:r>
            <a:r>
              <a:rPr lang="en-US" altLang="zh-CN" sz="1800" b="1" kern="0" dirty="0">
                <a:effectLst/>
                <a:latin typeface="宋体" panose="02010600030101010101" pitchFamily="2" charset="-122"/>
                <a:cs typeface="宋体" panose="02010600030101010101" pitchFamily="2" charset="-122"/>
              </a:rPr>
              <a:t>Weather Shed</a:t>
            </a:r>
            <a:r>
              <a:rPr lang="en-US" altLang="zh-CN" sz="1800" kern="0" dirty="0">
                <a:effectLst/>
                <a:latin typeface="宋体" panose="02010600030101010101" pitchFamily="2" charset="-122"/>
                <a:cs typeface="宋体" panose="02010600030101010101" pitchFamily="2" charset="-122"/>
              </a:rPr>
              <a:t> to protect the station. We also include all necessary tools, ground pegs, Wheel spikes</a:t>
            </a:r>
            <a:r>
              <a:rPr lang="zh-CN" altLang="en-US" sz="1800" kern="0" dirty="0">
                <a:effectLst/>
                <a:latin typeface="宋体" panose="02010600030101010101" pitchFamily="2" charset="-122"/>
                <a:cs typeface="宋体" panose="02010600030101010101" pitchFamily="2" charset="-122"/>
              </a:rPr>
              <a:t>（</a:t>
            </a:r>
            <a:r>
              <a:rPr lang="en-US" altLang="zh-CN" sz="1800" kern="0" dirty="0">
                <a:effectLst/>
                <a:latin typeface="宋体" panose="02010600030101010101" pitchFamily="2" charset="-122"/>
                <a:cs typeface="宋体" panose="02010600030101010101" pitchFamily="2" charset="-122"/>
              </a:rPr>
              <a:t>avoid Slipping) and a set of spare cutting blades. As soon as you get the box, please contact our team for the unboxing guide.</a:t>
            </a:r>
            <a:endParaRPr lang="zh-CN" altLang="en-US" dirty="0"/>
          </a:p>
        </p:txBody>
      </p:sp>
      <p:sp>
        <p:nvSpPr>
          <p:cNvPr id="4" name="灯片编号占位符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920561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r>
              <a:rPr lang="en-US" altLang="zh-CN" sz="1800" kern="0" dirty="0">
                <a:effectLst/>
                <a:latin typeface="宋体" panose="02010600030101010101" pitchFamily="2" charset="-122"/>
                <a:cs typeface="宋体" panose="02010600030101010101" pitchFamily="2" charset="-122"/>
              </a:rPr>
              <a:t>Before we start, safety is priority number one. Please walk around your lawn and clear away rocks, large branches, or anything that could damage the blades. Also, ensure pets and children are kept away from the area while the mower is working.</a:t>
            </a:r>
            <a:endParaRPr lang="zh-CN" altLang="en-US" dirty="0"/>
          </a:p>
        </p:txBody>
      </p:sp>
      <p:sp>
        <p:nvSpPr>
          <p:cNvPr id="4" name="灯片编号占位符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085968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r>
              <a:rPr lang="en-US" altLang="zh-CN" sz="1800" kern="0" dirty="0">
                <a:effectLst/>
                <a:latin typeface="宋体" panose="02010600030101010101" pitchFamily="2" charset="-122"/>
                <a:cs typeface="宋体" panose="02010600030101010101" pitchFamily="2" charset="-122"/>
              </a:rPr>
              <a:t>Now, let's set up the home base. Place the </a:t>
            </a:r>
            <a:r>
              <a:rPr lang="en-US" altLang="zh-CN" sz="1800" b="1" kern="0" dirty="0">
                <a:effectLst/>
                <a:latin typeface="宋体" panose="02010600030101010101" pitchFamily="2" charset="-122"/>
                <a:cs typeface="宋体" panose="02010600030101010101" pitchFamily="2" charset="-122"/>
              </a:rPr>
              <a:t>Charging Station and Weather Shed</a:t>
            </a:r>
            <a:r>
              <a:rPr lang="en-US" altLang="zh-CN" sz="1800" kern="0" dirty="0">
                <a:effectLst/>
                <a:latin typeface="宋体" panose="02010600030101010101" pitchFamily="2" charset="-122"/>
                <a:cs typeface="宋体" panose="02010600030101010101" pitchFamily="2" charset="-122"/>
              </a:rPr>
              <a:t> together on flat, stable ground. Crucially, keep a </a:t>
            </a:r>
            <a:r>
              <a:rPr lang="en-US" altLang="zh-CN" sz="1800" b="1" kern="0" dirty="0">
                <a:effectLst/>
                <a:latin typeface="宋体" panose="02010600030101010101" pitchFamily="2" charset="-122"/>
                <a:cs typeface="宋体" panose="02010600030101010101" pitchFamily="2" charset="-122"/>
              </a:rPr>
              <a:t>2-meter (6.5 ft)</a:t>
            </a:r>
            <a:r>
              <a:rPr lang="en-US" altLang="zh-CN" sz="1800" kern="0" dirty="0">
                <a:effectLst/>
                <a:latin typeface="宋体" panose="02010600030101010101" pitchFamily="2" charset="-122"/>
                <a:cs typeface="宋体" panose="02010600030101010101" pitchFamily="2" charset="-122"/>
              </a:rPr>
              <a:t> radius clear around the station so Blix can dock smoothly. Secure everything to the ground using the included pegs.</a:t>
            </a:r>
            <a:endParaRPr lang="zh-CN" altLang="en-US" dirty="0"/>
          </a:p>
        </p:txBody>
      </p:sp>
      <p:sp>
        <p:nvSpPr>
          <p:cNvPr id="4" name="灯片编号占位符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814480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r>
              <a:rPr lang="en-US" altLang="zh-CN" sz="1800" kern="0" dirty="0">
                <a:effectLst/>
                <a:latin typeface="宋体" panose="02010600030101010101" pitchFamily="2" charset="-122"/>
                <a:cs typeface="宋体" panose="02010600030101010101" pitchFamily="2" charset="-122"/>
              </a:rPr>
              <a:t>Connect the power. Please note the power adapter itself is for indoor use only, so keep it dry. Turn on the mower using the power button at the bottom. Then, push the mower manually into the station to charge. You will see the battery light blink green.</a:t>
            </a:r>
            <a:endParaRPr lang="zh-CN" altLang="en-US" dirty="0"/>
          </a:p>
        </p:txBody>
      </p:sp>
      <p:sp>
        <p:nvSpPr>
          <p:cNvPr id="4" name="灯片编号占位符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1791752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r>
              <a:rPr lang="en-US" altLang="zh-CN" sz="1800" kern="0" dirty="0">
                <a:effectLst/>
                <a:latin typeface="宋体" panose="02010600030101010101" pitchFamily="2" charset="-122"/>
                <a:cs typeface="宋体" panose="02010600030101010101" pitchFamily="2" charset="-122"/>
              </a:rPr>
              <a:t>Download the </a:t>
            </a:r>
            <a:r>
              <a:rPr lang="en-US" altLang="zh-CN" sz="1800" b="1" kern="0" dirty="0" err="1">
                <a:effectLst/>
                <a:latin typeface="宋体" panose="02010600030101010101" pitchFamily="2" charset="-122"/>
                <a:cs typeface="宋体" panose="02010600030101010101" pitchFamily="2" charset="-122"/>
              </a:rPr>
              <a:t>SveaMow</a:t>
            </a:r>
            <a:r>
              <a:rPr lang="en-US" altLang="zh-CN" sz="1800" b="1" kern="0" dirty="0">
                <a:effectLst/>
                <a:latin typeface="宋体" panose="02010600030101010101" pitchFamily="2" charset="-122"/>
                <a:cs typeface="宋体" panose="02010600030101010101" pitchFamily="2" charset="-122"/>
              </a:rPr>
              <a:t> App</a:t>
            </a:r>
            <a:r>
              <a:rPr lang="en-US" altLang="zh-CN" sz="1800" kern="0" dirty="0">
                <a:effectLst/>
                <a:latin typeface="宋体" panose="02010600030101010101" pitchFamily="2" charset="-122"/>
                <a:cs typeface="宋体" panose="02010600030101010101" pitchFamily="2" charset="-122"/>
              </a:rPr>
              <a:t> and register</a:t>
            </a:r>
            <a:endParaRPr lang="zh-CN" altLang="en-US" dirty="0"/>
          </a:p>
        </p:txBody>
      </p:sp>
      <p:sp>
        <p:nvSpPr>
          <p:cNvPr id="4" name="灯片编号占位符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760474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12/30/2025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6.png"/><Relationship Id="rId7" Type="http://schemas.openxmlformats.org/officeDocument/2006/relationships/image" Target="../media/image48.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3.png"/><Relationship Id="rId4" Type="http://schemas.openxmlformats.org/officeDocument/2006/relationships/image" Target="../media/image62.svg"/></Relationships>
</file>

<file path=ppt/slides/_rels/slide1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69.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81.pn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comments" Target="../comments/comment1.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72.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72.png"/><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4.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14.png"/></Relationships>
</file>

<file path=ppt/slides/_rels/slide3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forms.gle/HJK3hSgCsQPLtR6x5"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3333" r="-33333"/>
            </a:stretch>
          </a:blipFill>
        </p:spPr>
      </p:sp>
      <p:sp>
        <p:nvSpPr>
          <p:cNvPr id="3" name="AutoShape 3"/>
          <p:cNvSpPr/>
          <p:nvPr/>
        </p:nvSpPr>
        <p:spPr>
          <a:xfrm>
            <a:off x="1148732" y="7400233"/>
            <a:ext cx="12114058" cy="0"/>
          </a:xfrm>
          <a:prstGeom prst="line">
            <a:avLst/>
          </a:prstGeom>
          <a:ln w="66675" cap="flat">
            <a:solidFill>
              <a:srgbClr val="0071CE"/>
            </a:solidFill>
            <a:prstDash val="solid"/>
            <a:headEnd type="none" w="sm" len="sm"/>
            <a:tailEnd type="none" w="sm" len="sm"/>
          </a:ln>
        </p:spPr>
      </p:sp>
      <p:grpSp>
        <p:nvGrpSpPr>
          <p:cNvPr id="4" name="Group 4"/>
          <p:cNvGrpSpPr/>
          <p:nvPr/>
        </p:nvGrpSpPr>
        <p:grpSpPr>
          <a:xfrm>
            <a:off x="1243978" y="8406285"/>
            <a:ext cx="238384" cy="238384"/>
            <a:chOff x="0" y="0"/>
            <a:chExt cx="317845" cy="317845"/>
          </a:xfrm>
        </p:grpSpPr>
        <p:grpSp>
          <p:nvGrpSpPr>
            <p:cNvPr id="5" name="Group 5"/>
            <p:cNvGrpSpPr/>
            <p:nvPr/>
          </p:nvGrpSpPr>
          <p:grpSpPr>
            <a:xfrm>
              <a:off x="0" y="0"/>
              <a:ext cx="317845" cy="31784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1CE"/>
              </a:solidFill>
            </p:spPr>
          </p:sp>
          <p:sp>
            <p:nvSpPr>
              <p:cNvPr id="7" name="TextBox 7"/>
              <p:cNvSpPr txBox="1"/>
              <p:nvPr/>
            </p:nvSpPr>
            <p:spPr>
              <a:xfrm>
                <a:off x="76200" y="66675"/>
                <a:ext cx="660400" cy="669925"/>
              </a:xfrm>
              <a:prstGeom prst="rect">
                <a:avLst/>
              </a:prstGeom>
            </p:spPr>
            <p:txBody>
              <a:bodyPr lIns="50800" tIns="50800" rIns="50800" bIns="50800" rtlCol="0" anchor="ctr"/>
              <a:lstStyle/>
              <a:p>
                <a:pPr algn="ctr">
                  <a:lnSpc>
                    <a:spcPts val="625"/>
                  </a:lnSpc>
                </a:pPr>
                <a:endParaRPr/>
              </a:p>
            </p:txBody>
          </p:sp>
        </p:grpSp>
        <p:sp>
          <p:nvSpPr>
            <p:cNvPr id="8" name="Freeform 8"/>
            <p:cNvSpPr/>
            <p:nvPr/>
          </p:nvSpPr>
          <p:spPr>
            <a:xfrm>
              <a:off x="78251" y="78251"/>
              <a:ext cx="161343" cy="161343"/>
            </a:xfrm>
            <a:custGeom>
              <a:avLst/>
              <a:gdLst/>
              <a:ahLst/>
              <a:cxnLst/>
              <a:rect l="l" t="t" r="r" b="b"/>
              <a:pathLst>
                <a:path w="161343" h="161343">
                  <a:moveTo>
                    <a:pt x="0" y="0"/>
                  </a:moveTo>
                  <a:lnTo>
                    <a:pt x="161343" y="0"/>
                  </a:lnTo>
                  <a:lnTo>
                    <a:pt x="161343" y="161343"/>
                  </a:lnTo>
                  <a:lnTo>
                    <a:pt x="0" y="1613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9" name="Freeform 9"/>
          <p:cNvSpPr/>
          <p:nvPr/>
        </p:nvSpPr>
        <p:spPr>
          <a:xfrm>
            <a:off x="1028700" y="1028700"/>
            <a:ext cx="4307531" cy="1061060"/>
          </a:xfrm>
          <a:custGeom>
            <a:avLst/>
            <a:gdLst/>
            <a:ahLst/>
            <a:cxnLst/>
            <a:rect l="l" t="t" r="r" b="b"/>
            <a:pathLst>
              <a:path w="4307531" h="1061060">
                <a:moveTo>
                  <a:pt x="0" y="0"/>
                </a:moveTo>
                <a:lnTo>
                  <a:pt x="4307531" y="0"/>
                </a:lnTo>
                <a:lnTo>
                  <a:pt x="4307531" y="1061060"/>
                </a:lnTo>
                <a:lnTo>
                  <a:pt x="0" y="1061060"/>
                </a:lnTo>
                <a:lnTo>
                  <a:pt x="0" y="0"/>
                </a:lnTo>
                <a:close/>
              </a:path>
            </a:pathLst>
          </a:custGeom>
          <a:blipFill>
            <a:blip r:embed="rId6"/>
            <a:stretch>
              <a:fillRect l="-7056" t="-70343" b="-74124"/>
            </a:stretch>
          </a:blipFill>
        </p:spPr>
      </p:sp>
      <p:sp>
        <p:nvSpPr>
          <p:cNvPr id="10" name="Freeform 10"/>
          <p:cNvSpPr/>
          <p:nvPr/>
        </p:nvSpPr>
        <p:spPr>
          <a:xfrm>
            <a:off x="10530978" y="3910933"/>
            <a:ext cx="8621633" cy="6376067"/>
          </a:xfrm>
          <a:custGeom>
            <a:avLst/>
            <a:gdLst/>
            <a:ahLst/>
            <a:cxnLst/>
            <a:rect l="l" t="t" r="r" b="b"/>
            <a:pathLst>
              <a:path w="8621633" h="6376067">
                <a:moveTo>
                  <a:pt x="0" y="0"/>
                </a:moveTo>
                <a:lnTo>
                  <a:pt x="8621634" y="0"/>
                </a:lnTo>
                <a:lnTo>
                  <a:pt x="8621634" y="6376067"/>
                </a:lnTo>
                <a:lnTo>
                  <a:pt x="0" y="6376067"/>
                </a:lnTo>
                <a:lnTo>
                  <a:pt x="0" y="0"/>
                </a:lnTo>
                <a:close/>
              </a:path>
            </a:pathLst>
          </a:custGeom>
          <a:blipFill>
            <a:blip r:embed="rId7"/>
            <a:stretch>
              <a:fillRect l="-40910" t="-78656" r="-34516" b="-58553"/>
            </a:stretch>
          </a:blipFill>
        </p:spPr>
      </p:sp>
      <p:sp>
        <p:nvSpPr>
          <p:cNvPr id="11" name="TextBox 11"/>
          <p:cNvSpPr txBox="1"/>
          <p:nvPr/>
        </p:nvSpPr>
        <p:spPr>
          <a:xfrm>
            <a:off x="1028700" y="2027492"/>
            <a:ext cx="14108795" cy="2582004"/>
          </a:xfrm>
          <a:prstGeom prst="rect">
            <a:avLst/>
          </a:prstGeom>
        </p:spPr>
        <p:txBody>
          <a:bodyPr lIns="0" tIns="0" rIns="0" bIns="0" rtlCol="0" anchor="t">
            <a:spAutoFit/>
          </a:bodyPr>
          <a:lstStyle/>
          <a:p>
            <a:pPr algn="l">
              <a:lnSpc>
                <a:spcPts val="21170"/>
              </a:lnSpc>
            </a:pPr>
            <a:r>
              <a:rPr lang="en-US" sz="15120" b="1">
                <a:solidFill>
                  <a:srgbClr val="0071CE"/>
                </a:solidFill>
                <a:latin typeface="Lexend Deca Bold"/>
                <a:ea typeface="Lexend Deca Bold"/>
                <a:cs typeface="Lexend Deca Bold"/>
                <a:sym typeface="Lexend Deca Bold"/>
              </a:rPr>
              <a:t>Testing Guide</a:t>
            </a:r>
          </a:p>
        </p:txBody>
      </p:sp>
      <p:sp>
        <p:nvSpPr>
          <p:cNvPr id="12" name="TextBox 12"/>
          <p:cNvSpPr txBox="1"/>
          <p:nvPr/>
        </p:nvSpPr>
        <p:spPr>
          <a:xfrm>
            <a:off x="1148732" y="5531767"/>
            <a:ext cx="9786930" cy="1835051"/>
          </a:xfrm>
          <a:prstGeom prst="rect">
            <a:avLst/>
          </a:prstGeom>
        </p:spPr>
        <p:txBody>
          <a:bodyPr lIns="0" tIns="0" rIns="0" bIns="0" rtlCol="0" anchor="t">
            <a:spAutoFit/>
          </a:bodyPr>
          <a:lstStyle/>
          <a:p>
            <a:pPr algn="l">
              <a:lnSpc>
                <a:spcPts val="7085"/>
              </a:lnSpc>
            </a:pPr>
            <a:r>
              <a:rPr lang="en-US" sz="7085" b="1" dirty="0" err="1">
                <a:solidFill>
                  <a:srgbClr val="0071CE"/>
                </a:solidFill>
                <a:latin typeface="Lexend Deca Medium"/>
                <a:ea typeface="Lexend Deca Medium"/>
                <a:cs typeface="Lexend Deca Medium"/>
                <a:sym typeface="Lexend Deca Medium"/>
              </a:rPr>
              <a:t>Sveaverken</a:t>
            </a:r>
            <a:r>
              <a:rPr lang="en-US" sz="7085" b="1" dirty="0">
                <a:solidFill>
                  <a:srgbClr val="0071CE"/>
                </a:solidFill>
                <a:latin typeface="Lexend Deca Medium"/>
                <a:ea typeface="Lexend Deca Medium"/>
                <a:cs typeface="Lexend Deca Medium"/>
                <a:sym typeface="Lexend Deca Medium"/>
              </a:rPr>
              <a:t> Blix </a:t>
            </a:r>
          </a:p>
          <a:p>
            <a:pPr algn="l">
              <a:lnSpc>
                <a:spcPts val="7085"/>
              </a:lnSpc>
            </a:pPr>
            <a:r>
              <a:rPr lang="en-US" sz="7085" b="1" dirty="0">
                <a:solidFill>
                  <a:srgbClr val="0071CE"/>
                </a:solidFill>
                <a:latin typeface="Lexend Deca Medium"/>
                <a:ea typeface="Lexend Deca Medium"/>
                <a:cs typeface="Lexend Deca Medium"/>
                <a:sym typeface="Lexend Deca Medium"/>
              </a:rPr>
              <a:t>Robotic Lawn Mower</a:t>
            </a:r>
          </a:p>
        </p:txBody>
      </p:sp>
      <p:sp>
        <p:nvSpPr>
          <p:cNvPr id="13" name="TextBox 13"/>
          <p:cNvSpPr txBox="1"/>
          <p:nvPr/>
        </p:nvSpPr>
        <p:spPr>
          <a:xfrm>
            <a:off x="1587865" y="8371807"/>
            <a:ext cx="7840620" cy="259671"/>
          </a:xfrm>
          <a:prstGeom prst="rect">
            <a:avLst/>
          </a:prstGeom>
        </p:spPr>
        <p:txBody>
          <a:bodyPr lIns="0" tIns="0" rIns="0" bIns="0" rtlCol="0" anchor="t">
            <a:spAutoFit/>
          </a:bodyPr>
          <a:lstStyle/>
          <a:p>
            <a:pPr marL="0" lvl="0" indent="0" algn="l">
              <a:lnSpc>
                <a:spcPts val="1960"/>
              </a:lnSpc>
              <a:spcBef>
                <a:spcPct val="0"/>
              </a:spcBef>
            </a:pPr>
            <a:r>
              <a:rPr lang="en-US" sz="1400" b="1">
                <a:solidFill>
                  <a:srgbClr val="0071CE"/>
                </a:solidFill>
                <a:latin typeface="Poppins Medium" panose="02000000000000000000"/>
                <a:ea typeface="Poppins Medium" panose="02000000000000000000"/>
                <a:cs typeface="Poppins Medium" panose="02000000000000000000"/>
                <a:sym typeface="Poppins Medium" panose="02000000000000000000"/>
              </a:rPr>
              <a:t>https://www.sveaverken.com/products/sveaverken-Blix</a:t>
            </a:r>
          </a:p>
        </p:txBody>
      </p:sp>
      <p:sp>
        <p:nvSpPr>
          <p:cNvPr id="14" name="TextBox 14"/>
          <p:cNvSpPr txBox="1"/>
          <p:nvPr/>
        </p:nvSpPr>
        <p:spPr>
          <a:xfrm>
            <a:off x="1587865" y="8673695"/>
            <a:ext cx="3931147" cy="259671"/>
          </a:xfrm>
          <a:prstGeom prst="rect">
            <a:avLst/>
          </a:prstGeom>
        </p:spPr>
        <p:txBody>
          <a:bodyPr lIns="0" tIns="0" rIns="0" bIns="0" rtlCol="0" anchor="t">
            <a:spAutoFit/>
          </a:bodyPr>
          <a:lstStyle/>
          <a:p>
            <a:pPr algn="l">
              <a:lnSpc>
                <a:spcPts val="1960"/>
              </a:lnSpc>
            </a:pPr>
            <a:r>
              <a:rPr lang="en-US" sz="1400" b="1">
                <a:solidFill>
                  <a:srgbClr val="0071CE"/>
                </a:solidFill>
                <a:latin typeface="Poppins Medium" panose="02000000000000000000"/>
                <a:ea typeface="Poppins Medium" panose="02000000000000000000"/>
                <a:cs typeface="Poppins Medium" panose="02000000000000000000"/>
                <a:sym typeface="Poppins Medium" panose="02000000000000000000"/>
              </a:rPr>
              <a:t>Copyright © Sveaverken Rights Reserved.</a:t>
            </a:r>
          </a:p>
        </p:txBody>
      </p:sp>
      <p:sp>
        <p:nvSpPr>
          <p:cNvPr id="18" name="文本框 17">
            <a:extLst>
              <a:ext uri="{FF2B5EF4-FFF2-40B4-BE49-F238E27FC236}">
                <a16:creationId xmlns:a16="http://schemas.microsoft.com/office/drawing/2014/main" id="{6BFB1EBF-0CFB-456F-B443-8B729E552CE2}"/>
              </a:ext>
            </a:extLst>
          </p:cNvPr>
          <p:cNvSpPr txBox="1"/>
          <p:nvPr/>
        </p:nvSpPr>
        <p:spPr>
          <a:xfrm>
            <a:off x="16916400" y="9410700"/>
            <a:ext cx="990600" cy="584775"/>
          </a:xfrm>
          <a:prstGeom prst="rect">
            <a:avLst/>
          </a:prstGeom>
          <a:noFill/>
        </p:spPr>
        <p:txBody>
          <a:bodyPr wrap="square" rtlCol="0">
            <a:spAutoFit/>
          </a:bodyPr>
          <a:lstStyle/>
          <a:p>
            <a:r>
              <a:rPr lang="en-US" altLang="zh-CN" sz="3200" dirty="0"/>
              <a:t>1</a:t>
            </a:r>
            <a:endParaRPr lang="zh-CN" altLang="en-US"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5759224"/>
            <a:ext cx="3829747" cy="3927918"/>
          </a:xfrm>
          <a:custGeom>
            <a:avLst/>
            <a:gdLst/>
            <a:ahLst/>
            <a:cxnLst/>
            <a:rect l="l" t="t" r="r" b="b"/>
            <a:pathLst>
              <a:path w="3829747" h="3927918">
                <a:moveTo>
                  <a:pt x="0" y="0"/>
                </a:moveTo>
                <a:lnTo>
                  <a:pt x="3829747" y="0"/>
                </a:lnTo>
                <a:lnTo>
                  <a:pt x="3829747" y="3927918"/>
                </a:lnTo>
                <a:lnTo>
                  <a:pt x="0" y="3927918"/>
                </a:lnTo>
                <a:lnTo>
                  <a:pt x="0" y="0"/>
                </a:lnTo>
                <a:close/>
              </a:path>
            </a:pathLst>
          </a:custGeom>
          <a:blipFill>
            <a:blip r:embed="rId2"/>
            <a:stretch>
              <a:fillRect t="-16112" b="-61161"/>
            </a:stretch>
          </a:blipFill>
        </p:spPr>
      </p:sp>
      <p:sp>
        <p:nvSpPr>
          <p:cNvPr id="3" name="Freeform 3"/>
          <p:cNvSpPr/>
          <p:nvPr/>
        </p:nvSpPr>
        <p:spPr>
          <a:xfrm>
            <a:off x="5161027" y="2391008"/>
            <a:ext cx="3829747" cy="3887940"/>
          </a:xfrm>
          <a:custGeom>
            <a:avLst/>
            <a:gdLst/>
            <a:ahLst/>
            <a:cxnLst/>
            <a:rect l="l" t="t" r="r" b="b"/>
            <a:pathLst>
              <a:path w="3829747" h="3887940">
                <a:moveTo>
                  <a:pt x="0" y="0"/>
                </a:moveTo>
                <a:lnTo>
                  <a:pt x="3829746" y="0"/>
                </a:lnTo>
                <a:lnTo>
                  <a:pt x="3829746" y="3887940"/>
                </a:lnTo>
                <a:lnTo>
                  <a:pt x="0" y="3887940"/>
                </a:lnTo>
                <a:lnTo>
                  <a:pt x="0" y="0"/>
                </a:lnTo>
                <a:close/>
              </a:path>
            </a:pathLst>
          </a:custGeom>
          <a:blipFill>
            <a:blip r:embed="rId3"/>
            <a:stretch>
              <a:fillRect t="-6245" b="-68871"/>
            </a:stretch>
          </a:blipFill>
        </p:spPr>
      </p:sp>
      <p:sp>
        <p:nvSpPr>
          <p:cNvPr id="4" name="Freeform 4"/>
          <p:cNvSpPr/>
          <p:nvPr/>
        </p:nvSpPr>
        <p:spPr>
          <a:xfrm>
            <a:off x="9293354" y="5759224"/>
            <a:ext cx="3831966" cy="3927918"/>
          </a:xfrm>
          <a:custGeom>
            <a:avLst/>
            <a:gdLst/>
            <a:ahLst/>
            <a:cxnLst/>
            <a:rect l="l" t="t" r="r" b="b"/>
            <a:pathLst>
              <a:path w="3831966" h="3927918">
                <a:moveTo>
                  <a:pt x="0" y="0"/>
                </a:moveTo>
                <a:lnTo>
                  <a:pt x="3831966" y="0"/>
                </a:lnTo>
                <a:lnTo>
                  <a:pt x="3831966" y="3927918"/>
                </a:lnTo>
                <a:lnTo>
                  <a:pt x="0" y="3927918"/>
                </a:lnTo>
                <a:lnTo>
                  <a:pt x="0" y="0"/>
                </a:lnTo>
                <a:close/>
              </a:path>
            </a:pathLst>
          </a:custGeom>
          <a:blipFill>
            <a:blip r:embed="rId4"/>
            <a:stretch>
              <a:fillRect t="-25220" b="-48214"/>
            </a:stretch>
          </a:blipFill>
        </p:spPr>
      </p:sp>
      <p:sp>
        <p:nvSpPr>
          <p:cNvPr id="5" name="Freeform 5"/>
          <p:cNvSpPr/>
          <p:nvPr/>
        </p:nvSpPr>
        <p:spPr>
          <a:xfrm>
            <a:off x="13429553" y="2391008"/>
            <a:ext cx="3829747" cy="3887940"/>
          </a:xfrm>
          <a:custGeom>
            <a:avLst/>
            <a:gdLst/>
            <a:ahLst/>
            <a:cxnLst/>
            <a:rect l="l" t="t" r="r" b="b"/>
            <a:pathLst>
              <a:path w="3829747" h="3887940">
                <a:moveTo>
                  <a:pt x="0" y="0"/>
                </a:moveTo>
                <a:lnTo>
                  <a:pt x="3829747" y="0"/>
                </a:lnTo>
                <a:lnTo>
                  <a:pt x="3829747" y="3887940"/>
                </a:lnTo>
                <a:lnTo>
                  <a:pt x="0" y="3887940"/>
                </a:lnTo>
                <a:lnTo>
                  <a:pt x="0" y="0"/>
                </a:lnTo>
                <a:close/>
              </a:path>
            </a:pathLst>
          </a:custGeom>
          <a:blipFill>
            <a:blip r:embed="rId5"/>
            <a:stretch>
              <a:fillRect t="-9104" b="-58917"/>
            </a:stretch>
          </a:blipFill>
        </p:spPr>
      </p:sp>
      <p:grpSp>
        <p:nvGrpSpPr>
          <p:cNvPr id="6" name="Group 6"/>
          <p:cNvGrpSpPr/>
          <p:nvPr/>
        </p:nvGrpSpPr>
        <p:grpSpPr>
          <a:xfrm>
            <a:off x="1028700" y="2391008"/>
            <a:ext cx="3829747" cy="3630965"/>
            <a:chOff x="0" y="0"/>
            <a:chExt cx="5106329" cy="4841286"/>
          </a:xfrm>
        </p:grpSpPr>
        <p:grpSp>
          <p:nvGrpSpPr>
            <p:cNvPr id="7" name="Group 7"/>
            <p:cNvGrpSpPr/>
            <p:nvPr/>
          </p:nvGrpSpPr>
          <p:grpSpPr>
            <a:xfrm>
              <a:off x="0" y="1146920"/>
              <a:ext cx="5106329" cy="3694366"/>
              <a:chOff x="0" y="0"/>
              <a:chExt cx="2158565" cy="1561696"/>
            </a:xfrm>
          </p:grpSpPr>
          <p:sp>
            <p:nvSpPr>
              <p:cNvPr id="8" name="Freeform 8"/>
              <p:cNvSpPr/>
              <p:nvPr/>
            </p:nvSpPr>
            <p:spPr>
              <a:xfrm>
                <a:off x="0" y="0"/>
                <a:ext cx="2158565" cy="1561695"/>
              </a:xfrm>
              <a:custGeom>
                <a:avLst/>
                <a:gdLst/>
                <a:ahLst/>
                <a:cxnLst/>
                <a:rect l="l" t="t" r="r" b="b"/>
                <a:pathLst>
                  <a:path w="2158565" h="1561695">
                    <a:moveTo>
                      <a:pt x="0" y="0"/>
                    </a:moveTo>
                    <a:lnTo>
                      <a:pt x="2158565" y="0"/>
                    </a:lnTo>
                    <a:lnTo>
                      <a:pt x="2158565" y="1561695"/>
                    </a:lnTo>
                    <a:lnTo>
                      <a:pt x="0" y="1561695"/>
                    </a:lnTo>
                    <a:close/>
                  </a:path>
                </a:pathLst>
              </a:custGeom>
              <a:solidFill>
                <a:srgbClr val="0071CE"/>
              </a:solidFill>
            </p:spPr>
          </p:sp>
        </p:grpSp>
        <p:grpSp>
          <p:nvGrpSpPr>
            <p:cNvPr id="9" name="Group 9"/>
            <p:cNvGrpSpPr/>
            <p:nvPr/>
          </p:nvGrpSpPr>
          <p:grpSpPr>
            <a:xfrm>
              <a:off x="0" y="0"/>
              <a:ext cx="5103369" cy="4114800"/>
              <a:chOff x="0" y="0"/>
              <a:chExt cx="1008073" cy="812800"/>
            </a:xfrm>
          </p:grpSpPr>
          <p:sp>
            <p:nvSpPr>
              <p:cNvPr id="10" name="Freeform 10"/>
              <p:cNvSpPr/>
              <p:nvPr/>
            </p:nvSpPr>
            <p:spPr>
              <a:xfrm>
                <a:off x="0" y="0"/>
                <a:ext cx="1008073" cy="812800"/>
              </a:xfrm>
              <a:custGeom>
                <a:avLst/>
                <a:gdLst/>
                <a:ahLst/>
                <a:cxnLst/>
                <a:rect l="l" t="t" r="r" b="b"/>
                <a:pathLst>
                  <a:path w="1008073" h="812800">
                    <a:moveTo>
                      <a:pt x="60681" y="0"/>
                    </a:moveTo>
                    <a:lnTo>
                      <a:pt x="947392" y="0"/>
                    </a:lnTo>
                    <a:cubicBezTo>
                      <a:pt x="963486" y="0"/>
                      <a:pt x="978920" y="6393"/>
                      <a:pt x="990300" y="17773"/>
                    </a:cubicBezTo>
                    <a:cubicBezTo>
                      <a:pt x="1001680" y="29153"/>
                      <a:pt x="1008073" y="44587"/>
                      <a:pt x="1008073" y="60681"/>
                    </a:cubicBezTo>
                    <a:lnTo>
                      <a:pt x="1008073" y="752119"/>
                    </a:lnTo>
                    <a:cubicBezTo>
                      <a:pt x="1008073" y="768213"/>
                      <a:pt x="1001680" y="783647"/>
                      <a:pt x="990300" y="795027"/>
                    </a:cubicBezTo>
                    <a:cubicBezTo>
                      <a:pt x="978920" y="806407"/>
                      <a:pt x="963486" y="812800"/>
                      <a:pt x="947392" y="812800"/>
                    </a:cubicBezTo>
                    <a:lnTo>
                      <a:pt x="60681" y="812800"/>
                    </a:lnTo>
                    <a:cubicBezTo>
                      <a:pt x="44587" y="812800"/>
                      <a:pt x="29153" y="806407"/>
                      <a:pt x="17773" y="795027"/>
                    </a:cubicBezTo>
                    <a:cubicBezTo>
                      <a:pt x="6393" y="783647"/>
                      <a:pt x="0" y="768213"/>
                      <a:pt x="0" y="752119"/>
                    </a:cubicBezTo>
                    <a:lnTo>
                      <a:pt x="0" y="60681"/>
                    </a:lnTo>
                    <a:cubicBezTo>
                      <a:pt x="0" y="44587"/>
                      <a:pt x="6393" y="29153"/>
                      <a:pt x="17773" y="17773"/>
                    </a:cubicBezTo>
                    <a:cubicBezTo>
                      <a:pt x="29153" y="6393"/>
                      <a:pt x="44587" y="0"/>
                      <a:pt x="60681" y="0"/>
                    </a:cubicBezTo>
                    <a:close/>
                  </a:path>
                </a:pathLst>
              </a:custGeom>
              <a:solidFill>
                <a:srgbClr val="0071CE"/>
              </a:solidFill>
            </p:spPr>
          </p:sp>
          <p:sp>
            <p:nvSpPr>
              <p:cNvPr id="11" name="TextBox 11"/>
              <p:cNvSpPr txBox="1"/>
              <p:nvPr/>
            </p:nvSpPr>
            <p:spPr>
              <a:xfrm>
                <a:off x="0" y="0"/>
                <a:ext cx="1008073" cy="812800"/>
              </a:xfrm>
              <a:prstGeom prst="rect">
                <a:avLst/>
              </a:prstGeom>
            </p:spPr>
            <p:txBody>
              <a:bodyPr lIns="50800" tIns="50800" rIns="50800" bIns="50800" rtlCol="0" anchor="ctr"/>
              <a:lstStyle/>
              <a:p>
                <a:pPr algn="ctr">
                  <a:lnSpc>
                    <a:spcPts val="2760"/>
                  </a:lnSpc>
                </a:pPr>
                <a:endParaRPr/>
              </a:p>
            </p:txBody>
          </p:sp>
        </p:grpSp>
      </p:grpSp>
      <p:grpSp>
        <p:nvGrpSpPr>
          <p:cNvPr id="12" name="Group 12"/>
          <p:cNvGrpSpPr/>
          <p:nvPr/>
        </p:nvGrpSpPr>
        <p:grpSpPr>
          <a:xfrm>
            <a:off x="9295573" y="2391008"/>
            <a:ext cx="3829747" cy="3630965"/>
            <a:chOff x="0" y="0"/>
            <a:chExt cx="5106329" cy="4841286"/>
          </a:xfrm>
        </p:grpSpPr>
        <p:grpSp>
          <p:nvGrpSpPr>
            <p:cNvPr id="13" name="Group 13"/>
            <p:cNvGrpSpPr/>
            <p:nvPr/>
          </p:nvGrpSpPr>
          <p:grpSpPr>
            <a:xfrm>
              <a:off x="0" y="1146920"/>
              <a:ext cx="5106329" cy="3694366"/>
              <a:chOff x="0" y="0"/>
              <a:chExt cx="2158565" cy="1561696"/>
            </a:xfrm>
          </p:grpSpPr>
          <p:sp>
            <p:nvSpPr>
              <p:cNvPr id="14" name="Freeform 14"/>
              <p:cNvSpPr/>
              <p:nvPr/>
            </p:nvSpPr>
            <p:spPr>
              <a:xfrm>
                <a:off x="0" y="0"/>
                <a:ext cx="2158565" cy="1561695"/>
              </a:xfrm>
              <a:custGeom>
                <a:avLst/>
                <a:gdLst/>
                <a:ahLst/>
                <a:cxnLst/>
                <a:rect l="l" t="t" r="r" b="b"/>
                <a:pathLst>
                  <a:path w="2158565" h="1561695">
                    <a:moveTo>
                      <a:pt x="0" y="0"/>
                    </a:moveTo>
                    <a:lnTo>
                      <a:pt x="2158565" y="0"/>
                    </a:lnTo>
                    <a:lnTo>
                      <a:pt x="2158565" y="1561695"/>
                    </a:lnTo>
                    <a:lnTo>
                      <a:pt x="0" y="1561695"/>
                    </a:lnTo>
                    <a:close/>
                  </a:path>
                </a:pathLst>
              </a:custGeom>
              <a:solidFill>
                <a:srgbClr val="0071CE"/>
              </a:solidFill>
            </p:spPr>
          </p:sp>
        </p:grpSp>
        <p:grpSp>
          <p:nvGrpSpPr>
            <p:cNvPr id="15" name="Group 15"/>
            <p:cNvGrpSpPr/>
            <p:nvPr/>
          </p:nvGrpSpPr>
          <p:grpSpPr>
            <a:xfrm>
              <a:off x="0" y="0"/>
              <a:ext cx="5103369" cy="4114800"/>
              <a:chOff x="0" y="0"/>
              <a:chExt cx="1008073" cy="812800"/>
            </a:xfrm>
          </p:grpSpPr>
          <p:sp>
            <p:nvSpPr>
              <p:cNvPr id="16" name="Freeform 16"/>
              <p:cNvSpPr/>
              <p:nvPr/>
            </p:nvSpPr>
            <p:spPr>
              <a:xfrm>
                <a:off x="0" y="0"/>
                <a:ext cx="1008073" cy="812800"/>
              </a:xfrm>
              <a:custGeom>
                <a:avLst/>
                <a:gdLst/>
                <a:ahLst/>
                <a:cxnLst/>
                <a:rect l="l" t="t" r="r" b="b"/>
                <a:pathLst>
                  <a:path w="1008073" h="812800">
                    <a:moveTo>
                      <a:pt x="60681" y="0"/>
                    </a:moveTo>
                    <a:lnTo>
                      <a:pt x="947392" y="0"/>
                    </a:lnTo>
                    <a:cubicBezTo>
                      <a:pt x="963486" y="0"/>
                      <a:pt x="978920" y="6393"/>
                      <a:pt x="990300" y="17773"/>
                    </a:cubicBezTo>
                    <a:cubicBezTo>
                      <a:pt x="1001680" y="29153"/>
                      <a:pt x="1008073" y="44587"/>
                      <a:pt x="1008073" y="60681"/>
                    </a:cubicBezTo>
                    <a:lnTo>
                      <a:pt x="1008073" y="752119"/>
                    </a:lnTo>
                    <a:cubicBezTo>
                      <a:pt x="1008073" y="768213"/>
                      <a:pt x="1001680" y="783647"/>
                      <a:pt x="990300" y="795027"/>
                    </a:cubicBezTo>
                    <a:cubicBezTo>
                      <a:pt x="978920" y="806407"/>
                      <a:pt x="963486" y="812800"/>
                      <a:pt x="947392" y="812800"/>
                    </a:cubicBezTo>
                    <a:lnTo>
                      <a:pt x="60681" y="812800"/>
                    </a:lnTo>
                    <a:cubicBezTo>
                      <a:pt x="44587" y="812800"/>
                      <a:pt x="29153" y="806407"/>
                      <a:pt x="17773" y="795027"/>
                    </a:cubicBezTo>
                    <a:cubicBezTo>
                      <a:pt x="6393" y="783647"/>
                      <a:pt x="0" y="768213"/>
                      <a:pt x="0" y="752119"/>
                    </a:cubicBezTo>
                    <a:lnTo>
                      <a:pt x="0" y="60681"/>
                    </a:lnTo>
                    <a:cubicBezTo>
                      <a:pt x="0" y="44587"/>
                      <a:pt x="6393" y="29153"/>
                      <a:pt x="17773" y="17773"/>
                    </a:cubicBezTo>
                    <a:cubicBezTo>
                      <a:pt x="29153" y="6393"/>
                      <a:pt x="44587" y="0"/>
                      <a:pt x="60681" y="0"/>
                    </a:cubicBezTo>
                    <a:close/>
                  </a:path>
                </a:pathLst>
              </a:custGeom>
              <a:solidFill>
                <a:srgbClr val="0071CE"/>
              </a:solidFill>
            </p:spPr>
          </p:sp>
          <p:sp>
            <p:nvSpPr>
              <p:cNvPr id="17" name="TextBox 17"/>
              <p:cNvSpPr txBox="1"/>
              <p:nvPr/>
            </p:nvSpPr>
            <p:spPr>
              <a:xfrm>
                <a:off x="0" y="0"/>
                <a:ext cx="1008073" cy="812800"/>
              </a:xfrm>
              <a:prstGeom prst="rect">
                <a:avLst/>
              </a:prstGeom>
            </p:spPr>
            <p:txBody>
              <a:bodyPr lIns="50800" tIns="50800" rIns="50800" bIns="50800" rtlCol="0" anchor="ctr"/>
              <a:lstStyle/>
              <a:p>
                <a:pPr algn="ctr">
                  <a:lnSpc>
                    <a:spcPts val="2760"/>
                  </a:lnSpc>
                </a:pPr>
                <a:endParaRPr/>
              </a:p>
            </p:txBody>
          </p:sp>
        </p:grpSp>
      </p:grpSp>
      <p:grpSp>
        <p:nvGrpSpPr>
          <p:cNvPr id="18" name="Group 18"/>
          <p:cNvGrpSpPr/>
          <p:nvPr/>
        </p:nvGrpSpPr>
        <p:grpSpPr>
          <a:xfrm rot="-10800000">
            <a:off x="5161027" y="6056177"/>
            <a:ext cx="3829747" cy="3630965"/>
            <a:chOff x="0" y="0"/>
            <a:chExt cx="5106329" cy="4841286"/>
          </a:xfrm>
        </p:grpSpPr>
        <p:grpSp>
          <p:nvGrpSpPr>
            <p:cNvPr id="19" name="Group 19"/>
            <p:cNvGrpSpPr/>
            <p:nvPr/>
          </p:nvGrpSpPr>
          <p:grpSpPr>
            <a:xfrm>
              <a:off x="0" y="1146920"/>
              <a:ext cx="5106329" cy="3694366"/>
              <a:chOff x="0" y="0"/>
              <a:chExt cx="2158565" cy="1561696"/>
            </a:xfrm>
          </p:grpSpPr>
          <p:sp>
            <p:nvSpPr>
              <p:cNvPr id="20" name="Freeform 20"/>
              <p:cNvSpPr/>
              <p:nvPr/>
            </p:nvSpPr>
            <p:spPr>
              <a:xfrm>
                <a:off x="0" y="0"/>
                <a:ext cx="2158565" cy="1561695"/>
              </a:xfrm>
              <a:custGeom>
                <a:avLst/>
                <a:gdLst/>
                <a:ahLst/>
                <a:cxnLst/>
                <a:rect l="l" t="t" r="r" b="b"/>
                <a:pathLst>
                  <a:path w="2158565" h="1561695">
                    <a:moveTo>
                      <a:pt x="0" y="0"/>
                    </a:moveTo>
                    <a:lnTo>
                      <a:pt x="2158565" y="0"/>
                    </a:lnTo>
                    <a:lnTo>
                      <a:pt x="2158565" y="1561695"/>
                    </a:lnTo>
                    <a:lnTo>
                      <a:pt x="0" y="1561695"/>
                    </a:lnTo>
                    <a:close/>
                  </a:path>
                </a:pathLst>
              </a:custGeom>
              <a:solidFill>
                <a:srgbClr val="0071CE"/>
              </a:solidFill>
            </p:spPr>
          </p:sp>
        </p:grpSp>
        <p:grpSp>
          <p:nvGrpSpPr>
            <p:cNvPr id="21" name="Group 21"/>
            <p:cNvGrpSpPr/>
            <p:nvPr/>
          </p:nvGrpSpPr>
          <p:grpSpPr>
            <a:xfrm>
              <a:off x="0" y="0"/>
              <a:ext cx="5103369" cy="4114800"/>
              <a:chOff x="0" y="0"/>
              <a:chExt cx="1008073" cy="812800"/>
            </a:xfrm>
          </p:grpSpPr>
          <p:sp>
            <p:nvSpPr>
              <p:cNvPr id="22" name="Freeform 22"/>
              <p:cNvSpPr/>
              <p:nvPr/>
            </p:nvSpPr>
            <p:spPr>
              <a:xfrm>
                <a:off x="0" y="0"/>
                <a:ext cx="1008073" cy="812800"/>
              </a:xfrm>
              <a:custGeom>
                <a:avLst/>
                <a:gdLst/>
                <a:ahLst/>
                <a:cxnLst/>
                <a:rect l="l" t="t" r="r" b="b"/>
                <a:pathLst>
                  <a:path w="1008073" h="812800">
                    <a:moveTo>
                      <a:pt x="60681" y="0"/>
                    </a:moveTo>
                    <a:lnTo>
                      <a:pt x="947392" y="0"/>
                    </a:lnTo>
                    <a:cubicBezTo>
                      <a:pt x="963486" y="0"/>
                      <a:pt x="978920" y="6393"/>
                      <a:pt x="990300" y="17773"/>
                    </a:cubicBezTo>
                    <a:cubicBezTo>
                      <a:pt x="1001680" y="29153"/>
                      <a:pt x="1008073" y="44587"/>
                      <a:pt x="1008073" y="60681"/>
                    </a:cubicBezTo>
                    <a:lnTo>
                      <a:pt x="1008073" y="752119"/>
                    </a:lnTo>
                    <a:cubicBezTo>
                      <a:pt x="1008073" y="768213"/>
                      <a:pt x="1001680" y="783647"/>
                      <a:pt x="990300" y="795027"/>
                    </a:cubicBezTo>
                    <a:cubicBezTo>
                      <a:pt x="978920" y="806407"/>
                      <a:pt x="963486" y="812800"/>
                      <a:pt x="947392" y="812800"/>
                    </a:cubicBezTo>
                    <a:lnTo>
                      <a:pt x="60681" y="812800"/>
                    </a:lnTo>
                    <a:cubicBezTo>
                      <a:pt x="44587" y="812800"/>
                      <a:pt x="29153" y="806407"/>
                      <a:pt x="17773" y="795027"/>
                    </a:cubicBezTo>
                    <a:cubicBezTo>
                      <a:pt x="6393" y="783647"/>
                      <a:pt x="0" y="768213"/>
                      <a:pt x="0" y="752119"/>
                    </a:cubicBezTo>
                    <a:lnTo>
                      <a:pt x="0" y="60681"/>
                    </a:lnTo>
                    <a:cubicBezTo>
                      <a:pt x="0" y="44587"/>
                      <a:pt x="6393" y="29153"/>
                      <a:pt x="17773" y="17773"/>
                    </a:cubicBezTo>
                    <a:cubicBezTo>
                      <a:pt x="29153" y="6393"/>
                      <a:pt x="44587" y="0"/>
                      <a:pt x="60681" y="0"/>
                    </a:cubicBezTo>
                    <a:close/>
                  </a:path>
                </a:pathLst>
              </a:custGeom>
              <a:solidFill>
                <a:srgbClr val="0071CE"/>
              </a:solidFill>
            </p:spPr>
          </p:sp>
          <p:sp>
            <p:nvSpPr>
              <p:cNvPr id="23" name="TextBox 23"/>
              <p:cNvSpPr txBox="1"/>
              <p:nvPr/>
            </p:nvSpPr>
            <p:spPr>
              <a:xfrm>
                <a:off x="0" y="0"/>
                <a:ext cx="1008073" cy="812800"/>
              </a:xfrm>
              <a:prstGeom prst="rect">
                <a:avLst/>
              </a:prstGeom>
            </p:spPr>
            <p:txBody>
              <a:bodyPr lIns="50800" tIns="50800" rIns="50800" bIns="50800" rtlCol="0" anchor="ctr"/>
              <a:lstStyle/>
              <a:p>
                <a:pPr algn="ctr">
                  <a:lnSpc>
                    <a:spcPts val="2760"/>
                  </a:lnSpc>
                </a:pPr>
                <a:endParaRPr/>
              </a:p>
            </p:txBody>
          </p:sp>
        </p:grpSp>
      </p:grpSp>
      <p:grpSp>
        <p:nvGrpSpPr>
          <p:cNvPr id="24" name="Group 24"/>
          <p:cNvGrpSpPr/>
          <p:nvPr/>
        </p:nvGrpSpPr>
        <p:grpSpPr>
          <a:xfrm rot="-10800000">
            <a:off x="13430120" y="6021973"/>
            <a:ext cx="3829747" cy="3630965"/>
            <a:chOff x="0" y="0"/>
            <a:chExt cx="5106329" cy="4841286"/>
          </a:xfrm>
        </p:grpSpPr>
        <p:grpSp>
          <p:nvGrpSpPr>
            <p:cNvPr id="25" name="Group 25"/>
            <p:cNvGrpSpPr/>
            <p:nvPr/>
          </p:nvGrpSpPr>
          <p:grpSpPr>
            <a:xfrm>
              <a:off x="0" y="1146920"/>
              <a:ext cx="5106329" cy="3694366"/>
              <a:chOff x="0" y="0"/>
              <a:chExt cx="2158565" cy="1561696"/>
            </a:xfrm>
          </p:grpSpPr>
          <p:sp>
            <p:nvSpPr>
              <p:cNvPr id="26" name="Freeform 26"/>
              <p:cNvSpPr/>
              <p:nvPr/>
            </p:nvSpPr>
            <p:spPr>
              <a:xfrm>
                <a:off x="0" y="0"/>
                <a:ext cx="2158565" cy="1561695"/>
              </a:xfrm>
              <a:custGeom>
                <a:avLst/>
                <a:gdLst/>
                <a:ahLst/>
                <a:cxnLst/>
                <a:rect l="l" t="t" r="r" b="b"/>
                <a:pathLst>
                  <a:path w="2158565" h="1561695">
                    <a:moveTo>
                      <a:pt x="0" y="0"/>
                    </a:moveTo>
                    <a:lnTo>
                      <a:pt x="2158565" y="0"/>
                    </a:lnTo>
                    <a:lnTo>
                      <a:pt x="2158565" y="1561695"/>
                    </a:lnTo>
                    <a:lnTo>
                      <a:pt x="0" y="1561695"/>
                    </a:lnTo>
                    <a:close/>
                  </a:path>
                </a:pathLst>
              </a:custGeom>
              <a:solidFill>
                <a:srgbClr val="0071CE"/>
              </a:solidFill>
            </p:spPr>
          </p:sp>
        </p:grpSp>
        <p:grpSp>
          <p:nvGrpSpPr>
            <p:cNvPr id="27" name="Group 27"/>
            <p:cNvGrpSpPr/>
            <p:nvPr/>
          </p:nvGrpSpPr>
          <p:grpSpPr>
            <a:xfrm>
              <a:off x="0" y="0"/>
              <a:ext cx="5103369" cy="4114800"/>
              <a:chOff x="0" y="0"/>
              <a:chExt cx="1008073" cy="812800"/>
            </a:xfrm>
          </p:grpSpPr>
          <p:sp>
            <p:nvSpPr>
              <p:cNvPr id="28" name="Freeform 28"/>
              <p:cNvSpPr/>
              <p:nvPr/>
            </p:nvSpPr>
            <p:spPr>
              <a:xfrm>
                <a:off x="0" y="0"/>
                <a:ext cx="1008073" cy="812800"/>
              </a:xfrm>
              <a:custGeom>
                <a:avLst/>
                <a:gdLst/>
                <a:ahLst/>
                <a:cxnLst/>
                <a:rect l="l" t="t" r="r" b="b"/>
                <a:pathLst>
                  <a:path w="1008073" h="812800">
                    <a:moveTo>
                      <a:pt x="60681" y="0"/>
                    </a:moveTo>
                    <a:lnTo>
                      <a:pt x="947392" y="0"/>
                    </a:lnTo>
                    <a:cubicBezTo>
                      <a:pt x="963486" y="0"/>
                      <a:pt x="978920" y="6393"/>
                      <a:pt x="990300" y="17773"/>
                    </a:cubicBezTo>
                    <a:cubicBezTo>
                      <a:pt x="1001680" y="29153"/>
                      <a:pt x="1008073" y="44587"/>
                      <a:pt x="1008073" y="60681"/>
                    </a:cubicBezTo>
                    <a:lnTo>
                      <a:pt x="1008073" y="752119"/>
                    </a:lnTo>
                    <a:cubicBezTo>
                      <a:pt x="1008073" y="768213"/>
                      <a:pt x="1001680" y="783647"/>
                      <a:pt x="990300" y="795027"/>
                    </a:cubicBezTo>
                    <a:cubicBezTo>
                      <a:pt x="978920" y="806407"/>
                      <a:pt x="963486" y="812800"/>
                      <a:pt x="947392" y="812800"/>
                    </a:cubicBezTo>
                    <a:lnTo>
                      <a:pt x="60681" y="812800"/>
                    </a:lnTo>
                    <a:cubicBezTo>
                      <a:pt x="44587" y="812800"/>
                      <a:pt x="29153" y="806407"/>
                      <a:pt x="17773" y="795027"/>
                    </a:cubicBezTo>
                    <a:cubicBezTo>
                      <a:pt x="6393" y="783647"/>
                      <a:pt x="0" y="768213"/>
                      <a:pt x="0" y="752119"/>
                    </a:cubicBezTo>
                    <a:lnTo>
                      <a:pt x="0" y="60681"/>
                    </a:lnTo>
                    <a:cubicBezTo>
                      <a:pt x="0" y="44587"/>
                      <a:pt x="6393" y="29153"/>
                      <a:pt x="17773" y="17773"/>
                    </a:cubicBezTo>
                    <a:cubicBezTo>
                      <a:pt x="29153" y="6393"/>
                      <a:pt x="44587" y="0"/>
                      <a:pt x="60681" y="0"/>
                    </a:cubicBezTo>
                    <a:close/>
                  </a:path>
                </a:pathLst>
              </a:custGeom>
              <a:solidFill>
                <a:srgbClr val="0071CE"/>
              </a:solidFill>
            </p:spPr>
          </p:sp>
          <p:sp>
            <p:nvSpPr>
              <p:cNvPr id="29" name="TextBox 29"/>
              <p:cNvSpPr txBox="1"/>
              <p:nvPr/>
            </p:nvSpPr>
            <p:spPr>
              <a:xfrm>
                <a:off x="0" y="0"/>
                <a:ext cx="1008073" cy="812800"/>
              </a:xfrm>
              <a:prstGeom prst="rect">
                <a:avLst/>
              </a:prstGeom>
            </p:spPr>
            <p:txBody>
              <a:bodyPr lIns="50800" tIns="50800" rIns="50800" bIns="50800" rtlCol="0" anchor="ctr"/>
              <a:lstStyle/>
              <a:p>
                <a:pPr algn="ctr">
                  <a:lnSpc>
                    <a:spcPts val="2760"/>
                  </a:lnSpc>
                </a:pPr>
                <a:endParaRPr/>
              </a:p>
            </p:txBody>
          </p:sp>
        </p:grpSp>
      </p:grpSp>
      <p:sp>
        <p:nvSpPr>
          <p:cNvPr id="30" name="TextBox 30"/>
          <p:cNvSpPr txBox="1"/>
          <p:nvPr/>
        </p:nvSpPr>
        <p:spPr>
          <a:xfrm>
            <a:off x="1270169" y="3071111"/>
            <a:ext cx="3346809" cy="2223135"/>
          </a:xfrm>
          <a:prstGeom prst="rect">
            <a:avLst/>
          </a:prstGeom>
        </p:spPr>
        <p:txBody>
          <a:bodyPr lIns="0" tIns="0" rIns="0" bIns="0" rtlCol="0" anchor="t">
            <a:spAutoFit/>
          </a:bodyPr>
          <a:lstStyle/>
          <a:p>
            <a:pPr algn="l">
              <a:lnSpc>
                <a:spcPts val="2940"/>
              </a:lnSpc>
            </a:pPr>
            <a:r>
              <a:rPr lang="en-US" sz="2100">
                <a:solidFill>
                  <a:srgbClr val="FFFFFF"/>
                </a:solidFill>
                <a:latin typeface="Lexend Deca"/>
                <a:ea typeface="Lexend Deca"/>
                <a:cs typeface="Lexend Deca"/>
                <a:sym typeface="Lexend Deca"/>
              </a:rPr>
              <a:t>Good position with proper clearance,  but </a:t>
            </a:r>
            <a:r>
              <a:rPr lang="en-US" sz="2100" b="1">
                <a:solidFill>
                  <a:srgbClr val="FFDA00"/>
                </a:solidFill>
                <a:latin typeface="Lexend Deca Bold"/>
                <a:ea typeface="Lexend Deca Bold"/>
                <a:cs typeface="Lexend Deca Bold"/>
                <a:sym typeface="Lexend Deca Bold"/>
              </a:rPr>
              <a:t>weather shed is missing</a:t>
            </a:r>
            <a:r>
              <a:rPr lang="en-US" sz="2100">
                <a:solidFill>
                  <a:srgbClr val="FFFFFF"/>
                </a:solidFill>
                <a:latin typeface="Lexend Deca"/>
                <a:ea typeface="Lexend Deca"/>
                <a:cs typeface="Lexend Deca"/>
                <a:sym typeface="Lexend Deca"/>
              </a:rPr>
              <a:t>.</a:t>
            </a:r>
          </a:p>
          <a:p>
            <a:pPr algn="l">
              <a:lnSpc>
                <a:spcPts val="2940"/>
              </a:lnSpc>
            </a:pPr>
            <a:r>
              <a:rPr lang="en-US" sz="2100">
                <a:solidFill>
                  <a:srgbClr val="FFFFFF"/>
                </a:solidFill>
                <a:latin typeface="Lexend Deca"/>
                <a:ea typeface="Lexend Deca"/>
                <a:cs typeface="Lexend Deca"/>
                <a:sym typeface="Lexend Deca"/>
              </a:rPr>
              <a:t> </a:t>
            </a:r>
          </a:p>
          <a:p>
            <a:pPr algn="l">
              <a:lnSpc>
                <a:spcPts val="2940"/>
              </a:lnSpc>
            </a:pPr>
            <a:r>
              <a:rPr lang="en-US" sz="2100">
                <a:solidFill>
                  <a:srgbClr val="FFFFFF"/>
                </a:solidFill>
                <a:latin typeface="Lexend Deca"/>
                <a:ea typeface="Lexend Deca"/>
                <a:cs typeface="Lexend Deca"/>
                <a:sym typeface="Lexend Deca"/>
              </a:rPr>
              <a:t>Adapter should not be left outdoors.</a:t>
            </a:r>
          </a:p>
        </p:txBody>
      </p:sp>
      <p:sp>
        <p:nvSpPr>
          <p:cNvPr id="31" name="TextBox 31"/>
          <p:cNvSpPr txBox="1"/>
          <p:nvPr/>
        </p:nvSpPr>
        <p:spPr>
          <a:xfrm>
            <a:off x="9648093" y="3071111"/>
            <a:ext cx="3124708" cy="2223135"/>
          </a:xfrm>
          <a:prstGeom prst="rect">
            <a:avLst/>
          </a:prstGeom>
        </p:spPr>
        <p:txBody>
          <a:bodyPr lIns="0" tIns="0" rIns="0" bIns="0" rtlCol="0" anchor="t">
            <a:spAutoFit/>
          </a:bodyPr>
          <a:lstStyle/>
          <a:p>
            <a:pPr marL="0" lvl="0" indent="0" algn="l">
              <a:lnSpc>
                <a:spcPts val="2940"/>
              </a:lnSpc>
              <a:spcBef>
                <a:spcPct val="0"/>
              </a:spcBef>
            </a:pPr>
            <a:r>
              <a:rPr lang="en-US" sz="2100" b="1" u="none" strike="noStrike">
                <a:solidFill>
                  <a:srgbClr val="FFDA00"/>
                </a:solidFill>
                <a:latin typeface="Lexend Deca Bold"/>
                <a:ea typeface="Lexend Deca Bold"/>
                <a:cs typeface="Lexend Deca Bold"/>
                <a:sym typeface="Lexend Deca Bold"/>
              </a:rPr>
              <a:t>Overgrown vegetation</a:t>
            </a:r>
            <a:r>
              <a:rPr lang="en-US" sz="2100" u="none" strike="noStrike">
                <a:solidFill>
                  <a:srgbClr val="FFFFFF"/>
                </a:solidFill>
                <a:latin typeface="Lexend Deca"/>
                <a:ea typeface="Lexend Deca"/>
                <a:cs typeface="Lexend Deca"/>
                <a:sym typeface="Lexend Deca"/>
              </a:rPr>
              <a:t> around the charging station may obstruct docking or interfere with operation as it grows.</a:t>
            </a:r>
          </a:p>
        </p:txBody>
      </p:sp>
      <p:sp>
        <p:nvSpPr>
          <p:cNvPr id="32" name="TextBox 32"/>
          <p:cNvSpPr txBox="1"/>
          <p:nvPr/>
        </p:nvSpPr>
        <p:spPr>
          <a:xfrm>
            <a:off x="5554358" y="6531123"/>
            <a:ext cx="3234170" cy="2594610"/>
          </a:xfrm>
          <a:prstGeom prst="rect">
            <a:avLst/>
          </a:prstGeom>
        </p:spPr>
        <p:txBody>
          <a:bodyPr lIns="0" tIns="0" rIns="0" bIns="0" rtlCol="0" anchor="t">
            <a:spAutoFit/>
          </a:bodyPr>
          <a:lstStyle/>
          <a:p>
            <a:pPr algn="l">
              <a:lnSpc>
                <a:spcPts val="2940"/>
              </a:lnSpc>
            </a:pPr>
            <a:r>
              <a:rPr lang="en-US" sz="2100" b="1">
                <a:solidFill>
                  <a:srgbClr val="FFDA00"/>
                </a:solidFill>
                <a:latin typeface="Lexend Deca Bold"/>
                <a:ea typeface="Lexend Deca Bold"/>
                <a:cs typeface="Lexend Deca Bold"/>
                <a:sym typeface="Lexend Deca Bold"/>
              </a:rPr>
              <a:t>Overgrown grass</a:t>
            </a:r>
            <a:r>
              <a:rPr lang="en-US" sz="2100">
                <a:solidFill>
                  <a:srgbClr val="FFFFFF"/>
                </a:solidFill>
                <a:latin typeface="Lexend Deca"/>
                <a:ea typeface="Lexend Deca"/>
                <a:cs typeface="Lexend Deca"/>
                <a:sym typeface="Lexend Deca"/>
              </a:rPr>
              <a:t> can confuse the mower.</a:t>
            </a:r>
          </a:p>
          <a:p>
            <a:pPr algn="l">
              <a:lnSpc>
                <a:spcPts val="2940"/>
              </a:lnSpc>
            </a:pPr>
            <a:r>
              <a:rPr lang="en-US" sz="2100">
                <a:solidFill>
                  <a:srgbClr val="FFFFFF"/>
                </a:solidFill>
                <a:latin typeface="Lexend Deca"/>
                <a:ea typeface="Lexend Deca"/>
                <a:cs typeface="Lexend Deca"/>
                <a:sym typeface="Lexend Deca"/>
              </a:rPr>
              <a:t>Trim grass regularly or carve out a space.</a:t>
            </a:r>
          </a:p>
          <a:p>
            <a:pPr algn="l">
              <a:lnSpc>
                <a:spcPts val="2940"/>
              </a:lnSpc>
            </a:pPr>
            <a:r>
              <a:rPr lang="en-US" sz="2100">
                <a:solidFill>
                  <a:srgbClr val="FFFFFF"/>
                </a:solidFill>
                <a:latin typeface="Lexend Deca"/>
                <a:ea typeface="Lexend Deca"/>
                <a:cs typeface="Lexend Deca"/>
                <a:sym typeface="Lexend Deca"/>
              </a:rPr>
              <a:t>Lay plastic turf tile or anti-slip mats to prevent growth.</a:t>
            </a:r>
          </a:p>
        </p:txBody>
      </p:sp>
      <p:sp>
        <p:nvSpPr>
          <p:cNvPr id="33" name="TextBox 33"/>
          <p:cNvSpPr txBox="1"/>
          <p:nvPr/>
        </p:nvSpPr>
        <p:spPr>
          <a:xfrm>
            <a:off x="13820645" y="6587803"/>
            <a:ext cx="3087038" cy="2223135"/>
          </a:xfrm>
          <a:prstGeom prst="rect">
            <a:avLst/>
          </a:prstGeom>
        </p:spPr>
        <p:txBody>
          <a:bodyPr lIns="0" tIns="0" rIns="0" bIns="0" rtlCol="0" anchor="t">
            <a:spAutoFit/>
          </a:bodyPr>
          <a:lstStyle/>
          <a:p>
            <a:pPr algn="l">
              <a:lnSpc>
                <a:spcPts val="2940"/>
              </a:lnSpc>
            </a:pPr>
            <a:r>
              <a:rPr lang="en-US" sz="2100">
                <a:solidFill>
                  <a:srgbClr val="FFFFFF"/>
                </a:solidFill>
                <a:latin typeface="Lexend Deca"/>
                <a:ea typeface="Lexend Deca"/>
                <a:cs typeface="Lexend Deca"/>
                <a:sym typeface="Lexend Deca"/>
              </a:rPr>
              <a:t>Placing it </a:t>
            </a:r>
            <a:r>
              <a:rPr lang="en-US" sz="2100" b="1">
                <a:solidFill>
                  <a:srgbClr val="FFDA00"/>
                </a:solidFill>
                <a:latin typeface="Lexend Deca Bold"/>
                <a:ea typeface="Lexend Deca Bold"/>
                <a:cs typeface="Lexend Deca Bold"/>
                <a:sym typeface="Lexend Deca Bold"/>
              </a:rPr>
              <a:t>in the corner </a:t>
            </a:r>
            <a:r>
              <a:rPr lang="en-US" sz="2100">
                <a:solidFill>
                  <a:srgbClr val="FFFFFF"/>
                </a:solidFill>
                <a:latin typeface="Lexend Deca"/>
                <a:ea typeface="Lexend Deca"/>
                <a:cs typeface="Lexend Deca"/>
                <a:sym typeface="Lexend Deca"/>
              </a:rPr>
              <a:t>interferes with the current algorithms.</a:t>
            </a:r>
          </a:p>
          <a:p>
            <a:pPr algn="l">
              <a:lnSpc>
                <a:spcPts val="2940"/>
              </a:lnSpc>
            </a:pPr>
            <a:r>
              <a:rPr lang="en-US" sz="2100">
                <a:solidFill>
                  <a:srgbClr val="FFFFFF"/>
                </a:solidFill>
                <a:latin typeface="Lexend Deca"/>
                <a:ea typeface="Lexend Deca"/>
                <a:cs typeface="Lexend Deca"/>
                <a:sym typeface="Lexend Deca"/>
              </a:rPr>
              <a:t>It's better to place it directly against the wall/fence.</a:t>
            </a:r>
          </a:p>
        </p:txBody>
      </p:sp>
      <p:sp>
        <p:nvSpPr>
          <p:cNvPr id="34" name="TextBox 34"/>
          <p:cNvSpPr txBox="1"/>
          <p:nvPr/>
        </p:nvSpPr>
        <p:spPr>
          <a:xfrm>
            <a:off x="2120163" y="1279623"/>
            <a:ext cx="6868391" cy="954405"/>
          </a:xfrm>
          <a:prstGeom prst="rect">
            <a:avLst/>
          </a:prstGeom>
        </p:spPr>
        <p:txBody>
          <a:bodyPr lIns="0" tIns="0" rIns="0" bIns="0" rtlCol="0" anchor="t">
            <a:spAutoFit/>
          </a:bodyPr>
          <a:lstStyle/>
          <a:p>
            <a:pPr algn="l">
              <a:lnSpc>
                <a:spcPts val="7200"/>
              </a:lnSpc>
            </a:pPr>
            <a:r>
              <a:rPr lang="en-US" sz="7200" b="1">
                <a:solidFill>
                  <a:srgbClr val="0071CE"/>
                </a:solidFill>
                <a:latin typeface="Lexend Deca Bold"/>
                <a:ea typeface="Lexend Deca Bold"/>
                <a:cs typeface="Lexend Deca Bold"/>
                <a:sym typeface="Lexend Deca Bold"/>
              </a:rPr>
              <a:t>Bad Position</a:t>
            </a:r>
          </a:p>
        </p:txBody>
      </p:sp>
      <p:sp>
        <p:nvSpPr>
          <p:cNvPr id="35" name="Freeform 35"/>
          <p:cNvSpPr/>
          <p:nvPr/>
        </p:nvSpPr>
        <p:spPr>
          <a:xfrm>
            <a:off x="1026480" y="1212948"/>
            <a:ext cx="989218" cy="879167"/>
          </a:xfrm>
          <a:custGeom>
            <a:avLst/>
            <a:gdLst/>
            <a:ahLst/>
            <a:cxnLst/>
            <a:rect l="l" t="t" r="r" b="b"/>
            <a:pathLst>
              <a:path w="989218" h="879167">
                <a:moveTo>
                  <a:pt x="0" y="0"/>
                </a:moveTo>
                <a:lnTo>
                  <a:pt x="989218" y="0"/>
                </a:lnTo>
                <a:lnTo>
                  <a:pt x="989218" y="879167"/>
                </a:lnTo>
                <a:lnTo>
                  <a:pt x="0" y="8791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6" name="Freeform 36"/>
          <p:cNvSpPr/>
          <p:nvPr/>
        </p:nvSpPr>
        <p:spPr>
          <a:xfrm>
            <a:off x="16401671" y="0"/>
            <a:ext cx="1886329" cy="1061060"/>
          </a:xfrm>
          <a:custGeom>
            <a:avLst/>
            <a:gdLst/>
            <a:ahLst/>
            <a:cxnLst/>
            <a:rect l="l" t="t" r="r" b="b"/>
            <a:pathLst>
              <a:path w="1886329" h="1061060">
                <a:moveTo>
                  <a:pt x="0" y="0"/>
                </a:moveTo>
                <a:lnTo>
                  <a:pt x="1886329" y="0"/>
                </a:lnTo>
                <a:lnTo>
                  <a:pt x="1886329" y="1061060"/>
                </a:lnTo>
                <a:lnTo>
                  <a:pt x="0" y="1061060"/>
                </a:lnTo>
                <a:lnTo>
                  <a:pt x="0" y="0"/>
                </a:lnTo>
                <a:close/>
              </a:path>
            </a:pathLst>
          </a:custGeom>
          <a:blipFill>
            <a:blip r:embed="rId8"/>
            <a:stretch>
              <a:fillRect/>
            </a:stretch>
          </a:blipFill>
        </p:spPr>
      </p:sp>
      <p:sp>
        <p:nvSpPr>
          <p:cNvPr id="40" name="文本框 39">
            <a:extLst>
              <a:ext uri="{FF2B5EF4-FFF2-40B4-BE49-F238E27FC236}">
                <a16:creationId xmlns:a16="http://schemas.microsoft.com/office/drawing/2014/main" id="{04448C09-09AF-4F63-A4FA-4AF77D64032C}"/>
              </a:ext>
            </a:extLst>
          </p:cNvPr>
          <p:cNvSpPr txBox="1"/>
          <p:nvPr/>
        </p:nvSpPr>
        <p:spPr>
          <a:xfrm>
            <a:off x="16849535" y="9677095"/>
            <a:ext cx="990600" cy="584775"/>
          </a:xfrm>
          <a:prstGeom prst="rect">
            <a:avLst/>
          </a:prstGeom>
          <a:noFill/>
        </p:spPr>
        <p:txBody>
          <a:bodyPr wrap="square" rtlCol="0">
            <a:spAutoFit/>
          </a:bodyPr>
          <a:lstStyle/>
          <a:p>
            <a:r>
              <a:rPr lang="en-US" altLang="zh-CN" sz="3200" dirty="0"/>
              <a:t>10</a:t>
            </a:r>
            <a:endParaRPr lang="zh-CN" alt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01671" y="0"/>
            <a:ext cx="1886329" cy="1061060"/>
          </a:xfrm>
          <a:custGeom>
            <a:avLst/>
            <a:gdLst/>
            <a:ahLst/>
            <a:cxnLst/>
            <a:rect l="l" t="t" r="r" b="b"/>
            <a:pathLst>
              <a:path w="1886329" h="1061060">
                <a:moveTo>
                  <a:pt x="0" y="0"/>
                </a:moveTo>
                <a:lnTo>
                  <a:pt x="1886329" y="0"/>
                </a:lnTo>
                <a:lnTo>
                  <a:pt x="1886329" y="1061060"/>
                </a:lnTo>
                <a:lnTo>
                  <a:pt x="0" y="1061060"/>
                </a:lnTo>
                <a:lnTo>
                  <a:pt x="0" y="0"/>
                </a:lnTo>
                <a:close/>
              </a:path>
            </a:pathLst>
          </a:custGeom>
          <a:blipFill>
            <a:blip r:embed="rId3"/>
            <a:stretch>
              <a:fillRect/>
            </a:stretch>
          </a:blipFill>
        </p:spPr>
      </p:sp>
      <p:sp>
        <p:nvSpPr>
          <p:cNvPr id="3" name="Freeform 3"/>
          <p:cNvSpPr/>
          <p:nvPr/>
        </p:nvSpPr>
        <p:spPr>
          <a:xfrm>
            <a:off x="1703246" y="3882008"/>
            <a:ext cx="4181357" cy="2600576"/>
          </a:xfrm>
          <a:custGeom>
            <a:avLst/>
            <a:gdLst/>
            <a:ahLst/>
            <a:cxnLst/>
            <a:rect l="l" t="t" r="r" b="b"/>
            <a:pathLst>
              <a:path w="4181357" h="2600576">
                <a:moveTo>
                  <a:pt x="0" y="0"/>
                </a:moveTo>
                <a:lnTo>
                  <a:pt x="4181357" y="0"/>
                </a:lnTo>
                <a:lnTo>
                  <a:pt x="4181357" y="2600576"/>
                </a:lnTo>
                <a:lnTo>
                  <a:pt x="0" y="2600576"/>
                </a:lnTo>
                <a:lnTo>
                  <a:pt x="0" y="0"/>
                </a:lnTo>
                <a:close/>
              </a:path>
            </a:pathLst>
          </a:custGeom>
          <a:blipFill>
            <a:blip r:embed="rId4"/>
            <a:stretch>
              <a:fillRect t="-2866" b="-4860"/>
            </a:stretch>
          </a:blipFill>
        </p:spPr>
      </p:sp>
      <p:sp>
        <p:nvSpPr>
          <p:cNvPr id="4" name="Freeform 4"/>
          <p:cNvSpPr/>
          <p:nvPr/>
        </p:nvSpPr>
        <p:spPr>
          <a:xfrm>
            <a:off x="6862193" y="3898381"/>
            <a:ext cx="4388872" cy="2633323"/>
          </a:xfrm>
          <a:custGeom>
            <a:avLst/>
            <a:gdLst/>
            <a:ahLst/>
            <a:cxnLst/>
            <a:rect l="l" t="t" r="r" b="b"/>
            <a:pathLst>
              <a:path w="4388872" h="2633323">
                <a:moveTo>
                  <a:pt x="0" y="0"/>
                </a:moveTo>
                <a:lnTo>
                  <a:pt x="4388872" y="0"/>
                </a:lnTo>
                <a:lnTo>
                  <a:pt x="4388872" y="2633323"/>
                </a:lnTo>
                <a:lnTo>
                  <a:pt x="0" y="2633323"/>
                </a:lnTo>
                <a:lnTo>
                  <a:pt x="0" y="0"/>
                </a:lnTo>
                <a:close/>
              </a:path>
            </a:pathLst>
          </a:custGeom>
          <a:blipFill>
            <a:blip r:embed="rId5"/>
            <a:stretch>
              <a:fillRect/>
            </a:stretch>
          </a:blipFill>
        </p:spPr>
      </p:sp>
      <p:sp>
        <p:nvSpPr>
          <p:cNvPr id="5" name="Freeform 5"/>
          <p:cNvSpPr/>
          <p:nvPr/>
        </p:nvSpPr>
        <p:spPr>
          <a:xfrm>
            <a:off x="12336302" y="3865635"/>
            <a:ext cx="4440533" cy="2633323"/>
          </a:xfrm>
          <a:custGeom>
            <a:avLst/>
            <a:gdLst/>
            <a:ahLst/>
            <a:cxnLst/>
            <a:rect l="l" t="t" r="r" b="b"/>
            <a:pathLst>
              <a:path w="4440533" h="2633323">
                <a:moveTo>
                  <a:pt x="0" y="0"/>
                </a:moveTo>
                <a:lnTo>
                  <a:pt x="4440533" y="0"/>
                </a:lnTo>
                <a:lnTo>
                  <a:pt x="4440533" y="2633323"/>
                </a:lnTo>
                <a:lnTo>
                  <a:pt x="0" y="2633323"/>
                </a:lnTo>
                <a:lnTo>
                  <a:pt x="0" y="0"/>
                </a:lnTo>
                <a:close/>
              </a:path>
            </a:pathLst>
          </a:custGeom>
          <a:blipFill>
            <a:blip r:embed="rId6"/>
            <a:stretch>
              <a:fillRect t="-10798"/>
            </a:stretch>
          </a:blipFill>
        </p:spPr>
      </p:sp>
      <p:sp>
        <p:nvSpPr>
          <p:cNvPr id="6" name="Freeform 6"/>
          <p:cNvSpPr/>
          <p:nvPr/>
        </p:nvSpPr>
        <p:spPr>
          <a:xfrm>
            <a:off x="6862193" y="6722204"/>
            <a:ext cx="4388872" cy="2468059"/>
          </a:xfrm>
          <a:custGeom>
            <a:avLst/>
            <a:gdLst/>
            <a:ahLst/>
            <a:cxnLst/>
            <a:rect l="l" t="t" r="r" b="b"/>
            <a:pathLst>
              <a:path w="4388872" h="2468059">
                <a:moveTo>
                  <a:pt x="0" y="0"/>
                </a:moveTo>
                <a:lnTo>
                  <a:pt x="4388872" y="0"/>
                </a:lnTo>
                <a:lnTo>
                  <a:pt x="4388872" y="2468059"/>
                </a:lnTo>
                <a:lnTo>
                  <a:pt x="0" y="2468059"/>
                </a:lnTo>
                <a:lnTo>
                  <a:pt x="0" y="0"/>
                </a:lnTo>
                <a:close/>
              </a:path>
            </a:pathLst>
          </a:custGeom>
          <a:blipFill>
            <a:blip r:embed="rId7"/>
            <a:stretch>
              <a:fillRect t="-619" r="-1177" b="-13851"/>
            </a:stretch>
          </a:blipFill>
        </p:spPr>
      </p:sp>
      <p:sp>
        <p:nvSpPr>
          <p:cNvPr id="7" name="Freeform 7"/>
          <p:cNvSpPr/>
          <p:nvPr/>
        </p:nvSpPr>
        <p:spPr>
          <a:xfrm>
            <a:off x="1686762" y="6385649"/>
            <a:ext cx="4214324" cy="3285226"/>
          </a:xfrm>
          <a:custGeom>
            <a:avLst/>
            <a:gdLst/>
            <a:ahLst/>
            <a:cxnLst/>
            <a:rect l="l" t="t" r="r" b="b"/>
            <a:pathLst>
              <a:path w="4214324" h="3285226">
                <a:moveTo>
                  <a:pt x="0" y="0"/>
                </a:moveTo>
                <a:lnTo>
                  <a:pt x="4214324" y="0"/>
                </a:lnTo>
                <a:lnTo>
                  <a:pt x="4214324" y="3285226"/>
                </a:lnTo>
                <a:lnTo>
                  <a:pt x="0" y="3285226"/>
                </a:lnTo>
                <a:lnTo>
                  <a:pt x="0" y="0"/>
                </a:lnTo>
                <a:close/>
              </a:path>
            </a:pathLst>
          </a:custGeom>
          <a:blipFill>
            <a:blip r:embed="rId8"/>
            <a:stretch>
              <a:fillRect l="-11605" r="-10727" b="-23778"/>
            </a:stretch>
          </a:blipFill>
        </p:spPr>
      </p:sp>
      <p:sp>
        <p:nvSpPr>
          <p:cNvPr id="8" name="TextBox 8"/>
          <p:cNvSpPr txBox="1"/>
          <p:nvPr/>
        </p:nvSpPr>
        <p:spPr>
          <a:xfrm>
            <a:off x="2582812" y="1194410"/>
            <a:ext cx="10708089" cy="954405"/>
          </a:xfrm>
          <a:prstGeom prst="rect">
            <a:avLst/>
          </a:prstGeom>
        </p:spPr>
        <p:txBody>
          <a:bodyPr lIns="0" tIns="0" rIns="0" bIns="0" rtlCol="0" anchor="t">
            <a:spAutoFit/>
          </a:bodyPr>
          <a:lstStyle/>
          <a:p>
            <a:pPr algn="l">
              <a:lnSpc>
                <a:spcPts val="7200"/>
              </a:lnSpc>
            </a:pPr>
            <a:r>
              <a:rPr lang="en-US" sz="7200" b="1">
                <a:solidFill>
                  <a:srgbClr val="0071CE"/>
                </a:solidFill>
                <a:latin typeface="Lexend Deca Bold"/>
                <a:ea typeface="Lexend Deca Bold"/>
                <a:cs typeface="Lexend Deca Bold"/>
                <a:sym typeface="Lexend Deca Bold"/>
              </a:rPr>
              <a:t>Charging </a:t>
            </a:r>
          </a:p>
        </p:txBody>
      </p:sp>
      <p:sp>
        <p:nvSpPr>
          <p:cNvPr id="9" name="TextBox 9"/>
          <p:cNvSpPr txBox="1"/>
          <p:nvPr/>
        </p:nvSpPr>
        <p:spPr>
          <a:xfrm>
            <a:off x="1028700" y="1203935"/>
            <a:ext cx="1554112" cy="954361"/>
          </a:xfrm>
          <a:prstGeom prst="rect">
            <a:avLst/>
          </a:prstGeom>
        </p:spPr>
        <p:txBody>
          <a:bodyPr lIns="0" tIns="0" rIns="0" bIns="0" rtlCol="0" anchor="t">
            <a:spAutoFit/>
          </a:bodyPr>
          <a:lstStyle/>
          <a:p>
            <a:pPr algn="l">
              <a:lnSpc>
                <a:spcPts val="7200"/>
              </a:lnSpc>
            </a:pPr>
            <a:r>
              <a:rPr lang="en-US" sz="7200" b="1">
                <a:solidFill>
                  <a:srgbClr val="0071CE"/>
                </a:solidFill>
                <a:latin typeface="Lexend Deca Bold"/>
                <a:ea typeface="Lexend Deca Bold"/>
                <a:cs typeface="Lexend Deca Bold"/>
                <a:sym typeface="Lexend Deca Bold"/>
              </a:rPr>
              <a:t>1.1</a:t>
            </a:r>
          </a:p>
        </p:txBody>
      </p:sp>
      <p:sp>
        <p:nvSpPr>
          <p:cNvPr id="10" name="TextBox 10"/>
          <p:cNvSpPr txBox="1"/>
          <p:nvPr/>
        </p:nvSpPr>
        <p:spPr>
          <a:xfrm>
            <a:off x="1109889" y="2434521"/>
            <a:ext cx="1091463" cy="751840"/>
          </a:xfrm>
          <a:prstGeom prst="rect">
            <a:avLst/>
          </a:prstGeom>
        </p:spPr>
        <p:txBody>
          <a:bodyPr lIns="0" tIns="0" rIns="0" bIns="0" rtlCol="0" anchor="t">
            <a:spAutoFit/>
          </a:bodyPr>
          <a:lstStyle/>
          <a:p>
            <a:pPr algn="l">
              <a:lnSpc>
                <a:spcPts val="5600"/>
              </a:lnSpc>
            </a:pPr>
            <a:r>
              <a:rPr lang="en-US" sz="5600" b="1">
                <a:solidFill>
                  <a:srgbClr val="0071CE"/>
                </a:solidFill>
                <a:latin typeface="Lexend Deca Bold"/>
                <a:ea typeface="Lexend Deca Bold"/>
                <a:cs typeface="Lexend Deca Bold"/>
                <a:sym typeface="Lexend Deca Bold"/>
              </a:rPr>
              <a:t>1</a:t>
            </a:r>
          </a:p>
        </p:txBody>
      </p:sp>
      <p:sp>
        <p:nvSpPr>
          <p:cNvPr id="11" name="TextBox 11"/>
          <p:cNvSpPr txBox="1"/>
          <p:nvPr/>
        </p:nvSpPr>
        <p:spPr>
          <a:xfrm>
            <a:off x="6184981" y="2434521"/>
            <a:ext cx="1091463" cy="751840"/>
          </a:xfrm>
          <a:prstGeom prst="rect">
            <a:avLst/>
          </a:prstGeom>
        </p:spPr>
        <p:txBody>
          <a:bodyPr lIns="0" tIns="0" rIns="0" bIns="0" rtlCol="0" anchor="t">
            <a:spAutoFit/>
          </a:bodyPr>
          <a:lstStyle/>
          <a:p>
            <a:pPr algn="l">
              <a:lnSpc>
                <a:spcPts val="5600"/>
              </a:lnSpc>
            </a:pPr>
            <a:r>
              <a:rPr lang="en-US" sz="5600" b="1">
                <a:solidFill>
                  <a:srgbClr val="0071CE"/>
                </a:solidFill>
                <a:latin typeface="Lexend Deca Bold"/>
                <a:ea typeface="Lexend Deca Bold"/>
                <a:cs typeface="Lexend Deca Bold"/>
                <a:sym typeface="Lexend Deca Bold"/>
              </a:rPr>
              <a:t>2</a:t>
            </a:r>
          </a:p>
        </p:txBody>
      </p:sp>
      <p:sp>
        <p:nvSpPr>
          <p:cNvPr id="12" name="TextBox 12"/>
          <p:cNvSpPr txBox="1"/>
          <p:nvPr/>
        </p:nvSpPr>
        <p:spPr>
          <a:xfrm>
            <a:off x="11648801" y="2434521"/>
            <a:ext cx="1091463" cy="751840"/>
          </a:xfrm>
          <a:prstGeom prst="rect">
            <a:avLst/>
          </a:prstGeom>
        </p:spPr>
        <p:txBody>
          <a:bodyPr lIns="0" tIns="0" rIns="0" bIns="0" rtlCol="0" anchor="t">
            <a:spAutoFit/>
          </a:bodyPr>
          <a:lstStyle/>
          <a:p>
            <a:pPr algn="l">
              <a:lnSpc>
                <a:spcPts val="5600"/>
              </a:lnSpc>
            </a:pPr>
            <a:r>
              <a:rPr lang="en-US" sz="5600" b="1">
                <a:solidFill>
                  <a:srgbClr val="0071CE"/>
                </a:solidFill>
                <a:latin typeface="Lexend Deca Bold"/>
                <a:ea typeface="Lexend Deca Bold"/>
                <a:cs typeface="Lexend Deca Bold"/>
                <a:sym typeface="Lexend Deca Bold"/>
              </a:rPr>
              <a:t>3</a:t>
            </a:r>
          </a:p>
        </p:txBody>
      </p:sp>
      <p:sp>
        <p:nvSpPr>
          <p:cNvPr id="13" name="TextBox 13"/>
          <p:cNvSpPr txBox="1"/>
          <p:nvPr/>
        </p:nvSpPr>
        <p:spPr>
          <a:xfrm>
            <a:off x="1772274" y="2478971"/>
            <a:ext cx="3850732" cy="1043808"/>
          </a:xfrm>
          <a:prstGeom prst="rect">
            <a:avLst/>
          </a:prstGeom>
        </p:spPr>
        <p:txBody>
          <a:bodyPr lIns="0" tIns="0" rIns="0" bIns="0" rtlCol="0" anchor="t">
            <a:spAutoFit/>
          </a:bodyPr>
          <a:lstStyle/>
          <a:p>
            <a:pPr algn="l">
              <a:lnSpc>
                <a:spcPts val="2760"/>
              </a:lnSpc>
            </a:pPr>
            <a:r>
              <a:rPr lang="en-US" sz="2400">
                <a:solidFill>
                  <a:srgbClr val="545454"/>
                </a:solidFill>
                <a:latin typeface="Lexend Deca"/>
                <a:ea typeface="Lexend Deca"/>
                <a:cs typeface="Lexend Deca"/>
                <a:sym typeface="Lexend Deca"/>
              </a:rPr>
              <a:t>Find the power button at the bottom of the mower. Press to turn it on. </a:t>
            </a:r>
          </a:p>
        </p:txBody>
      </p:sp>
      <p:sp>
        <p:nvSpPr>
          <p:cNvPr id="14" name="TextBox 14"/>
          <p:cNvSpPr txBox="1"/>
          <p:nvPr/>
        </p:nvSpPr>
        <p:spPr>
          <a:xfrm>
            <a:off x="6862193" y="2502148"/>
            <a:ext cx="4354064" cy="1043940"/>
          </a:xfrm>
          <a:prstGeom prst="rect">
            <a:avLst/>
          </a:prstGeom>
        </p:spPr>
        <p:txBody>
          <a:bodyPr lIns="0" tIns="0" rIns="0" bIns="0" rtlCol="0" anchor="t">
            <a:spAutoFit/>
          </a:bodyPr>
          <a:lstStyle/>
          <a:p>
            <a:pPr marL="0" lvl="0" indent="0" algn="l">
              <a:lnSpc>
                <a:spcPts val="2760"/>
              </a:lnSpc>
              <a:spcBef>
                <a:spcPct val="0"/>
              </a:spcBef>
            </a:pPr>
            <a:r>
              <a:rPr lang="en-US" sz="2400" u="none" strike="noStrike">
                <a:solidFill>
                  <a:srgbClr val="545454"/>
                </a:solidFill>
                <a:latin typeface="Lexend Deca"/>
                <a:ea typeface="Lexend Deca"/>
                <a:cs typeface="Lexend Deca"/>
                <a:sym typeface="Lexend Deca"/>
              </a:rPr>
              <a:t>Press the STOP button. Push the mower into the charging station.</a:t>
            </a:r>
          </a:p>
        </p:txBody>
      </p:sp>
      <p:sp>
        <p:nvSpPr>
          <p:cNvPr id="15" name="TextBox 15"/>
          <p:cNvSpPr txBox="1"/>
          <p:nvPr/>
        </p:nvSpPr>
        <p:spPr>
          <a:xfrm>
            <a:off x="12336302" y="2488496"/>
            <a:ext cx="4922998" cy="1386840"/>
          </a:xfrm>
          <a:prstGeom prst="rect">
            <a:avLst/>
          </a:prstGeom>
        </p:spPr>
        <p:txBody>
          <a:bodyPr lIns="0" tIns="0" rIns="0" bIns="0" rtlCol="0" anchor="t">
            <a:spAutoFit/>
          </a:bodyPr>
          <a:lstStyle/>
          <a:p>
            <a:pPr algn="l">
              <a:lnSpc>
                <a:spcPts val="2760"/>
              </a:lnSpc>
            </a:pPr>
            <a:r>
              <a:rPr lang="en-US" sz="2400">
                <a:solidFill>
                  <a:srgbClr val="545454"/>
                </a:solidFill>
                <a:latin typeface="Lexend Deca"/>
                <a:ea typeface="Lexend Deca"/>
                <a:cs typeface="Lexend Deca"/>
                <a:sym typeface="Lexend Deca"/>
              </a:rPr>
              <a:t>The battery light on the charging station will blink green. This means the mower is charging.</a:t>
            </a:r>
          </a:p>
          <a:p>
            <a:pPr algn="l">
              <a:lnSpc>
                <a:spcPts val="2760"/>
              </a:lnSpc>
            </a:pPr>
            <a:endParaRPr lang="en-US" sz="2400">
              <a:solidFill>
                <a:srgbClr val="545454"/>
              </a:solidFill>
              <a:latin typeface="Lexend Deca"/>
              <a:ea typeface="Lexend Deca"/>
              <a:cs typeface="Lexend Deca"/>
              <a:sym typeface="Lexend Deca"/>
            </a:endParaRPr>
          </a:p>
        </p:txBody>
      </p:sp>
      <p:sp>
        <p:nvSpPr>
          <p:cNvPr id="19" name="文本框 18">
            <a:extLst>
              <a:ext uri="{FF2B5EF4-FFF2-40B4-BE49-F238E27FC236}">
                <a16:creationId xmlns:a16="http://schemas.microsoft.com/office/drawing/2014/main" id="{170292F4-CDC5-45A7-A763-3409AE21F3EB}"/>
              </a:ext>
            </a:extLst>
          </p:cNvPr>
          <p:cNvSpPr txBox="1"/>
          <p:nvPr/>
        </p:nvSpPr>
        <p:spPr>
          <a:xfrm>
            <a:off x="16849535" y="9677095"/>
            <a:ext cx="990600" cy="584775"/>
          </a:xfrm>
          <a:prstGeom prst="rect">
            <a:avLst/>
          </a:prstGeom>
          <a:noFill/>
        </p:spPr>
        <p:txBody>
          <a:bodyPr wrap="square" rtlCol="0">
            <a:spAutoFit/>
          </a:bodyPr>
          <a:lstStyle/>
          <a:p>
            <a:r>
              <a:rPr lang="en-US" altLang="zh-CN" sz="3200" dirty="0"/>
              <a:t>11</a:t>
            </a:r>
            <a:endParaRPr lang="zh-CN" alt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91715" y="1586693"/>
            <a:ext cx="4700100" cy="6881255"/>
          </a:xfrm>
          <a:custGeom>
            <a:avLst/>
            <a:gdLst/>
            <a:ahLst/>
            <a:cxnLst/>
            <a:rect l="l" t="t" r="r" b="b"/>
            <a:pathLst>
              <a:path w="4700100" h="6881255">
                <a:moveTo>
                  <a:pt x="0" y="0"/>
                </a:moveTo>
                <a:lnTo>
                  <a:pt x="4700100" y="0"/>
                </a:lnTo>
                <a:lnTo>
                  <a:pt x="4700100" y="6881255"/>
                </a:lnTo>
                <a:lnTo>
                  <a:pt x="0" y="6881255"/>
                </a:lnTo>
                <a:lnTo>
                  <a:pt x="0" y="0"/>
                </a:lnTo>
                <a:close/>
              </a:path>
            </a:pathLst>
          </a:custGeom>
          <a:blipFill>
            <a:blip r:embed="rId3"/>
            <a:stretch>
              <a:fillRect/>
            </a:stretch>
          </a:blipFill>
        </p:spPr>
      </p:sp>
      <p:sp>
        <p:nvSpPr>
          <p:cNvPr id="3" name="Freeform 3"/>
          <p:cNvSpPr/>
          <p:nvPr/>
        </p:nvSpPr>
        <p:spPr>
          <a:xfrm>
            <a:off x="12347061" y="1586693"/>
            <a:ext cx="4912239" cy="5517083"/>
          </a:xfrm>
          <a:custGeom>
            <a:avLst/>
            <a:gdLst/>
            <a:ahLst/>
            <a:cxnLst/>
            <a:rect l="l" t="t" r="r" b="b"/>
            <a:pathLst>
              <a:path w="4912239" h="5517083">
                <a:moveTo>
                  <a:pt x="0" y="0"/>
                </a:moveTo>
                <a:lnTo>
                  <a:pt x="4912239" y="0"/>
                </a:lnTo>
                <a:lnTo>
                  <a:pt x="4912239" y="5517083"/>
                </a:lnTo>
                <a:lnTo>
                  <a:pt x="0" y="5517083"/>
                </a:lnTo>
                <a:lnTo>
                  <a:pt x="0" y="0"/>
                </a:lnTo>
                <a:close/>
              </a:path>
            </a:pathLst>
          </a:custGeom>
          <a:blipFill>
            <a:blip r:embed="rId4"/>
            <a:stretch>
              <a:fillRect r="-5919"/>
            </a:stretch>
          </a:blipFill>
        </p:spPr>
      </p:sp>
      <p:sp>
        <p:nvSpPr>
          <p:cNvPr id="4" name="Freeform 4"/>
          <p:cNvSpPr/>
          <p:nvPr/>
        </p:nvSpPr>
        <p:spPr>
          <a:xfrm>
            <a:off x="8111006" y="7921514"/>
            <a:ext cx="3326245" cy="1112916"/>
          </a:xfrm>
          <a:custGeom>
            <a:avLst/>
            <a:gdLst/>
            <a:ahLst/>
            <a:cxnLst/>
            <a:rect l="l" t="t" r="r" b="b"/>
            <a:pathLst>
              <a:path w="3326245" h="1112916">
                <a:moveTo>
                  <a:pt x="0" y="0"/>
                </a:moveTo>
                <a:lnTo>
                  <a:pt x="3326245" y="0"/>
                </a:lnTo>
                <a:lnTo>
                  <a:pt x="3326245" y="1112916"/>
                </a:lnTo>
                <a:lnTo>
                  <a:pt x="0" y="1112916"/>
                </a:lnTo>
                <a:lnTo>
                  <a:pt x="0" y="0"/>
                </a:lnTo>
                <a:close/>
              </a:path>
            </a:pathLst>
          </a:custGeom>
          <a:blipFill>
            <a:blip r:embed="rId5"/>
            <a:stretch>
              <a:fillRect/>
            </a:stretch>
          </a:blipFill>
        </p:spPr>
      </p:sp>
      <p:sp>
        <p:nvSpPr>
          <p:cNvPr id="5" name="Freeform 5"/>
          <p:cNvSpPr/>
          <p:nvPr/>
        </p:nvSpPr>
        <p:spPr>
          <a:xfrm>
            <a:off x="12910150" y="7851555"/>
            <a:ext cx="4061708" cy="1232787"/>
          </a:xfrm>
          <a:custGeom>
            <a:avLst/>
            <a:gdLst/>
            <a:ahLst/>
            <a:cxnLst/>
            <a:rect l="l" t="t" r="r" b="b"/>
            <a:pathLst>
              <a:path w="4061708" h="1232787">
                <a:moveTo>
                  <a:pt x="0" y="0"/>
                </a:moveTo>
                <a:lnTo>
                  <a:pt x="4061708" y="0"/>
                </a:lnTo>
                <a:lnTo>
                  <a:pt x="4061708" y="1232786"/>
                </a:lnTo>
                <a:lnTo>
                  <a:pt x="0" y="1232786"/>
                </a:lnTo>
                <a:lnTo>
                  <a:pt x="0" y="0"/>
                </a:lnTo>
                <a:close/>
              </a:path>
            </a:pathLst>
          </a:custGeom>
          <a:blipFill>
            <a:blip r:embed="rId6"/>
            <a:stretch>
              <a:fillRect/>
            </a:stretch>
          </a:blipFill>
        </p:spPr>
      </p:sp>
      <p:sp>
        <p:nvSpPr>
          <p:cNvPr id="6" name="Freeform 6"/>
          <p:cNvSpPr/>
          <p:nvPr/>
        </p:nvSpPr>
        <p:spPr>
          <a:xfrm>
            <a:off x="1028700" y="5440635"/>
            <a:ext cx="2480878" cy="2480878"/>
          </a:xfrm>
          <a:custGeom>
            <a:avLst/>
            <a:gdLst/>
            <a:ahLst/>
            <a:cxnLst/>
            <a:rect l="l" t="t" r="r" b="b"/>
            <a:pathLst>
              <a:path w="2480878" h="2480878">
                <a:moveTo>
                  <a:pt x="0" y="0"/>
                </a:moveTo>
                <a:lnTo>
                  <a:pt x="2480878" y="0"/>
                </a:lnTo>
                <a:lnTo>
                  <a:pt x="2480878" y="2480879"/>
                </a:lnTo>
                <a:lnTo>
                  <a:pt x="0" y="2480879"/>
                </a:lnTo>
                <a:lnTo>
                  <a:pt x="0" y="0"/>
                </a:lnTo>
                <a:close/>
              </a:path>
            </a:pathLst>
          </a:custGeom>
          <a:blipFill>
            <a:blip r:embed="rId7"/>
            <a:stretch>
              <a:fillRect/>
            </a:stretch>
          </a:blipFill>
        </p:spPr>
      </p:sp>
      <p:sp>
        <p:nvSpPr>
          <p:cNvPr id="7" name="TextBox 7"/>
          <p:cNvSpPr txBox="1"/>
          <p:nvPr/>
        </p:nvSpPr>
        <p:spPr>
          <a:xfrm>
            <a:off x="2035642" y="1416739"/>
            <a:ext cx="4512277" cy="1064895"/>
          </a:xfrm>
          <a:prstGeom prst="rect">
            <a:avLst/>
          </a:prstGeom>
        </p:spPr>
        <p:txBody>
          <a:bodyPr lIns="0" tIns="0" rIns="0" bIns="0" rtlCol="0" anchor="t">
            <a:spAutoFit/>
          </a:bodyPr>
          <a:lstStyle/>
          <a:p>
            <a:pPr algn="l">
              <a:lnSpc>
                <a:spcPts val="8280"/>
              </a:lnSpc>
            </a:pPr>
            <a:r>
              <a:rPr lang="en-US" sz="7200" b="1">
                <a:solidFill>
                  <a:srgbClr val="0071CE"/>
                </a:solidFill>
                <a:latin typeface="Lexend Deca Bold"/>
                <a:ea typeface="Lexend Deca Bold"/>
                <a:cs typeface="Lexend Deca Bold"/>
                <a:sym typeface="Lexend Deca Bold"/>
              </a:rPr>
              <a:t>Software</a:t>
            </a:r>
          </a:p>
        </p:txBody>
      </p:sp>
      <p:sp>
        <p:nvSpPr>
          <p:cNvPr id="8" name="TextBox 8"/>
          <p:cNvSpPr txBox="1"/>
          <p:nvPr/>
        </p:nvSpPr>
        <p:spPr>
          <a:xfrm>
            <a:off x="1028700" y="1527273"/>
            <a:ext cx="1455384" cy="954361"/>
          </a:xfrm>
          <a:prstGeom prst="rect">
            <a:avLst/>
          </a:prstGeom>
        </p:spPr>
        <p:txBody>
          <a:bodyPr lIns="0" tIns="0" rIns="0" bIns="0" rtlCol="0" anchor="t">
            <a:spAutoFit/>
          </a:bodyPr>
          <a:lstStyle/>
          <a:p>
            <a:pPr algn="l">
              <a:lnSpc>
                <a:spcPts val="7200"/>
              </a:lnSpc>
            </a:pPr>
            <a:r>
              <a:rPr lang="en-US" sz="7200" b="1">
                <a:solidFill>
                  <a:srgbClr val="0071CE"/>
                </a:solidFill>
                <a:latin typeface="Lexend Deca Bold"/>
                <a:ea typeface="Lexend Deca Bold"/>
                <a:cs typeface="Lexend Deca Bold"/>
                <a:sym typeface="Lexend Deca Bold"/>
              </a:rPr>
              <a:t>2.</a:t>
            </a:r>
          </a:p>
        </p:txBody>
      </p:sp>
      <p:sp>
        <p:nvSpPr>
          <p:cNvPr id="9" name="TextBox 9"/>
          <p:cNvSpPr txBox="1"/>
          <p:nvPr/>
        </p:nvSpPr>
        <p:spPr>
          <a:xfrm>
            <a:off x="1028700" y="8575960"/>
            <a:ext cx="6076296" cy="458470"/>
          </a:xfrm>
          <a:prstGeom prst="rect">
            <a:avLst/>
          </a:prstGeom>
        </p:spPr>
        <p:txBody>
          <a:bodyPr lIns="0" tIns="0" rIns="0" bIns="0" rtlCol="0" anchor="t">
            <a:spAutoFit/>
          </a:bodyPr>
          <a:lstStyle/>
          <a:p>
            <a:pPr marL="0" lvl="0" indent="0" algn="l">
              <a:lnSpc>
                <a:spcPts val="3680"/>
              </a:lnSpc>
              <a:spcBef>
                <a:spcPct val="0"/>
              </a:spcBef>
            </a:pPr>
            <a:r>
              <a:rPr lang="en-US" sz="3200" b="1">
                <a:solidFill>
                  <a:srgbClr val="0071CE"/>
                </a:solidFill>
                <a:latin typeface="Lexend Deca Bold"/>
                <a:ea typeface="Lexend Deca Bold"/>
                <a:cs typeface="Lexend Deca Bold"/>
                <a:sym typeface="Lexend Deca Bold"/>
              </a:rPr>
              <a:t>D</a:t>
            </a:r>
            <a:r>
              <a:rPr lang="en-US" sz="3200" b="1" u="none" strike="noStrike">
                <a:solidFill>
                  <a:srgbClr val="0071CE"/>
                </a:solidFill>
                <a:latin typeface="Lexend Deca Bold"/>
                <a:ea typeface="Lexend Deca Bold"/>
                <a:cs typeface="Lexend Deca Bold"/>
                <a:sym typeface="Lexend Deca Bold"/>
              </a:rPr>
              <a:t>ownload the SveaMow App </a:t>
            </a:r>
          </a:p>
        </p:txBody>
      </p:sp>
      <p:sp>
        <p:nvSpPr>
          <p:cNvPr id="10" name="Freeform 10"/>
          <p:cNvSpPr/>
          <p:nvPr/>
        </p:nvSpPr>
        <p:spPr>
          <a:xfrm>
            <a:off x="16401671" y="0"/>
            <a:ext cx="1886329" cy="1061060"/>
          </a:xfrm>
          <a:custGeom>
            <a:avLst/>
            <a:gdLst/>
            <a:ahLst/>
            <a:cxnLst/>
            <a:rect l="l" t="t" r="r" b="b"/>
            <a:pathLst>
              <a:path w="1886329" h="1061060">
                <a:moveTo>
                  <a:pt x="0" y="0"/>
                </a:moveTo>
                <a:lnTo>
                  <a:pt x="1886329" y="0"/>
                </a:lnTo>
                <a:lnTo>
                  <a:pt x="1886329" y="1061060"/>
                </a:lnTo>
                <a:lnTo>
                  <a:pt x="0" y="1061060"/>
                </a:lnTo>
                <a:lnTo>
                  <a:pt x="0" y="0"/>
                </a:lnTo>
                <a:close/>
              </a:path>
            </a:pathLst>
          </a:custGeom>
          <a:blipFill>
            <a:blip r:embed="rId8"/>
            <a:stretch>
              <a:fillRect/>
            </a:stretch>
          </a:blipFill>
        </p:spPr>
      </p:sp>
      <p:sp>
        <p:nvSpPr>
          <p:cNvPr id="14" name="文本框 13">
            <a:extLst>
              <a:ext uri="{FF2B5EF4-FFF2-40B4-BE49-F238E27FC236}">
                <a16:creationId xmlns:a16="http://schemas.microsoft.com/office/drawing/2014/main" id="{31385996-0B4C-49C3-A592-35F2ADB70B65}"/>
              </a:ext>
            </a:extLst>
          </p:cNvPr>
          <p:cNvSpPr txBox="1"/>
          <p:nvPr/>
        </p:nvSpPr>
        <p:spPr>
          <a:xfrm>
            <a:off x="16849535" y="9677095"/>
            <a:ext cx="990600" cy="584775"/>
          </a:xfrm>
          <a:prstGeom prst="rect">
            <a:avLst/>
          </a:prstGeom>
          <a:noFill/>
        </p:spPr>
        <p:txBody>
          <a:bodyPr wrap="square" rtlCol="0">
            <a:spAutoFit/>
          </a:bodyPr>
          <a:lstStyle/>
          <a:p>
            <a:r>
              <a:rPr lang="en-US" altLang="zh-CN" sz="3200" dirty="0"/>
              <a:t>12</a:t>
            </a:r>
            <a:endParaRPr lang="zh-CN" alt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5031" y="2494885"/>
            <a:ext cx="4282357" cy="4508754"/>
          </a:xfrm>
          <a:custGeom>
            <a:avLst/>
            <a:gdLst/>
            <a:ahLst/>
            <a:cxnLst/>
            <a:rect l="l" t="t" r="r" b="b"/>
            <a:pathLst>
              <a:path w="4282357" h="4508754">
                <a:moveTo>
                  <a:pt x="0" y="0"/>
                </a:moveTo>
                <a:lnTo>
                  <a:pt x="4282357" y="0"/>
                </a:lnTo>
                <a:lnTo>
                  <a:pt x="4282357" y="4508754"/>
                </a:lnTo>
                <a:lnTo>
                  <a:pt x="0" y="4508754"/>
                </a:lnTo>
                <a:lnTo>
                  <a:pt x="0" y="0"/>
                </a:lnTo>
                <a:close/>
              </a:path>
            </a:pathLst>
          </a:custGeom>
          <a:blipFill>
            <a:blip r:embed="rId3"/>
            <a:stretch>
              <a:fillRect t="-21485" b="-56460"/>
            </a:stretch>
          </a:blipFill>
        </p:spPr>
      </p:sp>
      <p:sp>
        <p:nvSpPr>
          <p:cNvPr id="3" name="Freeform 3"/>
          <p:cNvSpPr/>
          <p:nvPr/>
        </p:nvSpPr>
        <p:spPr>
          <a:xfrm>
            <a:off x="12247638" y="1802743"/>
            <a:ext cx="4222999" cy="8160385"/>
          </a:xfrm>
          <a:custGeom>
            <a:avLst/>
            <a:gdLst/>
            <a:ahLst/>
            <a:cxnLst/>
            <a:rect l="l" t="t" r="r" b="b"/>
            <a:pathLst>
              <a:path w="4222999" h="8160385">
                <a:moveTo>
                  <a:pt x="0" y="0"/>
                </a:moveTo>
                <a:lnTo>
                  <a:pt x="4222999" y="0"/>
                </a:lnTo>
                <a:lnTo>
                  <a:pt x="4222999" y="8160385"/>
                </a:lnTo>
                <a:lnTo>
                  <a:pt x="0" y="8160385"/>
                </a:lnTo>
                <a:lnTo>
                  <a:pt x="0" y="0"/>
                </a:lnTo>
                <a:close/>
              </a:path>
            </a:pathLst>
          </a:custGeom>
          <a:blipFill>
            <a:blip r:embed="rId4"/>
            <a:stretch>
              <a:fillRect/>
            </a:stretch>
          </a:blipFill>
        </p:spPr>
      </p:sp>
      <p:sp>
        <p:nvSpPr>
          <p:cNvPr id="4" name="Freeform 4"/>
          <p:cNvSpPr/>
          <p:nvPr/>
        </p:nvSpPr>
        <p:spPr>
          <a:xfrm>
            <a:off x="7037244" y="2721385"/>
            <a:ext cx="4218020" cy="8564508"/>
          </a:xfrm>
          <a:custGeom>
            <a:avLst/>
            <a:gdLst/>
            <a:ahLst/>
            <a:cxnLst/>
            <a:rect l="l" t="t" r="r" b="b"/>
            <a:pathLst>
              <a:path w="4218020" h="8564508">
                <a:moveTo>
                  <a:pt x="0" y="0"/>
                </a:moveTo>
                <a:lnTo>
                  <a:pt x="4218020" y="0"/>
                </a:lnTo>
                <a:lnTo>
                  <a:pt x="4218020" y="8564508"/>
                </a:lnTo>
                <a:lnTo>
                  <a:pt x="0" y="8564508"/>
                </a:lnTo>
                <a:lnTo>
                  <a:pt x="0" y="0"/>
                </a:lnTo>
                <a:close/>
              </a:path>
            </a:pathLst>
          </a:custGeom>
          <a:blipFill>
            <a:blip r:embed="rId5"/>
            <a:stretch>
              <a:fillRect/>
            </a:stretch>
          </a:blipFill>
        </p:spPr>
      </p:sp>
      <p:grpSp>
        <p:nvGrpSpPr>
          <p:cNvPr id="5" name="Group 5"/>
          <p:cNvGrpSpPr/>
          <p:nvPr/>
        </p:nvGrpSpPr>
        <p:grpSpPr>
          <a:xfrm rot="-5384773">
            <a:off x="6658264" y="6588269"/>
            <a:ext cx="2786099" cy="4637762"/>
            <a:chOff x="0" y="0"/>
            <a:chExt cx="488283" cy="812800"/>
          </a:xfrm>
        </p:grpSpPr>
        <p:sp>
          <p:nvSpPr>
            <p:cNvPr id="6" name="Freeform 6"/>
            <p:cNvSpPr/>
            <p:nvPr/>
          </p:nvSpPr>
          <p:spPr>
            <a:xfrm>
              <a:off x="0" y="0"/>
              <a:ext cx="488283" cy="812800"/>
            </a:xfrm>
            <a:custGeom>
              <a:avLst/>
              <a:gdLst/>
              <a:ahLst/>
              <a:cxnLst/>
              <a:rect l="l" t="t" r="r" b="b"/>
              <a:pathLst>
                <a:path w="488283" h="812800">
                  <a:moveTo>
                    <a:pt x="0" y="0"/>
                  </a:moveTo>
                  <a:lnTo>
                    <a:pt x="488283" y="0"/>
                  </a:lnTo>
                  <a:lnTo>
                    <a:pt x="488283" y="812800"/>
                  </a:lnTo>
                  <a:lnTo>
                    <a:pt x="0" y="812800"/>
                  </a:lnTo>
                  <a:close/>
                </a:path>
              </a:pathLst>
            </a:custGeom>
            <a:gradFill rotWithShape="1">
              <a:gsLst>
                <a:gs pos="0">
                  <a:srgbClr val="FFFFFF">
                    <a:alpha val="100000"/>
                  </a:srgbClr>
                </a:gs>
                <a:gs pos="100000">
                  <a:srgbClr val="FFFFFF">
                    <a:alpha val="0"/>
                  </a:srgbClr>
                </a:gs>
              </a:gsLst>
              <a:lin ang="0"/>
            </a:gradFill>
          </p:spPr>
        </p:sp>
        <p:sp>
          <p:nvSpPr>
            <p:cNvPr id="7" name="TextBox 7"/>
            <p:cNvSpPr txBox="1"/>
            <p:nvPr/>
          </p:nvSpPr>
          <p:spPr>
            <a:xfrm>
              <a:off x="0" y="0"/>
              <a:ext cx="488283" cy="812800"/>
            </a:xfrm>
            <a:prstGeom prst="rect">
              <a:avLst/>
            </a:prstGeom>
          </p:spPr>
          <p:txBody>
            <a:bodyPr lIns="50800" tIns="50800" rIns="50800" bIns="50800" rtlCol="0" anchor="ctr"/>
            <a:lstStyle/>
            <a:p>
              <a:pPr algn="ctr">
                <a:lnSpc>
                  <a:spcPts val="2760"/>
                </a:lnSpc>
              </a:pPr>
              <a:endParaRPr/>
            </a:p>
          </p:txBody>
        </p:sp>
      </p:grpSp>
      <p:grpSp>
        <p:nvGrpSpPr>
          <p:cNvPr id="8" name="Group 8"/>
          <p:cNvGrpSpPr/>
          <p:nvPr/>
        </p:nvGrpSpPr>
        <p:grpSpPr>
          <a:xfrm>
            <a:off x="6829888" y="3506086"/>
            <a:ext cx="4628223" cy="4026562"/>
            <a:chOff x="0" y="0"/>
            <a:chExt cx="1218956" cy="1060494"/>
          </a:xfrm>
        </p:grpSpPr>
        <p:sp>
          <p:nvSpPr>
            <p:cNvPr id="9" name="Freeform 9"/>
            <p:cNvSpPr/>
            <p:nvPr/>
          </p:nvSpPr>
          <p:spPr>
            <a:xfrm>
              <a:off x="0" y="0"/>
              <a:ext cx="1218956" cy="1060494"/>
            </a:xfrm>
            <a:custGeom>
              <a:avLst/>
              <a:gdLst/>
              <a:ahLst/>
              <a:cxnLst/>
              <a:rect l="l" t="t" r="r" b="b"/>
              <a:pathLst>
                <a:path w="1218956" h="1060494">
                  <a:moveTo>
                    <a:pt x="1218956" y="60219"/>
                  </a:moveTo>
                  <a:lnTo>
                    <a:pt x="1218956" y="1000274"/>
                  </a:lnTo>
                  <a:cubicBezTo>
                    <a:pt x="1218956" y="1016245"/>
                    <a:pt x="1212611" y="1031563"/>
                    <a:pt x="1201318" y="1042856"/>
                  </a:cubicBezTo>
                  <a:cubicBezTo>
                    <a:pt x="1190025" y="1054149"/>
                    <a:pt x="1174708" y="1060494"/>
                    <a:pt x="1158736" y="1060494"/>
                  </a:cubicBezTo>
                  <a:lnTo>
                    <a:pt x="60219" y="1060494"/>
                  </a:lnTo>
                  <a:cubicBezTo>
                    <a:pt x="26961" y="1060494"/>
                    <a:pt x="0" y="1033533"/>
                    <a:pt x="0" y="1000274"/>
                  </a:cubicBezTo>
                  <a:lnTo>
                    <a:pt x="0" y="60219"/>
                  </a:lnTo>
                  <a:cubicBezTo>
                    <a:pt x="0" y="44248"/>
                    <a:pt x="6345" y="28931"/>
                    <a:pt x="17638" y="17638"/>
                  </a:cubicBezTo>
                  <a:cubicBezTo>
                    <a:pt x="28931" y="6345"/>
                    <a:pt x="44248" y="0"/>
                    <a:pt x="60219" y="0"/>
                  </a:cubicBezTo>
                  <a:lnTo>
                    <a:pt x="1158736" y="0"/>
                  </a:lnTo>
                  <a:cubicBezTo>
                    <a:pt x="1174708" y="0"/>
                    <a:pt x="1190025" y="6345"/>
                    <a:pt x="1201318" y="17638"/>
                  </a:cubicBezTo>
                  <a:cubicBezTo>
                    <a:pt x="1212611" y="28931"/>
                    <a:pt x="1218956" y="44248"/>
                    <a:pt x="1218956" y="60219"/>
                  </a:cubicBezTo>
                  <a:close/>
                </a:path>
              </a:pathLst>
            </a:custGeom>
            <a:solidFill>
              <a:srgbClr val="000000">
                <a:alpha val="0"/>
              </a:srgbClr>
            </a:solidFill>
            <a:ln w="95250" cap="rnd">
              <a:solidFill>
                <a:srgbClr val="FFDA00"/>
              </a:solidFill>
              <a:prstDash val="solid"/>
              <a:round/>
            </a:ln>
          </p:spPr>
        </p:sp>
        <p:sp>
          <p:nvSpPr>
            <p:cNvPr id="10" name="TextBox 10"/>
            <p:cNvSpPr txBox="1"/>
            <p:nvPr/>
          </p:nvSpPr>
          <p:spPr>
            <a:xfrm>
              <a:off x="0" y="0"/>
              <a:ext cx="1218956" cy="1060494"/>
            </a:xfrm>
            <a:prstGeom prst="rect">
              <a:avLst/>
            </a:prstGeom>
          </p:spPr>
          <p:txBody>
            <a:bodyPr lIns="50800" tIns="50800" rIns="50800" bIns="50800" rtlCol="0" anchor="ctr"/>
            <a:lstStyle/>
            <a:p>
              <a:pPr algn="ctr">
                <a:lnSpc>
                  <a:spcPts val="2760"/>
                </a:lnSpc>
              </a:pPr>
              <a:endParaRPr/>
            </a:p>
          </p:txBody>
        </p:sp>
      </p:grpSp>
      <p:grpSp>
        <p:nvGrpSpPr>
          <p:cNvPr id="11" name="Group 11"/>
          <p:cNvGrpSpPr/>
          <p:nvPr/>
        </p:nvGrpSpPr>
        <p:grpSpPr>
          <a:xfrm>
            <a:off x="12257163" y="8430699"/>
            <a:ext cx="4277038" cy="1153101"/>
            <a:chOff x="0" y="0"/>
            <a:chExt cx="1126463" cy="303697"/>
          </a:xfrm>
        </p:grpSpPr>
        <p:sp>
          <p:nvSpPr>
            <p:cNvPr id="12" name="Freeform 12"/>
            <p:cNvSpPr/>
            <p:nvPr/>
          </p:nvSpPr>
          <p:spPr>
            <a:xfrm>
              <a:off x="0" y="0"/>
              <a:ext cx="1126463" cy="303697"/>
            </a:xfrm>
            <a:custGeom>
              <a:avLst/>
              <a:gdLst/>
              <a:ahLst/>
              <a:cxnLst/>
              <a:rect l="l" t="t" r="r" b="b"/>
              <a:pathLst>
                <a:path w="1126463" h="303697">
                  <a:moveTo>
                    <a:pt x="1126463" y="65164"/>
                  </a:moveTo>
                  <a:lnTo>
                    <a:pt x="1126463" y="238533"/>
                  </a:lnTo>
                  <a:cubicBezTo>
                    <a:pt x="1126463" y="255816"/>
                    <a:pt x="1119597" y="272391"/>
                    <a:pt x="1107376" y="284611"/>
                  </a:cubicBezTo>
                  <a:cubicBezTo>
                    <a:pt x="1095156" y="296832"/>
                    <a:pt x="1078581" y="303697"/>
                    <a:pt x="1061299" y="303697"/>
                  </a:cubicBezTo>
                  <a:lnTo>
                    <a:pt x="65164" y="303697"/>
                  </a:lnTo>
                  <a:cubicBezTo>
                    <a:pt x="29175" y="303697"/>
                    <a:pt x="0" y="274522"/>
                    <a:pt x="0" y="238533"/>
                  </a:cubicBezTo>
                  <a:lnTo>
                    <a:pt x="0" y="65164"/>
                  </a:lnTo>
                  <a:cubicBezTo>
                    <a:pt x="0" y="47881"/>
                    <a:pt x="6865" y="31307"/>
                    <a:pt x="19086" y="19086"/>
                  </a:cubicBezTo>
                  <a:cubicBezTo>
                    <a:pt x="31307" y="6865"/>
                    <a:pt x="47881" y="0"/>
                    <a:pt x="65164" y="0"/>
                  </a:cubicBezTo>
                  <a:lnTo>
                    <a:pt x="1061299" y="0"/>
                  </a:lnTo>
                  <a:cubicBezTo>
                    <a:pt x="1078581" y="0"/>
                    <a:pt x="1095156" y="6865"/>
                    <a:pt x="1107376" y="19086"/>
                  </a:cubicBezTo>
                  <a:cubicBezTo>
                    <a:pt x="1119597" y="31307"/>
                    <a:pt x="1126463" y="47881"/>
                    <a:pt x="1126463" y="65164"/>
                  </a:cubicBezTo>
                  <a:close/>
                </a:path>
              </a:pathLst>
            </a:custGeom>
            <a:solidFill>
              <a:srgbClr val="000000">
                <a:alpha val="0"/>
              </a:srgbClr>
            </a:solidFill>
            <a:ln w="95250" cap="rnd">
              <a:solidFill>
                <a:srgbClr val="FFDA00"/>
              </a:solidFill>
              <a:prstDash val="solid"/>
              <a:round/>
            </a:ln>
          </p:spPr>
        </p:sp>
        <p:sp>
          <p:nvSpPr>
            <p:cNvPr id="13" name="TextBox 13"/>
            <p:cNvSpPr txBox="1"/>
            <p:nvPr/>
          </p:nvSpPr>
          <p:spPr>
            <a:xfrm>
              <a:off x="0" y="0"/>
              <a:ext cx="1126463" cy="303697"/>
            </a:xfrm>
            <a:prstGeom prst="rect">
              <a:avLst/>
            </a:prstGeom>
          </p:spPr>
          <p:txBody>
            <a:bodyPr lIns="50800" tIns="50800" rIns="50800" bIns="50800" rtlCol="0" anchor="ctr"/>
            <a:lstStyle/>
            <a:p>
              <a:pPr algn="ctr">
                <a:lnSpc>
                  <a:spcPts val="2760"/>
                </a:lnSpc>
              </a:pPr>
              <a:endParaRPr/>
            </a:p>
          </p:txBody>
        </p:sp>
      </p:grpSp>
      <p:sp>
        <p:nvSpPr>
          <p:cNvPr id="14" name="Freeform 14"/>
          <p:cNvSpPr/>
          <p:nvPr/>
        </p:nvSpPr>
        <p:spPr>
          <a:xfrm>
            <a:off x="5877388" y="3537773"/>
            <a:ext cx="916174" cy="711284"/>
          </a:xfrm>
          <a:custGeom>
            <a:avLst/>
            <a:gdLst/>
            <a:ahLst/>
            <a:cxnLst/>
            <a:rect l="l" t="t" r="r" b="b"/>
            <a:pathLst>
              <a:path w="916174" h="711284">
                <a:moveTo>
                  <a:pt x="0" y="0"/>
                </a:moveTo>
                <a:lnTo>
                  <a:pt x="916174" y="0"/>
                </a:lnTo>
                <a:lnTo>
                  <a:pt x="916174" y="711284"/>
                </a:lnTo>
                <a:lnTo>
                  <a:pt x="0" y="7112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11293364" y="8475308"/>
            <a:ext cx="916174" cy="711284"/>
          </a:xfrm>
          <a:custGeom>
            <a:avLst/>
            <a:gdLst/>
            <a:ahLst/>
            <a:cxnLst/>
            <a:rect l="l" t="t" r="r" b="b"/>
            <a:pathLst>
              <a:path w="916174" h="711284">
                <a:moveTo>
                  <a:pt x="0" y="0"/>
                </a:moveTo>
                <a:lnTo>
                  <a:pt x="916174" y="0"/>
                </a:lnTo>
                <a:lnTo>
                  <a:pt x="916174" y="711285"/>
                </a:lnTo>
                <a:lnTo>
                  <a:pt x="0" y="711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6401671" y="0"/>
            <a:ext cx="1886329" cy="1061060"/>
          </a:xfrm>
          <a:custGeom>
            <a:avLst/>
            <a:gdLst/>
            <a:ahLst/>
            <a:cxnLst/>
            <a:rect l="l" t="t" r="r" b="b"/>
            <a:pathLst>
              <a:path w="1886329" h="1061060">
                <a:moveTo>
                  <a:pt x="0" y="0"/>
                </a:moveTo>
                <a:lnTo>
                  <a:pt x="1886329" y="0"/>
                </a:lnTo>
                <a:lnTo>
                  <a:pt x="1886329" y="1061060"/>
                </a:lnTo>
                <a:lnTo>
                  <a:pt x="0" y="1061060"/>
                </a:lnTo>
                <a:lnTo>
                  <a:pt x="0" y="0"/>
                </a:lnTo>
                <a:close/>
              </a:path>
            </a:pathLst>
          </a:custGeom>
          <a:blipFill>
            <a:blip r:embed="rId8"/>
            <a:stretch>
              <a:fillRect/>
            </a:stretch>
          </a:blipFill>
        </p:spPr>
      </p:sp>
      <p:grpSp>
        <p:nvGrpSpPr>
          <p:cNvPr id="17" name="Group 17"/>
          <p:cNvGrpSpPr/>
          <p:nvPr/>
        </p:nvGrpSpPr>
        <p:grpSpPr>
          <a:xfrm>
            <a:off x="13890808" y="6316535"/>
            <a:ext cx="1693686" cy="434894"/>
            <a:chOff x="0" y="0"/>
            <a:chExt cx="446074" cy="114540"/>
          </a:xfrm>
        </p:grpSpPr>
        <p:sp>
          <p:nvSpPr>
            <p:cNvPr id="18" name="Freeform 18"/>
            <p:cNvSpPr/>
            <p:nvPr/>
          </p:nvSpPr>
          <p:spPr>
            <a:xfrm>
              <a:off x="0" y="0"/>
              <a:ext cx="446074" cy="114540"/>
            </a:xfrm>
            <a:custGeom>
              <a:avLst/>
              <a:gdLst/>
              <a:ahLst/>
              <a:cxnLst/>
              <a:rect l="l" t="t" r="r" b="b"/>
              <a:pathLst>
                <a:path w="446074" h="114540">
                  <a:moveTo>
                    <a:pt x="0" y="0"/>
                  </a:moveTo>
                  <a:lnTo>
                    <a:pt x="446074" y="0"/>
                  </a:lnTo>
                  <a:lnTo>
                    <a:pt x="446074" y="114540"/>
                  </a:lnTo>
                  <a:lnTo>
                    <a:pt x="0" y="114540"/>
                  </a:lnTo>
                  <a:close/>
                </a:path>
              </a:pathLst>
            </a:custGeom>
            <a:solidFill>
              <a:srgbClr val="F4F2F5"/>
            </a:solidFill>
          </p:spPr>
        </p:sp>
        <p:sp>
          <p:nvSpPr>
            <p:cNvPr id="19" name="TextBox 19"/>
            <p:cNvSpPr txBox="1"/>
            <p:nvPr/>
          </p:nvSpPr>
          <p:spPr>
            <a:xfrm>
              <a:off x="0" y="19050"/>
              <a:ext cx="446074" cy="95490"/>
            </a:xfrm>
            <a:prstGeom prst="rect">
              <a:avLst/>
            </a:prstGeom>
          </p:spPr>
          <p:txBody>
            <a:bodyPr lIns="50800" tIns="50800" rIns="50800" bIns="50800" rtlCol="0" anchor="ctr"/>
            <a:lstStyle/>
            <a:p>
              <a:pPr algn="ctr">
                <a:lnSpc>
                  <a:spcPts val="1840"/>
                </a:lnSpc>
              </a:pPr>
              <a:r>
                <a:rPr lang="en-US" sz="1600">
                  <a:solidFill>
                    <a:srgbClr val="000000"/>
                  </a:solidFill>
                  <a:latin typeface="Lexend Deca Light"/>
                  <a:ea typeface="Lexend Deca Light"/>
                  <a:cs typeface="Lexend Deca Light"/>
                  <a:sym typeface="Lexend Deca Light"/>
                </a:rPr>
                <a:t>Serial Number</a:t>
              </a:r>
            </a:p>
          </p:txBody>
        </p:sp>
      </p:grpSp>
      <p:grpSp>
        <p:nvGrpSpPr>
          <p:cNvPr id="20" name="Group 20"/>
          <p:cNvGrpSpPr/>
          <p:nvPr/>
        </p:nvGrpSpPr>
        <p:grpSpPr>
          <a:xfrm>
            <a:off x="13890808" y="7597960"/>
            <a:ext cx="1693686" cy="434894"/>
            <a:chOff x="0" y="0"/>
            <a:chExt cx="446074" cy="114540"/>
          </a:xfrm>
        </p:grpSpPr>
        <p:sp>
          <p:nvSpPr>
            <p:cNvPr id="21" name="Freeform 21"/>
            <p:cNvSpPr/>
            <p:nvPr/>
          </p:nvSpPr>
          <p:spPr>
            <a:xfrm>
              <a:off x="0" y="0"/>
              <a:ext cx="446074" cy="114540"/>
            </a:xfrm>
            <a:custGeom>
              <a:avLst/>
              <a:gdLst/>
              <a:ahLst/>
              <a:cxnLst/>
              <a:rect l="l" t="t" r="r" b="b"/>
              <a:pathLst>
                <a:path w="446074" h="114540">
                  <a:moveTo>
                    <a:pt x="0" y="0"/>
                  </a:moveTo>
                  <a:lnTo>
                    <a:pt x="446074" y="0"/>
                  </a:lnTo>
                  <a:lnTo>
                    <a:pt x="446074" y="114540"/>
                  </a:lnTo>
                  <a:lnTo>
                    <a:pt x="0" y="114540"/>
                  </a:lnTo>
                  <a:close/>
                </a:path>
              </a:pathLst>
            </a:custGeom>
            <a:solidFill>
              <a:srgbClr val="FFFFFF"/>
            </a:solidFill>
          </p:spPr>
        </p:sp>
        <p:sp>
          <p:nvSpPr>
            <p:cNvPr id="22" name="TextBox 22"/>
            <p:cNvSpPr txBox="1"/>
            <p:nvPr/>
          </p:nvSpPr>
          <p:spPr>
            <a:xfrm>
              <a:off x="0" y="19050"/>
              <a:ext cx="446074" cy="95490"/>
            </a:xfrm>
            <a:prstGeom prst="rect">
              <a:avLst/>
            </a:prstGeom>
          </p:spPr>
          <p:txBody>
            <a:bodyPr lIns="50800" tIns="50800" rIns="50800" bIns="50800" rtlCol="0" anchor="ctr"/>
            <a:lstStyle/>
            <a:p>
              <a:pPr algn="ctr">
                <a:lnSpc>
                  <a:spcPts val="1840"/>
                </a:lnSpc>
              </a:pPr>
              <a:r>
                <a:rPr lang="en-US" sz="1600">
                  <a:solidFill>
                    <a:srgbClr val="000000"/>
                  </a:solidFill>
                  <a:latin typeface="Lexend Deca Light"/>
                  <a:ea typeface="Lexend Deca Light"/>
                  <a:cs typeface="Lexend Deca Light"/>
                  <a:sym typeface="Lexend Deca Light"/>
                </a:rPr>
                <a:t>Serial Number</a:t>
              </a:r>
            </a:p>
          </p:txBody>
        </p:sp>
      </p:grpSp>
      <p:sp>
        <p:nvSpPr>
          <p:cNvPr id="23" name="TextBox 23"/>
          <p:cNvSpPr txBox="1"/>
          <p:nvPr/>
        </p:nvSpPr>
        <p:spPr>
          <a:xfrm>
            <a:off x="1028700" y="8193405"/>
            <a:ext cx="7563683" cy="1064895"/>
          </a:xfrm>
          <a:prstGeom prst="rect">
            <a:avLst/>
          </a:prstGeom>
        </p:spPr>
        <p:txBody>
          <a:bodyPr lIns="0" tIns="0" rIns="0" bIns="0" rtlCol="0" anchor="t">
            <a:spAutoFit/>
          </a:bodyPr>
          <a:lstStyle/>
          <a:p>
            <a:pPr algn="l">
              <a:lnSpc>
                <a:spcPts val="8280"/>
              </a:lnSpc>
            </a:pPr>
            <a:r>
              <a:rPr lang="en-US" sz="7200" b="1" spc="-194">
                <a:solidFill>
                  <a:srgbClr val="0071CE"/>
                </a:solidFill>
                <a:latin typeface="Lexend Deca Bold"/>
                <a:ea typeface="Lexend Deca Bold"/>
                <a:cs typeface="Lexend Deca Bold"/>
                <a:sym typeface="Lexend Deca Bold"/>
              </a:rPr>
              <a:t>Pair &amp; Connect</a:t>
            </a:r>
          </a:p>
        </p:txBody>
      </p:sp>
      <p:sp>
        <p:nvSpPr>
          <p:cNvPr id="24" name="TextBox 24"/>
          <p:cNvSpPr txBox="1"/>
          <p:nvPr/>
        </p:nvSpPr>
        <p:spPr>
          <a:xfrm>
            <a:off x="1028700" y="7409663"/>
            <a:ext cx="1537028" cy="954361"/>
          </a:xfrm>
          <a:prstGeom prst="rect">
            <a:avLst/>
          </a:prstGeom>
        </p:spPr>
        <p:txBody>
          <a:bodyPr lIns="0" tIns="0" rIns="0" bIns="0" rtlCol="0" anchor="t">
            <a:spAutoFit/>
          </a:bodyPr>
          <a:lstStyle/>
          <a:p>
            <a:pPr algn="l">
              <a:lnSpc>
                <a:spcPts val="7200"/>
              </a:lnSpc>
            </a:pPr>
            <a:r>
              <a:rPr lang="en-US" sz="7200" b="1">
                <a:solidFill>
                  <a:srgbClr val="0071CE"/>
                </a:solidFill>
                <a:latin typeface="Lexend Deca Bold"/>
                <a:ea typeface="Lexend Deca Bold"/>
                <a:cs typeface="Lexend Deca Bold"/>
                <a:sym typeface="Lexend Deca Bold"/>
              </a:rPr>
              <a:t>2.</a:t>
            </a:r>
          </a:p>
        </p:txBody>
      </p:sp>
      <p:sp>
        <p:nvSpPr>
          <p:cNvPr id="25" name="TextBox 25"/>
          <p:cNvSpPr txBox="1"/>
          <p:nvPr/>
        </p:nvSpPr>
        <p:spPr>
          <a:xfrm>
            <a:off x="1797214" y="1273219"/>
            <a:ext cx="3660753" cy="358096"/>
          </a:xfrm>
          <a:prstGeom prst="rect">
            <a:avLst/>
          </a:prstGeom>
        </p:spPr>
        <p:txBody>
          <a:bodyPr lIns="0" tIns="0" rIns="0" bIns="0" rtlCol="0" anchor="t">
            <a:spAutoFit/>
          </a:bodyPr>
          <a:lstStyle/>
          <a:p>
            <a:pPr algn="l">
              <a:lnSpc>
                <a:spcPts val="2760"/>
              </a:lnSpc>
            </a:pPr>
            <a:r>
              <a:rPr lang="en-US" sz="2400">
                <a:solidFill>
                  <a:srgbClr val="545454"/>
                </a:solidFill>
                <a:latin typeface="Lexend Deca"/>
                <a:ea typeface="Lexend Deca"/>
                <a:cs typeface="Lexend Deca"/>
                <a:sym typeface="Lexend Deca"/>
              </a:rPr>
              <a:t>Register with your email</a:t>
            </a:r>
          </a:p>
        </p:txBody>
      </p:sp>
      <p:sp>
        <p:nvSpPr>
          <p:cNvPr id="26" name="TextBox 26"/>
          <p:cNvSpPr txBox="1"/>
          <p:nvPr/>
        </p:nvSpPr>
        <p:spPr>
          <a:xfrm>
            <a:off x="7416183" y="1109345"/>
            <a:ext cx="4223926" cy="1043940"/>
          </a:xfrm>
          <a:prstGeom prst="rect">
            <a:avLst/>
          </a:prstGeom>
        </p:spPr>
        <p:txBody>
          <a:bodyPr lIns="0" tIns="0" rIns="0" bIns="0" rtlCol="0" anchor="t">
            <a:spAutoFit/>
          </a:bodyPr>
          <a:lstStyle/>
          <a:p>
            <a:pPr algn="l">
              <a:lnSpc>
                <a:spcPts val="2760"/>
              </a:lnSpc>
            </a:pPr>
            <a:r>
              <a:rPr lang="en-US" sz="2400">
                <a:solidFill>
                  <a:srgbClr val="545454"/>
                </a:solidFill>
                <a:latin typeface="Lexend Deca"/>
                <a:ea typeface="Lexend Deca"/>
                <a:cs typeface="Lexend Deca"/>
                <a:sym typeface="Lexend Deca"/>
              </a:rPr>
              <a:t>Select Blix and connect</a:t>
            </a:r>
          </a:p>
          <a:p>
            <a:pPr algn="l">
              <a:lnSpc>
                <a:spcPts val="2760"/>
              </a:lnSpc>
            </a:pPr>
            <a:r>
              <a:rPr lang="en-US" sz="2400">
                <a:solidFill>
                  <a:srgbClr val="545454"/>
                </a:solidFill>
                <a:latin typeface="Lexend Deca"/>
                <a:ea typeface="Lexend Deca"/>
                <a:cs typeface="Lexend Deca"/>
                <a:sym typeface="Lexend Deca"/>
              </a:rPr>
              <a:t>(Choose Blix HC if you are using the high-cut version.)</a:t>
            </a:r>
          </a:p>
        </p:txBody>
      </p:sp>
      <p:sp>
        <p:nvSpPr>
          <p:cNvPr id="27" name="TextBox 27"/>
          <p:cNvSpPr txBox="1"/>
          <p:nvPr/>
        </p:nvSpPr>
        <p:spPr>
          <a:xfrm>
            <a:off x="12976889" y="1101791"/>
            <a:ext cx="3083860" cy="700952"/>
          </a:xfrm>
          <a:prstGeom prst="rect">
            <a:avLst/>
          </a:prstGeom>
        </p:spPr>
        <p:txBody>
          <a:bodyPr lIns="0" tIns="0" rIns="0" bIns="0" rtlCol="0" anchor="t">
            <a:spAutoFit/>
          </a:bodyPr>
          <a:lstStyle/>
          <a:p>
            <a:pPr algn="l">
              <a:lnSpc>
                <a:spcPts val="2760"/>
              </a:lnSpc>
            </a:pPr>
            <a:r>
              <a:rPr lang="en-US" sz="2400">
                <a:solidFill>
                  <a:srgbClr val="545454"/>
                </a:solidFill>
                <a:latin typeface="Lexend Deca"/>
                <a:ea typeface="Lexend Deca"/>
                <a:cs typeface="Lexend Deca"/>
                <a:sym typeface="Lexend Deca"/>
              </a:rPr>
              <a:t>Turn on Bluetooth and pair the mower</a:t>
            </a:r>
          </a:p>
        </p:txBody>
      </p:sp>
      <p:sp>
        <p:nvSpPr>
          <p:cNvPr id="28" name="TextBox 28"/>
          <p:cNvSpPr txBox="1"/>
          <p:nvPr/>
        </p:nvSpPr>
        <p:spPr>
          <a:xfrm>
            <a:off x="1228617" y="1123950"/>
            <a:ext cx="366414" cy="751884"/>
          </a:xfrm>
          <a:prstGeom prst="rect">
            <a:avLst/>
          </a:prstGeom>
        </p:spPr>
        <p:txBody>
          <a:bodyPr lIns="0" tIns="0" rIns="0" bIns="0" rtlCol="0" anchor="t">
            <a:spAutoFit/>
          </a:bodyPr>
          <a:lstStyle/>
          <a:p>
            <a:pPr algn="l">
              <a:lnSpc>
                <a:spcPts val="5600"/>
              </a:lnSpc>
            </a:pPr>
            <a:r>
              <a:rPr lang="en-US" sz="5600" b="1">
                <a:solidFill>
                  <a:srgbClr val="0071CE"/>
                </a:solidFill>
                <a:latin typeface="Lexend Deca Bold"/>
                <a:ea typeface="Lexend Deca Bold"/>
                <a:cs typeface="Lexend Deca Bold"/>
                <a:sym typeface="Lexend Deca Bold"/>
              </a:rPr>
              <a:t>1</a:t>
            </a:r>
          </a:p>
        </p:txBody>
      </p:sp>
      <p:sp>
        <p:nvSpPr>
          <p:cNvPr id="29" name="TextBox 29"/>
          <p:cNvSpPr txBox="1"/>
          <p:nvPr/>
        </p:nvSpPr>
        <p:spPr>
          <a:xfrm>
            <a:off x="6718547" y="1123950"/>
            <a:ext cx="410203" cy="751884"/>
          </a:xfrm>
          <a:prstGeom prst="rect">
            <a:avLst/>
          </a:prstGeom>
        </p:spPr>
        <p:txBody>
          <a:bodyPr lIns="0" tIns="0" rIns="0" bIns="0" rtlCol="0" anchor="t">
            <a:spAutoFit/>
          </a:bodyPr>
          <a:lstStyle/>
          <a:p>
            <a:pPr algn="l">
              <a:lnSpc>
                <a:spcPts val="5600"/>
              </a:lnSpc>
            </a:pPr>
            <a:r>
              <a:rPr lang="en-US" sz="5600" b="1">
                <a:solidFill>
                  <a:srgbClr val="0071CE"/>
                </a:solidFill>
                <a:latin typeface="Lexend Deca Bold"/>
                <a:ea typeface="Lexend Deca Bold"/>
                <a:cs typeface="Lexend Deca Bold"/>
                <a:sym typeface="Lexend Deca Bold"/>
              </a:rPr>
              <a:t>2</a:t>
            </a:r>
          </a:p>
        </p:txBody>
      </p:sp>
      <p:sp>
        <p:nvSpPr>
          <p:cNvPr id="30" name="TextBox 30"/>
          <p:cNvSpPr txBox="1"/>
          <p:nvPr/>
        </p:nvSpPr>
        <p:spPr>
          <a:xfrm>
            <a:off x="12291048" y="1123950"/>
            <a:ext cx="519351" cy="751884"/>
          </a:xfrm>
          <a:prstGeom prst="rect">
            <a:avLst/>
          </a:prstGeom>
        </p:spPr>
        <p:txBody>
          <a:bodyPr lIns="0" tIns="0" rIns="0" bIns="0" rtlCol="0" anchor="t">
            <a:spAutoFit/>
          </a:bodyPr>
          <a:lstStyle/>
          <a:p>
            <a:pPr algn="l">
              <a:lnSpc>
                <a:spcPts val="5600"/>
              </a:lnSpc>
            </a:pPr>
            <a:r>
              <a:rPr lang="en-US" sz="5600" b="1">
                <a:solidFill>
                  <a:srgbClr val="0071CE"/>
                </a:solidFill>
                <a:latin typeface="Lexend Deca Bold"/>
                <a:ea typeface="Lexend Deca Bold"/>
                <a:cs typeface="Lexend Deca Bold"/>
                <a:sym typeface="Lexend Deca Bold"/>
              </a:rPr>
              <a:t>3</a:t>
            </a:r>
          </a:p>
        </p:txBody>
      </p:sp>
      <p:sp>
        <p:nvSpPr>
          <p:cNvPr id="34" name="文本框 33">
            <a:extLst>
              <a:ext uri="{FF2B5EF4-FFF2-40B4-BE49-F238E27FC236}">
                <a16:creationId xmlns:a16="http://schemas.microsoft.com/office/drawing/2014/main" id="{A34E8BB2-8879-47EF-B20A-450E328F806B}"/>
              </a:ext>
            </a:extLst>
          </p:cNvPr>
          <p:cNvSpPr txBox="1"/>
          <p:nvPr/>
        </p:nvSpPr>
        <p:spPr>
          <a:xfrm>
            <a:off x="16849535" y="9677095"/>
            <a:ext cx="990600" cy="584775"/>
          </a:xfrm>
          <a:prstGeom prst="rect">
            <a:avLst/>
          </a:prstGeom>
          <a:noFill/>
        </p:spPr>
        <p:txBody>
          <a:bodyPr wrap="square" rtlCol="0">
            <a:spAutoFit/>
          </a:bodyPr>
          <a:lstStyle/>
          <a:p>
            <a:r>
              <a:rPr lang="en-US" altLang="zh-CN" sz="3200" dirty="0"/>
              <a:t>13</a:t>
            </a:r>
            <a:endParaRPr lang="zh-CN" alt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01671" y="0"/>
            <a:ext cx="1886329" cy="1061060"/>
          </a:xfrm>
          <a:custGeom>
            <a:avLst/>
            <a:gdLst/>
            <a:ahLst/>
            <a:cxnLst/>
            <a:rect l="l" t="t" r="r" b="b"/>
            <a:pathLst>
              <a:path w="1886329" h="1061060">
                <a:moveTo>
                  <a:pt x="0" y="0"/>
                </a:moveTo>
                <a:lnTo>
                  <a:pt x="1886329" y="0"/>
                </a:lnTo>
                <a:lnTo>
                  <a:pt x="1886329" y="1061060"/>
                </a:lnTo>
                <a:lnTo>
                  <a:pt x="0" y="1061060"/>
                </a:lnTo>
                <a:lnTo>
                  <a:pt x="0" y="0"/>
                </a:lnTo>
                <a:close/>
              </a:path>
            </a:pathLst>
          </a:custGeom>
          <a:blipFill>
            <a:blip r:embed="rId3"/>
            <a:stretch>
              <a:fillRect/>
            </a:stretch>
          </a:blipFill>
        </p:spPr>
      </p:sp>
      <p:sp>
        <p:nvSpPr>
          <p:cNvPr id="3" name="Freeform 3"/>
          <p:cNvSpPr/>
          <p:nvPr/>
        </p:nvSpPr>
        <p:spPr>
          <a:xfrm>
            <a:off x="6268167" y="2397080"/>
            <a:ext cx="3413457" cy="6861220"/>
          </a:xfrm>
          <a:custGeom>
            <a:avLst/>
            <a:gdLst/>
            <a:ahLst/>
            <a:cxnLst/>
            <a:rect l="l" t="t" r="r" b="b"/>
            <a:pathLst>
              <a:path w="3413457" h="6861220">
                <a:moveTo>
                  <a:pt x="0" y="0"/>
                </a:moveTo>
                <a:lnTo>
                  <a:pt x="3413457" y="0"/>
                </a:lnTo>
                <a:lnTo>
                  <a:pt x="3413457" y="6861220"/>
                </a:lnTo>
                <a:lnTo>
                  <a:pt x="0" y="6861220"/>
                </a:lnTo>
                <a:lnTo>
                  <a:pt x="0" y="0"/>
                </a:lnTo>
                <a:close/>
              </a:path>
            </a:pathLst>
          </a:custGeom>
          <a:blipFill>
            <a:blip r:embed="rId4"/>
            <a:stretch>
              <a:fillRect/>
            </a:stretch>
          </a:blipFill>
        </p:spPr>
      </p:sp>
      <p:sp>
        <p:nvSpPr>
          <p:cNvPr id="4" name="Freeform 4"/>
          <p:cNvSpPr/>
          <p:nvPr/>
        </p:nvSpPr>
        <p:spPr>
          <a:xfrm>
            <a:off x="9928357" y="2397080"/>
            <a:ext cx="3542105" cy="6861220"/>
          </a:xfrm>
          <a:custGeom>
            <a:avLst/>
            <a:gdLst/>
            <a:ahLst/>
            <a:cxnLst/>
            <a:rect l="l" t="t" r="r" b="b"/>
            <a:pathLst>
              <a:path w="3542105" h="6861220">
                <a:moveTo>
                  <a:pt x="0" y="0"/>
                </a:moveTo>
                <a:lnTo>
                  <a:pt x="3542105" y="0"/>
                </a:lnTo>
                <a:lnTo>
                  <a:pt x="3542105" y="6861220"/>
                </a:lnTo>
                <a:lnTo>
                  <a:pt x="0" y="6861220"/>
                </a:lnTo>
                <a:lnTo>
                  <a:pt x="0" y="0"/>
                </a:lnTo>
                <a:close/>
              </a:path>
            </a:pathLst>
          </a:custGeom>
          <a:blipFill>
            <a:blip r:embed="rId5"/>
            <a:stretch>
              <a:fillRect/>
            </a:stretch>
          </a:blipFill>
        </p:spPr>
      </p:sp>
      <p:sp>
        <p:nvSpPr>
          <p:cNvPr id="5" name="Freeform 5"/>
          <p:cNvSpPr/>
          <p:nvPr/>
        </p:nvSpPr>
        <p:spPr>
          <a:xfrm>
            <a:off x="13717195" y="2397080"/>
            <a:ext cx="3542105" cy="6861220"/>
          </a:xfrm>
          <a:custGeom>
            <a:avLst/>
            <a:gdLst/>
            <a:ahLst/>
            <a:cxnLst/>
            <a:rect l="l" t="t" r="r" b="b"/>
            <a:pathLst>
              <a:path w="3542105" h="6861220">
                <a:moveTo>
                  <a:pt x="0" y="0"/>
                </a:moveTo>
                <a:lnTo>
                  <a:pt x="3542105" y="0"/>
                </a:lnTo>
                <a:lnTo>
                  <a:pt x="3542105" y="6861220"/>
                </a:lnTo>
                <a:lnTo>
                  <a:pt x="0" y="6861220"/>
                </a:lnTo>
                <a:lnTo>
                  <a:pt x="0" y="0"/>
                </a:lnTo>
                <a:close/>
              </a:path>
            </a:pathLst>
          </a:custGeom>
          <a:blipFill>
            <a:blip r:embed="rId6"/>
            <a:stretch>
              <a:fillRect/>
            </a:stretch>
          </a:blipFill>
        </p:spPr>
      </p:sp>
      <p:sp>
        <p:nvSpPr>
          <p:cNvPr id="6" name="TextBox 6"/>
          <p:cNvSpPr txBox="1"/>
          <p:nvPr/>
        </p:nvSpPr>
        <p:spPr>
          <a:xfrm>
            <a:off x="2567163" y="1057275"/>
            <a:ext cx="11913220" cy="1064895"/>
          </a:xfrm>
          <a:prstGeom prst="rect">
            <a:avLst/>
          </a:prstGeom>
        </p:spPr>
        <p:txBody>
          <a:bodyPr lIns="0" tIns="0" rIns="0" bIns="0" rtlCol="0" anchor="t">
            <a:spAutoFit/>
          </a:bodyPr>
          <a:lstStyle/>
          <a:p>
            <a:pPr algn="l">
              <a:lnSpc>
                <a:spcPts val="8280"/>
              </a:lnSpc>
            </a:pPr>
            <a:r>
              <a:rPr lang="en-US" sz="7200" b="1">
                <a:solidFill>
                  <a:srgbClr val="0071CE"/>
                </a:solidFill>
                <a:latin typeface="Lexend Deca Bold"/>
                <a:ea typeface="Lexend Deca Bold"/>
                <a:cs typeface="Lexend Deca Bold"/>
                <a:sym typeface="Lexend Deca Bold"/>
              </a:rPr>
              <a:t>Connect Mower to Wi-Fi</a:t>
            </a:r>
          </a:p>
        </p:txBody>
      </p:sp>
      <p:sp>
        <p:nvSpPr>
          <p:cNvPr id="7" name="TextBox 7"/>
          <p:cNvSpPr txBox="1"/>
          <p:nvPr/>
        </p:nvSpPr>
        <p:spPr>
          <a:xfrm>
            <a:off x="1028700" y="1203935"/>
            <a:ext cx="1538463" cy="954361"/>
          </a:xfrm>
          <a:prstGeom prst="rect">
            <a:avLst/>
          </a:prstGeom>
        </p:spPr>
        <p:txBody>
          <a:bodyPr lIns="0" tIns="0" rIns="0" bIns="0" rtlCol="0" anchor="t">
            <a:spAutoFit/>
          </a:bodyPr>
          <a:lstStyle/>
          <a:p>
            <a:pPr algn="l">
              <a:lnSpc>
                <a:spcPts val="7200"/>
              </a:lnSpc>
            </a:pPr>
            <a:r>
              <a:rPr lang="en-US" sz="7200" b="1">
                <a:solidFill>
                  <a:srgbClr val="0071CE"/>
                </a:solidFill>
                <a:latin typeface="Lexend Deca Bold"/>
                <a:ea typeface="Lexend Deca Bold"/>
                <a:cs typeface="Lexend Deca Bold"/>
                <a:sym typeface="Lexend Deca Bold"/>
              </a:rPr>
              <a:t>2.1</a:t>
            </a:r>
          </a:p>
        </p:txBody>
      </p:sp>
      <p:sp>
        <p:nvSpPr>
          <p:cNvPr id="8" name="TextBox 8"/>
          <p:cNvSpPr txBox="1"/>
          <p:nvPr/>
        </p:nvSpPr>
        <p:spPr>
          <a:xfrm>
            <a:off x="1721731" y="3602319"/>
            <a:ext cx="3993272" cy="1386664"/>
          </a:xfrm>
          <a:prstGeom prst="rect">
            <a:avLst/>
          </a:prstGeom>
        </p:spPr>
        <p:txBody>
          <a:bodyPr lIns="0" tIns="0" rIns="0" bIns="0" rtlCol="0" anchor="t">
            <a:spAutoFit/>
          </a:bodyPr>
          <a:lstStyle/>
          <a:p>
            <a:pPr algn="l">
              <a:lnSpc>
                <a:spcPts val="2760"/>
              </a:lnSpc>
            </a:pPr>
            <a:r>
              <a:rPr lang="en-US" sz="2400" dirty="0">
                <a:solidFill>
                  <a:srgbClr val="545454"/>
                </a:solidFill>
                <a:latin typeface="Lexend Deca"/>
                <a:ea typeface="Lexend Deca"/>
                <a:cs typeface="Lexend Deca"/>
                <a:sym typeface="Lexend Deca"/>
              </a:rPr>
              <a:t>Wi-Fi name only supports letter, digits and following characters: . - _ @ # $ % ^ * ()\</a:t>
            </a:r>
          </a:p>
        </p:txBody>
      </p:sp>
      <p:sp>
        <p:nvSpPr>
          <p:cNvPr id="9" name="TextBox 9"/>
          <p:cNvSpPr txBox="1"/>
          <p:nvPr/>
        </p:nvSpPr>
        <p:spPr>
          <a:xfrm>
            <a:off x="1721731" y="5728930"/>
            <a:ext cx="3993272" cy="1043808"/>
          </a:xfrm>
          <a:prstGeom prst="rect">
            <a:avLst/>
          </a:prstGeom>
        </p:spPr>
        <p:txBody>
          <a:bodyPr lIns="0" tIns="0" rIns="0" bIns="0" rtlCol="0" anchor="t">
            <a:spAutoFit/>
          </a:bodyPr>
          <a:lstStyle/>
          <a:p>
            <a:pPr algn="l">
              <a:lnSpc>
                <a:spcPts val="2760"/>
              </a:lnSpc>
            </a:pPr>
            <a:r>
              <a:rPr lang="en-US" sz="2400">
                <a:solidFill>
                  <a:srgbClr val="545454"/>
                </a:solidFill>
                <a:latin typeface="Lexend Deca"/>
                <a:ea typeface="Lexend Deca"/>
                <a:cs typeface="Lexend Deca"/>
                <a:sym typeface="Lexend Deca"/>
              </a:rPr>
              <a:t>Wi-Fi password must be at least 8 characters long (or empty for Public Wi-Fi)</a:t>
            </a:r>
          </a:p>
        </p:txBody>
      </p:sp>
      <p:sp>
        <p:nvSpPr>
          <p:cNvPr id="10" name="TextBox 10"/>
          <p:cNvSpPr txBox="1"/>
          <p:nvPr/>
        </p:nvSpPr>
        <p:spPr>
          <a:xfrm>
            <a:off x="1028700" y="3543766"/>
            <a:ext cx="366414" cy="751884"/>
          </a:xfrm>
          <a:prstGeom prst="rect">
            <a:avLst/>
          </a:prstGeom>
        </p:spPr>
        <p:txBody>
          <a:bodyPr lIns="0" tIns="0" rIns="0" bIns="0" rtlCol="0" anchor="t">
            <a:spAutoFit/>
          </a:bodyPr>
          <a:lstStyle/>
          <a:p>
            <a:pPr algn="l">
              <a:lnSpc>
                <a:spcPts val="5600"/>
              </a:lnSpc>
            </a:pPr>
            <a:r>
              <a:rPr lang="en-US" sz="5600" b="1">
                <a:solidFill>
                  <a:srgbClr val="0071CE"/>
                </a:solidFill>
                <a:latin typeface="Lexend Deca Bold"/>
                <a:ea typeface="Lexend Deca Bold"/>
                <a:cs typeface="Lexend Deca Bold"/>
                <a:sym typeface="Lexend Deca Bold"/>
              </a:rPr>
              <a:t>1</a:t>
            </a:r>
          </a:p>
        </p:txBody>
      </p:sp>
      <p:sp>
        <p:nvSpPr>
          <p:cNvPr id="11" name="TextBox 11"/>
          <p:cNvSpPr txBox="1"/>
          <p:nvPr/>
        </p:nvSpPr>
        <p:spPr>
          <a:xfrm>
            <a:off x="1028700" y="5670232"/>
            <a:ext cx="366414" cy="751884"/>
          </a:xfrm>
          <a:prstGeom prst="rect">
            <a:avLst/>
          </a:prstGeom>
        </p:spPr>
        <p:txBody>
          <a:bodyPr lIns="0" tIns="0" rIns="0" bIns="0" rtlCol="0" anchor="t">
            <a:spAutoFit/>
          </a:bodyPr>
          <a:lstStyle/>
          <a:p>
            <a:pPr algn="l">
              <a:lnSpc>
                <a:spcPts val="5600"/>
              </a:lnSpc>
            </a:pPr>
            <a:r>
              <a:rPr lang="en-US" sz="5600" b="1">
                <a:solidFill>
                  <a:srgbClr val="0071CE"/>
                </a:solidFill>
                <a:latin typeface="Lexend Deca Bold"/>
                <a:ea typeface="Lexend Deca Bold"/>
                <a:cs typeface="Lexend Deca Bold"/>
                <a:sym typeface="Lexend Deca Bold"/>
              </a:rPr>
              <a:t>2</a:t>
            </a:r>
          </a:p>
        </p:txBody>
      </p:sp>
      <p:sp>
        <p:nvSpPr>
          <p:cNvPr id="12" name="TextBox 12"/>
          <p:cNvSpPr txBox="1"/>
          <p:nvPr/>
        </p:nvSpPr>
        <p:spPr>
          <a:xfrm>
            <a:off x="1028700" y="7658669"/>
            <a:ext cx="366414" cy="751884"/>
          </a:xfrm>
          <a:prstGeom prst="rect">
            <a:avLst/>
          </a:prstGeom>
        </p:spPr>
        <p:txBody>
          <a:bodyPr lIns="0" tIns="0" rIns="0" bIns="0" rtlCol="0" anchor="t">
            <a:spAutoFit/>
          </a:bodyPr>
          <a:lstStyle/>
          <a:p>
            <a:pPr algn="l">
              <a:lnSpc>
                <a:spcPts val="5600"/>
              </a:lnSpc>
            </a:pPr>
            <a:r>
              <a:rPr lang="en-US" sz="5600" b="1">
                <a:solidFill>
                  <a:srgbClr val="0071CE"/>
                </a:solidFill>
                <a:latin typeface="Lexend Deca Bold"/>
                <a:ea typeface="Lexend Deca Bold"/>
                <a:cs typeface="Lexend Deca Bold"/>
                <a:sym typeface="Lexend Deca Bold"/>
              </a:rPr>
              <a:t>3</a:t>
            </a:r>
          </a:p>
        </p:txBody>
      </p:sp>
      <p:sp>
        <p:nvSpPr>
          <p:cNvPr id="13" name="TextBox 13"/>
          <p:cNvSpPr txBox="1"/>
          <p:nvPr/>
        </p:nvSpPr>
        <p:spPr>
          <a:xfrm>
            <a:off x="1721731" y="7665085"/>
            <a:ext cx="3993272" cy="700952"/>
          </a:xfrm>
          <a:prstGeom prst="rect">
            <a:avLst/>
          </a:prstGeom>
        </p:spPr>
        <p:txBody>
          <a:bodyPr lIns="0" tIns="0" rIns="0" bIns="0" rtlCol="0" anchor="t">
            <a:spAutoFit/>
          </a:bodyPr>
          <a:lstStyle/>
          <a:p>
            <a:pPr algn="l">
              <a:lnSpc>
                <a:spcPts val="2760"/>
              </a:lnSpc>
            </a:pPr>
            <a:r>
              <a:rPr lang="en-US" sz="2400">
                <a:solidFill>
                  <a:srgbClr val="545454"/>
                </a:solidFill>
                <a:latin typeface="Lexend Deca"/>
                <a:ea typeface="Lexend Deca"/>
                <a:cs typeface="Lexend Deca"/>
                <a:sym typeface="Lexend Deca"/>
              </a:rPr>
              <a:t>Wi-Fi cannot be encrypted via WPA3</a:t>
            </a:r>
          </a:p>
        </p:txBody>
      </p:sp>
      <p:sp>
        <p:nvSpPr>
          <p:cNvPr id="14" name="TextBox 14"/>
          <p:cNvSpPr txBox="1"/>
          <p:nvPr/>
        </p:nvSpPr>
        <p:spPr>
          <a:xfrm>
            <a:off x="1028700" y="2665338"/>
            <a:ext cx="4351856" cy="458514"/>
          </a:xfrm>
          <a:prstGeom prst="rect">
            <a:avLst/>
          </a:prstGeom>
        </p:spPr>
        <p:txBody>
          <a:bodyPr lIns="0" tIns="0" rIns="0" bIns="0" rtlCol="0" anchor="t">
            <a:spAutoFit/>
          </a:bodyPr>
          <a:lstStyle/>
          <a:p>
            <a:pPr algn="l">
              <a:lnSpc>
                <a:spcPts val="3680"/>
              </a:lnSpc>
            </a:pPr>
            <a:r>
              <a:rPr lang="en-US" sz="3200" b="1">
                <a:solidFill>
                  <a:srgbClr val="0071CE"/>
                </a:solidFill>
                <a:latin typeface="Lexend Deca Bold"/>
                <a:ea typeface="Lexend Deca Bold"/>
                <a:cs typeface="Lexend Deca Bold"/>
                <a:sym typeface="Lexend Deca Bold"/>
              </a:rPr>
              <a:t>WiFi requirements</a:t>
            </a:r>
          </a:p>
        </p:txBody>
      </p:sp>
      <p:sp>
        <p:nvSpPr>
          <p:cNvPr id="18" name="文本框 17">
            <a:extLst>
              <a:ext uri="{FF2B5EF4-FFF2-40B4-BE49-F238E27FC236}">
                <a16:creationId xmlns:a16="http://schemas.microsoft.com/office/drawing/2014/main" id="{38E412BB-BEEF-4841-8953-1524C8CD8C53}"/>
              </a:ext>
            </a:extLst>
          </p:cNvPr>
          <p:cNvSpPr txBox="1"/>
          <p:nvPr/>
        </p:nvSpPr>
        <p:spPr>
          <a:xfrm>
            <a:off x="16849535" y="9677095"/>
            <a:ext cx="990600" cy="584775"/>
          </a:xfrm>
          <a:prstGeom prst="rect">
            <a:avLst/>
          </a:prstGeom>
          <a:noFill/>
        </p:spPr>
        <p:txBody>
          <a:bodyPr wrap="square" rtlCol="0">
            <a:spAutoFit/>
          </a:bodyPr>
          <a:lstStyle/>
          <a:p>
            <a:r>
              <a:rPr lang="en-US" altLang="zh-CN" sz="3200" dirty="0"/>
              <a:t>14</a:t>
            </a:r>
            <a:endParaRPr lang="zh-CN" alt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23607">
            <a:off x="7381309" y="2929177"/>
            <a:ext cx="4026367" cy="5803056"/>
          </a:xfrm>
          <a:custGeom>
            <a:avLst/>
            <a:gdLst/>
            <a:ahLst/>
            <a:cxnLst/>
            <a:rect l="l" t="t" r="r" b="b"/>
            <a:pathLst>
              <a:path w="4026367" h="5803056">
                <a:moveTo>
                  <a:pt x="362446" y="0"/>
                </a:moveTo>
                <a:lnTo>
                  <a:pt x="4026366" y="238655"/>
                </a:lnTo>
                <a:lnTo>
                  <a:pt x="3663920" y="5803056"/>
                </a:lnTo>
                <a:lnTo>
                  <a:pt x="0" y="5564401"/>
                </a:lnTo>
                <a:lnTo>
                  <a:pt x="362446" y="0"/>
                </a:lnTo>
                <a:close/>
              </a:path>
            </a:pathLst>
          </a:custGeom>
          <a:blipFill>
            <a:blip r:embed="rId3"/>
            <a:stretch>
              <a:fillRect t="-2322" r="-1731" b="-4498"/>
            </a:stretch>
          </a:blipFill>
        </p:spPr>
      </p:sp>
      <p:sp>
        <p:nvSpPr>
          <p:cNvPr id="3" name="Freeform 3"/>
          <p:cNvSpPr/>
          <p:nvPr/>
        </p:nvSpPr>
        <p:spPr>
          <a:xfrm>
            <a:off x="11638270" y="3042609"/>
            <a:ext cx="3729415" cy="5576193"/>
          </a:xfrm>
          <a:custGeom>
            <a:avLst/>
            <a:gdLst/>
            <a:ahLst/>
            <a:cxnLst/>
            <a:rect l="l" t="t" r="r" b="b"/>
            <a:pathLst>
              <a:path w="3729415" h="5576193">
                <a:moveTo>
                  <a:pt x="0" y="0"/>
                </a:moveTo>
                <a:lnTo>
                  <a:pt x="3729415" y="0"/>
                </a:lnTo>
                <a:lnTo>
                  <a:pt x="3729415" y="5576192"/>
                </a:lnTo>
                <a:lnTo>
                  <a:pt x="0" y="5576192"/>
                </a:lnTo>
                <a:lnTo>
                  <a:pt x="0" y="0"/>
                </a:lnTo>
                <a:close/>
              </a:path>
            </a:pathLst>
          </a:custGeom>
          <a:blipFill>
            <a:blip r:embed="rId4"/>
            <a:stretch>
              <a:fillRect/>
            </a:stretch>
          </a:blipFill>
        </p:spPr>
      </p:sp>
      <p:sp>
        <p:nvSpPr>
          <p:cNvPr id="4" name="Freeform 4"/>
          <p:cNvSpPr/>
          <p:nvPr/>
        </p:nvSpPr>
        <p:spPr>
          <a:xfrm rot="78492">
            <a:off x="15763653" y="2759670"/>
            <a:ext cx="1509254" cy="1242446"/>
          </a:xfrm>
          <a:custGeom>
            <a:avLst/>
            <a:gdLst/>
            <a:ahLst/>
            <a:cxnLst/>
            <a:rect l="l" t="t" r="r" b="b"/>
            <a:pathLst>
              <a:path w="1509254" h="1242446">
                <a:moveTo>
                  <a:pt x="0" y="33836"/>
                </a:moveTo>
                <a:lnTo>
                  <a:pt x="1481654" y="0"/>
                </a:lnTo>
                <a:lnTo>
                  <a:pt x="1509254" y="1208611"/>
                </a:lnTo>
                <a:lnTo>
                  <a:pt x="27600" y="1242447"/>
                </a:lnTo>
                <a:lnTo>
                  <a:pt x="0" y="33836"/>
                </a:lnTo>
                <a:close/>
              </a:path>
            </a:pathLst>
          </a:custGeom>
          <a:blipFill>
            <a:blip r:embed="rId5"/>
            <a:stretch>
              <a:fillRect l="-151872" t="-55235" r="-115196" b="-95110"/>
            </a:stretch>
          </a:blipFill>
        </p:spPr>
      </p:sp>
      <p:grpSp>
        <p:nvGrpSpPr>
          <p:cNvPr id="5" name="Group 5"/>
          <p:cNvGrpSpPr/>
          <p:nvPr/>
        </p:nvGrpSpPr>
        <p:grpSpPr>
          <a:xfrm>
            <a:off x="7230427" y="3847041"/>
            <a:ext cx="3433880" cy="2548072"/>
            <a:chOff x="0" y="0"/>
            <a:chExt cx="1312580" cy="973985"/>
          </a:xfrm>
        </p:grpSpPr>
        <p:sp>
          <p:nvSpPr>
            <p:cNvPr id="6" name="Freeform 6"/>
            <p:cNvSpPr/>
            <p:nvPr/>
          </p:nvSpPr>
          <p:spPr>
            <a:xfrm>
              <a:off x="0" y="0"/>
              <a:ext cx="1312580" cy="973985"/>
            </a:xfrm>
            <a:custGeom>
              <a:avLst/>
              <a:gdLst/>
              <a:ahLst/>
              <a:cxnLst/>
              <a:rect l="l" t="t" r="r" b="b"/>
              <a:pathLst>
                <a:path w="1312580" h="973985">
                  <a:moveTo>
                    <a:pt x="1312580" y="81164"/>
                  </a:moveTo>
                  <a:lnTo>
                    <a:pt x="1312580" y="892820"/>
                  </a:lnTo>
                  <a:cubicBezTo>
                    <a:pt x="1312580" y="914346"/>
                    <a:pt x="1304028" y="934991"/>
                    <a:pt x="1288807" y="950212"/>
                  </a:cubicBezTo>
                  <a:cubicBezTo>
                    <a:pt x="1273586" y="965433"/>
                    <a:pt x="1252941" y="973985"/>
                    <a:pt x="1231415" y="973985"/>
                  </a:cubicBezTo>
                  <a:lnTo>
                    <a:pt x="81164" y="973985"/>
                  </a:lnTo>
                  <a:cubicBezTo>
                    <a:pt x="36339" y="973985"/>
                    <a:pt x="0" y="937646"/>
                    <a:pt x="0" y="892820"/>
                  </a:cubicBezTo>
                  <a:lnTo>
                    <a:pt x="0" y="81164"/>
                  </a:lnTo>
                  <a:cubicBezTo>
                    <a:pt x="0" y="36339"/>
                    <a:pt x="36339" y="0"/>
                    <a:pt x="81164" y="0"/>
                  </a:cubicBezTo>
                  <a:lnTo>
                    <a:pt x="1231415" y="0"/>
                  </a:lnTo>
                  <a:cubicBezTo>
                    <a:pt x="1252941" y="0"/>
                    <a:pt x="1273586" y="8551"/>
                    <a:pt x="1288807" y="23773"/>
                  </a:cubicBezTo>
                  <a:cubicBezTo>
                    <a:pt x="1304028" y="38994"/>
                    <a:pt x="1312580" y="59638"/>
                    <a:pt x="1312580" y="81164"/>
                  </a:cubicBezTo>
                  <a:close/>
                </a:path>
              </a:pathLst>
            </a:custGeom>
            <a:solidFill>
              <a:srgbClr val="000000">
                <a:alpha val="0"/>
              </a:srgbClr>
            </a:solidFill>
            <a:ln w="95250" cap="rnd">
              <a:solidFill>
                <a:srgbClr val="FFDA00"/>
              </a:solidFill>
              <a:prstDash val="solid"/>
              <a:round/>
            </a:ln>
          </p:spPr>
        </p:sp>
        <p:sp>
          <p:nvSpPr>
            <p:cNvPr id="7" name="TextBox 7"/>
            <p:cNvSpPr txBox="1"/>
            <p:nvPr/>
          </p:nvSpPr>
          <p:spPr>
            <a:xfrm>
              <a:off x="0" y="0"/>
              <a:ext cx="1312580" cy="973985"/>
            </a:xfrm>
            <a:prstGeom prst="rect">
              <a:avLst/>
            </a:prstGeom>
          </p:spPr>
          <p:txBody>
            <a:bodyPr lIns="50800" tIns="50800" rIns="50800" bIns="50800" rtlCol="0" anchor="ctr"/>
            <a:lstStyle/>
            <a:p>
              <a:pPr algn="ctr">
                <a:lnSpc>
                  <a:spcPts val="2760"/>
                </a:lnSpc>
              </a:pPr>
              <a:endParaRPr/>
            </a:p>
          </p:txBody>
        </p:sp>
      </p:grpSp>
      <p:grpSp>
        <p:nvGrpSpPr>
          <p:cNvPr id="8" name="Group 8"/>
          <p:cNvGrpSpPr/>
          <p:nvPr/>
        </p:nvGrpSpPr>
        <p:grpSpPr>
          <a:xfrm>
            <a:off x="11786857" y="3847041"/>
            <a:ext cx="1940464" cy="2548072"/>
            <a:chOff x="0" y="0"/>
            <a:chExt cx="1312580" cy="1723581"/>
          </a:xfrm>
        </p:grpSpPr>
        <p:sp>
          <p:nvSpPr>
            <p:cNvPr id="9" name="Freeform 9"/>
            <p:cNvSpPr/>
            <p:nvPr/>
          </p:nvSpPr>
          <p:spPr>
            <a:xfrm>
              <a:off x="0" y="0"/>
              <a:ext cx="1312580" cy="1723581"/>
            </a:xfrm>
            <a:custGeom>
              <a:avLst/>
              <a:gdLst/>
              <a:ahLst/>
              <a:cxnLst/>
              <a:rect l="l" t="t" r="r" b="b"/>
              <a:pathLst>
                <a:path w="1312580" h="1723581">
                  <a:moveTo>
                    <a:pt x="1312580" y="143630"/>
                  </a:moveTo>
                  <a:lnTo>
                    <a:pt x="1312580" y="1579951"/>
                  </a:lnTo>
                  <a:cubicBezTo>
                    <a:pt x="1312580" y="1659276"/>
                    <a:pt x="1248274" y="1723581"/>
                    <a:pt x="1168949" y="1723581"/>
                  </a:cubicBezTo>
                  <a:lnTo>
                    <a:pt x="143630" y="1723581"/>
                  </a:lnTo>
                  <a:cubicBezTo>
                    <a:pt x="105537" y="1723581"/>
                    <a:pt x="69004" y="1708449"/>
                    <a:pt x="42068" y="1681513"/>
                  </a:cubicBezTo>
                  <a:cubicBezTo>
                    <a:pt x="15132" y="1654577"/>
                    <a:pt x="0" y="1618044"/>
                    <a:pt x="0" y="1579951"/>
                  </a:cubicBezTo>
                  <a:lnTo>
                    <a:pt x="0" y="143630"/>
                  </a:lnTo>
                  <a:cubicBezTo>
                    <a:pt x="0" y="64305"/>
                    <a:pt x="64305" y="0"/>
                    <a:pt x="143630" y="0"/>
                  </a:cubicBezTo>
                  <a:lnTo>
                    <a:pt x="1168949" y="0"/>
                  </a:lnTo>
                  <a:cubicBezTo>
                    <a:pt x="1207043" y="0"/>
                    <a:pt x="1243575" y="15132"/>
                    <a:pt x="1270511" y="42068"/>
                  </a:cubicBezTo>
                  <a:cubicBezTo>
                    <a:pt x="1297447" y="69004"/>
                    <a:pt x="1312580" y="105537"/>
                    <a:pt x="1312580" y="143630"/>
                  </a:cubicBezTo>
                  <a:close/>
                </a:path>
              </a:pathLst>
            </a:custGeom>
            <a:solidFill>
              <a:srgbClr val="000000">
                <a:alpha val="0"/>
              </a:srgbClr>
            </a:solidFill>
            <a:ln w="95250" cap="rnd">
              <a:solidFill>
                <a:srgbClr val="FFDA00"/>
              </a:solidFill>
              <a:prstDash val="solid"/>
              <a:round/>
            </a:ln>
          </p:spPr>
        </p:sp>
        <p:sp>
          <p:nvSpPr>
            <p:cNvPr id="10" name="TextBox 10"/>
            <p:cNvSpPr txBox="1"/>
            <p:nvPr/>
          </p:nvSpPr>
          <p:spPr>
            <a:xfrm>
              <a:off x="0" y="0"/>
              <a:ext cx="1312580" cy="1723581"/>
            </a:xfrm>
            <a:prstGeom prst="rect">
              <a:avLst/>
            </a:prstGeom>
          </p:spPr>
          <p:txBody>
            <a:bodyPr lIns="50800" tIns="50800" rIns="50800" bIns="50800" rtlCol="0" anchor="ctr"/>
            <a:lstStyle/>
            <a:p>
              <a:pPr algn="ctr">
                <a:lnSpc>
                  <a:spcPts val="2760"/>
                </a:lnSpc>
              </a:pPr>
              <a:endParaRPr/>
            </a:p>
          </p:txBody>
        </p:sp>
      </p:grpSp>
      <p:sp>
        <p:nvSpPr>
          <p:cNvPr id="11" name="AutoShape 11"/>
          <p:cNvSpPr/>
          <p:nvPr/>
        </p:nvSpPr>
        <p:spPr>
          <a:xfrm flipV="1">
            <a:off x="13727321" y="3985357"/>
            <a:ext cx="2790959" cy="1135720"/>
          </a:xfrm>
          <a:prstGeom prst="line">
            <a:avLst/>
          </a:prstGeom>
          <a:ln w="95250" cap="rnd">
            <a:solidFill>
              <a:srgbClr val="FFDA00"/>
            </a:solidFill>
            <a:prstDash val="solid"/>
            <a:headEnd type="arrow" w="med" len="sm"/>
            <a:tailEnd type="none" w="sm" len="sm"/>
          </a:ln>
        </p:spPr>
      </p:sp>
      <p:sp>
        <p:nvSpPr>
          <p:cNvPr id="12" name="Freeform 12"/>
          <p:cNvSpPr/>
          <p:nvPr/>
        </p:nvSpPr>
        <p:spPr>
          <a:xfrm>
            <a:off x="16401671" y="0"/>
            <a:ext cx="1886329" cy="1061060"/>
          </a:xfrm>
          <a:custGeom>
            <a:avLst/>
            <a:gdLst/>
            <a:ahLst/>
            <a:cxnLst/>
            <a:rect l="l" t="t" r="r" b="b"/>
            <a:pathLst>
              <a:path w="1886329" h="1061060">
                <a:moveTo>
                  <a:pt x="0" y="0"/>
                </a:moveTo>
                <a:lnTo>
                  <a:pt x="1886329" y="0"/>
                </a:lnTo>
                <a:lnTo>
                  <a:pt x="1886329" y="1061060"/>
                </a:lnTo>
                <a:lnTo>
                  <a:pt x="0" y="1061060"/>
                </a:lnTo>
                <a:lnTo>
                  <a:pt x="0" y="0"/>
                </a:lnTo>
                <a:close/>
              </a:path>
            </a:pathLst>
          </a:custGeom>
          <a:blipFill>
            <a:blip r:embed="rId6"/>
            <a:stretch>
              <a:fillRect/>
            </a:stretch>
          </a:blipFill>
        </p:spPr>
      </p:sp>
      <p:sp>
        <p:nvSpPr>
          <p:cNvPr id="13" name="TextBox 13"/>
          <p:cNvSpPr txBox="1"/>
          <p:nvPr/>
        </p:nvSpPr>
        <p:spPr>
          <a:xfrm>
            <a:off x="2660798" y="1183807"/>
            <a:ext cx="12470449" cy="1064895"/>
          </a:xfrm>
          <a:prstGeom prst="rect">
            <a:avLst/>
          </a:prstGeom>
        </p:spPr>
        <p:txBody>
          <a:bodyPr lIns="0" tIns="0" rIns="0" bIns="0" rtlCol="0" anchor="t">
            <a:spAutoFit/>
          </a:bodyPr>
          <a:lstStyle/>
          <a:p>
            <a:pPr algn="l">
              <a:lnSpc>
                <a:spcPts val="8280"/>
              </a:lnSpc>
            </a:pPr>
            <a:r>
              <a:rPr lang="en-US" sz="7200" b="1">
                <a:solidFill>
                  <a:srgbClr val="0071CE"/>
                </a:solidFill>
                <a:latin typeface="Lexend Deca Bold"/>
                <a:ea typeface="Lexend Deca Bold"/>
                <a:cs typeface="Lexend Deca Bold"/>
                <a:sym typeface="Lexend Deca Bold"/>
              </a:rPr>
              <a:t>Connecting via SIM Card</a:t>
            </a:r>
          </a:p>
        </p:txBody>
      </p:sp>
      <p:sp>
        <p:nvSpPr>
          <p:cNvPr id="14" name="TextBox 14"/>
          <p:cNvSpPr txBox="1"/>
          <p:nvPr/>
        </p:nvSpPr>
        <p:spPr>
          <a:xfrm>
            <a:off x="1028700" y="1271481"/>
            <a:ext cx="2543970" cy="954361"/>
          </a:xfrm>
          <a:prstGeom prst="rect">
            <a:avLst/>
          </a:prstGeom>
        </p:spPr>
        <p:txBody>
          <a:bodyPr lIns="0" tIns="0" rIns="0" bIns="0" rtlCol="0" anchor="t">
            <a:spAutoFit/>
          </a:bodyPr>
          <a:lstStyle/>
          <a:p>
            <a:pPr algn="l">
              <a:lnSpc>
                <a:spcPts val="7200"/>
              </a:lnSpc>
            </a:pPr>
            <a:r>
              <a:rPr lang="en-US" sz="7200" b="1">
                <a:solidFill>
                  <a:srgbClr val="0071CE"/>
                </a:solidFill>
                <a:latin typeface="Lexend Deca Bold"/>
                <a:ea typeface="Lexend Deca Bold"/>
                <a:cs typeface="Lexend Deca Bold"/>
                <a:sym typeface="Lexend Deca Bold"/>
              </a:rPr>
              <a:t>2.2</a:t>
            </a:r>
          </a:p>
        </p:txBody>
      </p:sp>
      <p:sp>
        <p:nvSpPr>
          <p:cNvPr id="15" name="TextBox 15"/>
          <p:cNvSpPr txBox="1"/>
          <p:nvPr/>
        </p:nvSpPr>
        <p:spPr>
          <a:xfrm>
            <a:off x="1857897" y="3089292"/>
            <a:ext cx="4720556" cy="5662930"/>
          </a:xfrm>
          <a:prstGeom prst="rect">
            <a:avLst/>
          </a:prstGeom>
        </p:spPr>
        <p:txBody>
          <a:bodyPr lIns="0" tIns="0" rIns="0" bIns="0" rtlCol="0" anchor="t">
            <a:spAutoFit/>
          </a:bodyPr>
          <a:lstStyle/>
          <a:p>
            <a:pPr algn="l">
              <a:lnSpc>
                <a:spcPts val="2760"/>
              </a:lnSpc>
            </a:pPr>
            <a:r>
              <a:rPr lang="en-US" sz="2400">
                <a:solidFill>
                  <a:srgbClr val="545454"/>
                </a:solidFill>
                <a:latin typeface="Lexend Deca"/>
                <a:ea typeface="Lexend Deca"/>
                <a:cs typeface="Lexend Deca"/>
                <a:sym typeface="Lexend Deca"/>
              </a:rPr>
              <a:t>Activate the SIM card in a phone</a:t>
            </a:r>
          </a:p>
          <a:p>
            <a:pPr algn="l">
              <a:lnSpc>
                <a:spcPts val="2760"/>
              </a:lnSpc>
            </a:pPr>
            <a:endParaRPr lang="en-US" sz="2400">
              <a:solidFill>
                <a:srgbClr val="545454"/>
              </a:solidFill>
              <a:latin typeface="Lexend Deca"/>
              <a:ea typeface="Lexend Deca"/>
              <a:cs typeface="Lexend Deca"/>
              <a:sym typeface="Lexend Deca"/>
            </a:endParaRPr>
          </a:p>
          <a:p>
            <a:pPr algn="l">
              <a:lnSpc>
                <a:spcPts val="2760"/>
              </a:lnSpc>
            </a:pPr>
            <a:endParaRPr lang="en-US" sz="2400">
              <a:solidFill>
                <a:srgbClr val="545454"/>
              </a:solidFill>
              <a:latin typeface="Lexend Deca"/>
              <a:ea typeface="Lexend Deca"/>
              <a:cs typeface="Lexend Deca"/>
            </a:endParaRPr>
          </a:p>
          <a:p>
            <a:pPr algn="l">
              <a:lnSpc>
                <a:spcPts val="2760"/>
              </a:lnSpc>
            </a:pPr>
            <a:r>
              <a:rPr lang="en-US" sz="2400">
                <a:solidFill>
                  <a:srgbClr val="545454"/>
                </a:solidFill>
                <a:latin typeface="Lexend Deca"/>
                <a:ea typeface="Lexend Deca"/>
                <a:cs typeface="Lexend Deca"/>
                <a:sym typeface="Lexend Deca"/>
              </a:rPr>
              <a:t>If the SIM card has a PIN code, disable it before inserting it into the mower</a:t>
            </a:r>
          </a:p>
          <a:p>
            <a:pPr algn="l">
              <a:lnSpc>
                <a:spcPts val="2760"/>
              </a:lnSpc>
            </a:pPr>
            <a:endParaRPr lang="en-US" sz="2400">
              <a:solidFill>
                <a:srgbClr val="545454"/>
              </a:solidFill>
              <a:latin typeface="Lexend Deca"/>
              <a:ea typeface="Lexend Deca"/>
              <a:cs typeface="Lexend Deca"/>
              <a:sym typeface="Lexend Deca"/>
            </a:endParaRPr>
          </a:p>
          <a:p>
            <a:pPr algn="l">
              <a:lnSpc>
                <a:spcPts val="2760"/>
              </a:lnSpc>
            </a:pPr>
            <a:endParaRPr lang="en-US" sz="2400">
              <a:solidFill>
                <a:srgbClr val="545454"/>
              </a:solidFill>
              <a:latin typeface="Lexend Deca"/>
              <a:ea typeface="Lexend Deca"/>
              <a:cs typeface="Lexend Deca"/>
              <a:sym typeface="Lexend Deca"/>
            </a:endParaRPr>
          </a:p>
          <a:p>
            <a:pPr algn="l">
              <a:lnSpc>
                <a:spcPts val="2760"/>
              </a:lnSpc>
            </a:pPr>
            <a:r>
              <a:rPr lang="en-US" sz="2400">
                <a:solidFill>
                  <a:srgbClr val="545454"/>
                </a:solidFill>
                <a:latin typeface="Lexend Deca"/>
                <a:ea typeface="Lexend Deca"/>
                <a:cs typeface="Lexend Deca"/>
                <a:sym typeface="Lexend Deca"/>
              </a:rPr>
              <a:t>The mower must be </a:t>
            </a:r>
            <a:r>
              <a:rPr lang="en-US" sz="2400" b="1">
                <a:solidFill>
                  <a:srgbClr val="0071CE"/>
                </a:solidFill>
                <a:latin typeface="Lexend Deca Bold"/>
                <a:ea typeface="Lexend Deca Bold"/>
                <a:cs typeface="Lexend Deca Bold"/>
                <a:sym typeface="Lexend Deca Bold"/>
              </a:rPr>
              <a:t>turned off</a:t>
            </a:r>
            <a:r>
              <a:rPr lang="en-US" sz="2400">
                <a:solidFill>
                  <a:srgbClr val="545454"/>
                </a:solidFill>
                <a:latin typeface="Lexend Deca"/>
                <a:ea typeface="Lexend Deca"/>
                <a:cs typeface="Lexend Deca"/>
                <a:sym typeface="Lexend Deca"/>
              </a:rPr>
              <a:t> before inserting the SIM card.</a:t>
            </a:r>
          </a:p>
          <a:p>
            <a:pPr algn="l">
              <a:lnSpc>
                <a:spcPts val="2760"/>
              </a:lnSpc>
            </a:pPr>
            <a:endParaRPr lang="en-US" sz="2400">
              <a:solidFill>
                <a:srgbClr val="545454"/>
              </a:solidFill>
              <a:latin typeface="Lexend Deca"/>
              <a:ea typeface="Lexend Deca"/>
              <a:cs typeface="Lexend Deca"/>
              <a:sym typeface="Lexend Deca"/>
            </a:endParaRPr>
          </a:p>
          <a:p>
            <a:pPr algn="l">
              <a:lnSpc>
                <a:spcPts val="2760"/>
              </a:lnSpc>
            </a:pPr>
            <a:endParaRPr lang="en-US" sz="2400">
              <a:solidFill>
                <a:srgbClr val="545454"/>
              </a:solidFill>
              <a:latin typeface="Lexend Deca"/>
              <a:ea typeface="Lexend Deca"/>
              <a:cs typeface="Lexend Deca"/>
              <a:sym typeface="Lexend Deca"/>
            </a:endParaRPr>
          </a:p>
          <a:p>
            <a:pPr algn="l">
              <a:lnSpc>
                <a:spcPts val="2760"/>
              </a:lnSpc>
            </a:pPr>
            <a:r>
              <a:rPr lang="en-US" sz="2400">
                <a:solidFill>
                  <a:srgbClr val="545454"/>
                </a:solidFill>
                <a:latin typeface="Lexend Deca"/>
                <a:ea typeface="Lexend Deca"/>
                <a:cs typeface="Lexend Deca"/>
                <a:sym typeface="Lexend Deca"/>
              </a:rPr>
              <a:t>Make sure to insert the SIM card in the correct orientation to avoid damage.</a:t>
            </a:r>
          </a:p>
        </p:txBody>
      </p:sp>
      <p:sp>
        <p:nvSpPr>
          <p:cNvPr id="16" name="TextBox 16"/>
          <p:cNvSpPr txBox="1"/>
          <p:nvPr/>
        </p:nvSpPr>
        <p:spPr>
          <a:xfrm>
            <a:off x="1028700" y="3049987"/>
            <a:ext cx="366414" cy="751840"/>
          </a:xfrm>
          <a:prstGeom prst="rect">
            <a:avLst/>
          </a:prstGeom>
        </p:spPr>
        <p:txBody>
          <a:bodyPr lIns="0" tIns="0" rIns="0" bIns="0" rtlCol="0" anchor="t">
            <a:spAutoFit/>
          </a:bodyPr>
          <a:lstStyle/>
          <a:p>
            <a:pPr algn="l">
              <a:lnSpc>
                <a:spcPts val="5600"/>
              </a:lnSpc>
            </a:pPr>
            <a:r>
              <a:rPr lang="en-US" sz="5600" b="1">
                <a:solidFill>
                  <a:srgbClr val="0071CE"/>
                </a:solidFill>
                <a:latin typeface="Lexend Deca Bold"/>
                <a:ea typeface="Lexend Deca Bold"/>
                <a:cs typeface="Lexend Deca Bold"/>
                <a:sym typeface="Lexend Deca Bold"/>
              </a:rPr>
              <a:t>1</a:t>
            </a:r>
          </a:p>
        </p:txBody>
      </p:sp>
      <p:sp>
        <p:nvSpPr>
          <p:cNvPr id="17" name="TextBox 17"/>
          <p:cNvSpPr txBox="1"/>
          <p:nvPr/>
        </p:nvSpPr>
        <p:spPr>
          <a:xfrm>
            <a:off x="1028700" y="4415875"/>
            <a:ext cx="366414" cy="751884"/>
          </a:xfrm>
          <a:prstGeom prst="rect">
            <a:avLst/>
          </a:prstGeom>
        </p:spPr>
        <p:txBody>
          <a:bodyPr lIns="0" tIns="0" rIns="0" bIns="0" rtlCol="0" anchor="t">
            <a:spAutoFit/>
          </a:bodyPr>
          <a:lstStyle/>
          <a:p>
            <a:pPr algn="l">
              <a:lnSpc>
                <a:spcPts val="5600"/>
              </a:lnSpc>
            </a:pPr>
            <a:r>
              <a:rPr lang="en-US" sz="5600" b="1">
                <a:solidFill>
                  <a:srgbClr val="0071CE"/>
                </a:solidFill>
                <a:latin typeface="Lexend Deca Bold"/>
                <a:ea typeface="Lexend Deca Bold"/>
                <a:cs typeface="Lexend Deca Bold"/>
                <a:sym typeface="Lexend Deca Bold"/>
              </a:rPr>
              <a:t>2</a:t>
            </a:r>
          </a:p>
        </p:txBody>
      </p:sp>
      <p:sp>
        <p:nvSpPr>
          <p:cNvPr id="18" name="TextBox 18"/>
          <p:cNvSpPr txBox="1"/>
          <p:nvPr/>
        </p:nvSpPr>
        <p:spPr>
          <a:xfrm>
            <a:off x="1028700" y="6113478"/>
            <a:ext cx="366414" cy="751884"/>
          </a:xfrm>
          <a:prstGeom prst="rect">
            <a:avLst/>
          </a:prstGeom>
        </p:spPr>
        <p:txBody>
          <a:bodyPr lIns="0" tIns="0" rIns="0" bIns="0" rtlCol="0" anchor="t">
            <a:spAutoFit/>
          </a:bodyPr>
          <a:lstStyle/>
          <a:p>
            <a:pPr algn="l">
              <a:lnSpc>
                <a:spcPts val="5600"/>
              </a:lnSpc>
            </a:pPr>
            <a:r>
              <a:rPr lang="en-US" sz="5600" b="1">
                <a:solidFill>
                  <a:srgbClr val="0071CE"/>
                </a:solidFill>
                <a:latin typeface="Lexend Deca Bold"/>
                <a:ea typeface="Lexend Deca Bold"/>
                <a:cs typeface="Lexend Deca Bold"/>
                <a:sym typeface="Lexend Deca Bold"/>
              </a:rPr>
              <a:t>3</a:t>
            </a:r>
          </a:p>
        </p:txBody>
      </p:sp>
      <p:sp>
        <p:nvSpPr>
          <p:cNvPr id="19" name="TextBox 19"/>
          <p:cNvSpPr txBox="1"/>
          <p:nvPr/>
        </p:nvSpPr>
        <p:spPr>
          <a:xfrm>
            <a:off x="1028700" y="7508919"/>
            <a:ext cx="366414" cy="751884"/>
          </a:xfrm>
          <a:prstGeom prst="rect">
            <a:avLst/>
          </a:prstGeom>
        </p:spPr>
        <p:txBody>
          <a:bodyPr lIns="0" tIns="0" rIns="0" bIns="0" rtlCol="0" anchor="t">
            <a:spAutoFit/>
          </a:bodyPr>
          <a:lstStyle/>
          <a:p>
            <a:pPr algn="l">
              <a:lnSpc>
                <a:spcPts val="5600"/>
              </a:lnSpc>
            </a:pPr>
            <a:r>
              <a:rPr lang="en-US" sz="5600" b="1">
                <a:solidFill>
                  <a:srgbClr val="0071CE"/>
                </a:solidFill>
                <a:latin typeface="Lexend Deca Bold"/>
                <a:ea typeface="Lexend Deca Bold"/>
                <a:cs typeface="Lexend Deca Bold"/>
                <a:sym typeface="Lexend Deca Bold"/>
              </a:rPr>
              <a:t>4</a:t>
            </a:r>
          </a:p>
        </p:txBody>
      </p:sp>
      <p:sp>
        <p:nvSpPr>
          <p:cNvPr id="24" name="文本框 23">
            <a:extLst>
              <a:ext uri="{FF2B5EF4-FFF2-40B4-BE49-F238E27FC236}">
                <a16:creationId xmlns:a16="http://schemas.microsoft.com/office/drawing/2014/main" id="{19608859-5E19-4A3C-B67B-CA002EAEBC89}"/>
              </a:ext>
            </a:extLst>
          </p:cNvPr>
          <p:cNvSpPr txBox="1"/>
          <p:nvPr/>
        </p:nvSpPr>
        <p:spPr>
          <a:xfrm>
            <a:off x="16849535" y="9677095"/>
            <a:ext cx="990600" cy="584775"/>
          </a:xfrm>
          <a:prstGeom prst="rect">
            <a:avLst/>
          </a:prstGeom>
          <a:noFill/>
        </p:spPr>
        <p:txBody>
          <a:bodyPr wrap="square" rtlCol="0">
            <a:spAutoFit/>
          </a:bodyPr>
          <a:lstStyle/>
          <a:p>
            <a:r>
              <a:rPr lang="en-US" altLang="zh-CN" sz="3200" dirty="0"/>
              <a:t>15</a:t>
            </a:r>
            <a:endParaRPr lang="zh-CN" alt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35613" y="2209437"/>
            <a:ext cx="3525649" cy="7176893"/>
          </a:xfrm>
          <a:custGeom>
            <a:avLst/>
            <a:gdLst/>
            <a:ahLst/>
            <a:cxnLst/>
            <a:rect l="l" t="t" r="r" b="b"/>
            <a:pathLst>
              <a:path w="3525649" h="7176893">
                <a:moveTo>
                  <a:pt x="0" y="0"/>
                </a:moveTo>
                <a:lnTo>
                  <a:pt x="3525648" y="0"/>
                </a:lnTo>
                <a:lnTo>
                  <a:pt x="3525648" y="7176893"/>
                </a:lnTo>
                <a:lnTo>
                  <a:pt x="0" y="7176893"/>
                </a:lnTo>
                <a:lnTo>
                  <a:pt x="0" y="0"/>
                </a:lnTo>
                <a:close/>
              </a:path>
            </a:pathLst>
          </a:custGeom>
          <a:blipFill>
            <a:blip r:embed="rId2"/>
            <a:stretch>
              <a:fillRect/>
            </a:stretch>
          </a:blipFill>
        </p:spPr>
      </p:sp>
      <p:sp>
        <p:nvSpPr>
          <p:cNvPr id="3" name="Freeform 3"/>
          <p:cNvSpPr/>
          <p:nvPr/>
        </p:nvSpPr>
        <p:spPr>
          <a:xfrm>
            <a:off x="6481896" y="2209437"/>
            <a:ext cx="3444909" cy="7176893"/>
          </a:xfrm>
          <a:custGeom>
            <a:avLst/>
            <a:gdLst/>
            <a:ahLst/>
            <a:cxnLst/>
            <a:rect l="l" t="t" r="r" b="b"/>
            <a:pathLst>
              <a:path w="3444909" h="7176893">
                <a:moveTo>
                  <a:pt x="0" y="0"/>
                </a:moveTo>
                <a:lnTo>
                  <a:pt x="3444909" y="0"/>
                </a:lnTo>
                <a:lnTo>
                  <a:pt x="3444909" y="7176893"/>
                </a:lnTo>
                <a:lnTo>
                  <a:pt x="0" y="7176893"/>
                </a:lnTo>
                <a:lnTo>
                  <a:pt x="0" y="0"/>
                </a:lnTo>
                <a:close/>
              </a:path>
            </a:pathLst>
          </a:custGeom>
          <a:blipFill>
            <a:blip r:embed="rId3"/>
            <a:stretch>
              <a:fillRect/>
            </a:stretch>
          </a:blipFill>
        </p:spPr>
      </p:sp>
      <p:sp>
        <p:nvSpPr>
          <p:cNvPr id="4" name="Freeform 4"/>
          <p:cNvSpPr/>
          <p:nvPr/>
        </p:nvSpPr>
        <p:spPr>
          <a:xfrm>
            <a:off x="10152629" y="2209437"/>
            <a:ext cx="3444909" cy="7176893"/>
          </a:xfrm>
          <a:custGeom>
            <a:avLst/>
            <a:gdLst/>
            <a:ahLst/>
            <a:cxnLst/>
            <a:rect l="l" t="t" r="r" b="b"/>
            <a:pathLst>
              <a:path w="3444909" h="7176893">
                <a:moveTo>
                  <a:pt x="0" y="0"/>
                </a:moveTo>
                <a:lnTo>
                  <a:pt x="3444909" y="0"/>
                </a:lnTo>
                <a:lnTo>
                  <a:pt x="3444909" y="7176893"/>
                </a:lnTo>
                <a:lnTo>
                  <a:pt x="0" y="7176893"/>
                </a:lnTo>
                <a:lnTo>
                  <a:pt x="0" y="0"/>
                </a:lnTo>
                <a:close/>
              </a:path>
            </a:pathLst>
          </a:custGeom>
          <a:blipFill>
            <a:blip r:embed="rId4"/>
            <a:stretch>
              <a:fillRect/>
            </a:stretch>
          </a:blipFill>
        </p:spPr>
      </p:sp>
      <p:sp>
        <p:nvSpPr>
          <p:cNvPr id="5" name="Freeform 5"/>
          <p:cNvSpPr/>
          <p:nvPr/>
        </p:nvSpPr>
        <p:spPr>
          <a:xfrm>
            <a:off x="13823363" y="2209437"/>
            <a:ext cx="3435937" cy="7176893"/>
          </a:xfrm>
          <a:custGeom>
            <a:avLst/>
            <a:gdLst/>
            <a:ahLst/>
            <a:cxnLst/>
            <a:rect l="l" t="t" r="r" b="b"/>
            <a:pathLst>
              <a:path w="3435937" h="7176893">
                <a:moveTo>
                  <a:pt x="0" y="0"/>
                </a:moveTo>
                <a:lnTo>
                  <a:pt x="3435937" y="0"/>
                </a:lnTo>
                <a:lnTo>
                  <a:pt x="3435937" y="7176893"/>
                </a:lnTo>
                <a:lnTo>
                  <a:pt x="0" y="7176893"/>
                </a:lnTo>
                <a:lnTo>
                  <a:pt x="0" y="0"/>
                </a:lnTo>
                <a:close/>
              </a:path>
            </a:pathLst>
          </a:custGeom>
          <a:blipFill>
            <a:blip r:embed="rId5"/>
            <a:stretch>
              <a:fillRect/>
            </a:stretch>
          </a:blipFill>
        </p:spPr>
      </p:sp>
      <p:grpSp>
        <p:nvGrpSpPr>
          <p:cNvPr id="6" name="Group 6"/>
          <p:cNvGrpSpPr/>
          <p:nvPr/>
        </p:nvGrpSpPr>
        <p:grpSpPr>
          <a:xfrm>
            <a:off x="7147438" y="2294158"/>
            <a:ext cx="1954694" cy="418114"/>
            <a:chOff x="0" y="0"/>
            <a:chExt cx="514817" cy="110121"/>
          </a:xfrm>
        </p:grpSpPr>
        <p:sp>
          <p:nvSpPr>
            <p:cNvPr id="7" name="Freeform 7"/>
            <p:cNvSpPr/>
            <p:nvPr/>
          </p:nvSpPr>
          <p:spPr>
            <a:xfrm>
              <a:off x="0" y="0"/>
              <a:ext cx="514816" cy="110121"/>
            </a:xfrm>
            <a:custGeom>
              <a:avLst/>
              <a:gdLst/>
              <a:ahLst/>
              <a:cxnLst/>
              <a:rect l="l" t="t" r="r" b="b"/>
              <a:pathLst>
                <a:path w="514816" h="110121">
                  <a:moveTo>
                    <a:pt x="0" y="0"/>
                  </a:moveTo>
                  <a:lnTo>
                    <a:pt x="514816" y="0"/>
                  </a:lnTo>
                  <a:lnTo>
                    <a:pt x="514816" y="110121"/>
                  </a:lnTo>
                  <a:lnTo>
                    <a:pt x="0" y="110121"/>
                  </a:lnTo>
                  <a:close/>
                </a:path>
              </a:pathLst>
            </a:custGeom>
            <a:solidFill>
              <a:srgbClr val="FFFFFF"/>
            </a:solidFill>
          </p:spPr>
        </p:sp>
        <p:sp>
          <p:nvSpPr>
            <p:cNvPr id="8" name="TextBox 8"/>
            <p:cNvSpPr txBox="1"/>
            <p:nvPr/>
          </p:nvSpPr>
          <p:spPr>
            <a:xfrm>
              <a:off x="0" y="9525"/>
              <a:ext cx="514817" cy="100596"/>
            </a:xfrm>
            <a:prstGeom prst="rect">
              <a:avLst/>
            </a:prstGeom>
          </p:spPr>
          <p:txBody>
            <a:bodyPr lIns="50800" tIns="50800" rIns="50800" bIns="50800" rtlCol="0" anchor="ctr"/>
            <a:lstStyle/>
            <a:p>
              <a:pPr algn="ctr">
                <a:lnSpc>
                  <a:spcPts val="1495"/>
                </a:lnSpc>
              </a:pPr>
              <a:r>
                <a:rPr lang="en-US" sz="1300">
                  <a:solidFill>
                    <a:srgbClr val="545454"/>
                  </a:solidFill>
                  <a:latin typeface="Lexend Deca"/>
                  <a:ea typeface="Lexend Deca"/>
                  <a:cs typeface="Lexend Deca"/>
                  <a:sym typeface="Lexend Deca"/>
                </a:rPr>
                <a:t>Blix</a:t>
              </a:r>
            </a:p>
          </p:txBody>
        </p:sp>
      </p:grpSp>
      <p:grpSp>
        <p:nvGrpSpPr>
          <p:cNvPr id="9" name="Group 9"/>
          <p:cNvGrpSpPr/>
          <p:nvPr/>
        </p:nvGrpSpPr>
        <p:grpSpPr>
          <a:xfrm>
            <a:off x="2549162" y="8370198"/>
            <a:ext cx="3866060" cy="772641"/>
            <a:chOff x="0" y="0"/>
            <a:chExt cx="1187357" cy="237296"/>
          </a:xfrm>
        </p:grpSpPr>
        <p:sp>
          <p:nvSpPr>
            <p:cNvPr id="10" name="Freeform 10"/>
            <p:cNvSpPr/>
            <p:nvPr/>
          </p:nvSpPr>
          <p:spPr>
            <a:xfrm>
              <a:off x="0" y="0"/>
              <a:ext cx="1187357" cy="237296"/>
            </a:xfrm>
            <a:custGeom>
              <a:avLst/>
              <a:gdLst/>
              <a:ahLst/>
              <a:cxnLst/>
              <a:rect l="l" t="t" r="r" b="b"/>
              <a:pathLst>
                <a:path w="1187357" h="237296">
                  <a:moveTo>
                    <a:pt x="1187357" y="72091"/>
                  </a:moveTo>
                  <a:lnTo>
                    <a:pt x="1187357" y="165205"/>
                  </a:lnTo>
                  <a:cubicBezTo>
                    <a:pt x="1187357" y="205020"/>
                    <a:pt x="1155081" y="237296"/>
                    <a:pt x="1115266" y="237296"/>
                  </a:cubicBezTo>
                  <a:lnTo>
                    <a:pt x="72091" y="237296"/>
                  </a:lnTo>
                  <a:cubicBezTo>
                    <a:pt x="32276" y="237296"/>
                    <a:pt x="0" y="205020"/>
                    <a:pt x="0" y="165205"/>
                  </a:cubicBezTo>
                  <a:lnTo>
                    <a:pt x="0" y="72091"/>
                  </a:lnTo>
                  <a:cubicBezTo>
                    <a:pt x="0" y="32276"/>
                    <a:pt x="32276" y="0"/>
                    <a:pt x="72091" y="0"/>
                  </a:cubicBezTo>
                  <a:lnTo>
                    <a:pt x="1115266" y="0"/>
                  </a:lnTo>
                  <a:cubicBezTo>
                    <a:pt x="1155081" y="0"/>
                    <a:pt x="1187357" y="32276"/>
                    <a:pt x="1187357" y="72091"/>
                  </a:cubicBezTo>
                  <a:close/>
                </a:path>
              </a:pathLst>
            </a:custGeom>
            <a:solidFill>
              <a:srgbClr val="000000">
                <a:alpha val="0"/>
              </a:srgbClr>
            </a:solidFill>
            <a:ln w="95250" cap="rnd">
              <a:solidFill>
                <a:srgbClr val="FFDA00"/>
              </a:solidFill>
              <a:prstDash val="solid"/>
              <a:round/>
            </a:ln>
          </p:spPr>
        </p:sp>
        <p:sp>
          <p:nvSpPr>
            <p:cNvPr id="11" name="TextBox 11"/>
            <p:cNvSpPr txBox="1"/>
            <p:nvPr/>
          </p:nvSpPr>
          <p:spPr>
            <a:xfrm>
              <a:off x="0" y="0"/>
              <a:ext cx="1187357" cy="237296"/>
            </a:xfrm>
            <a:prstGeom prst="rect">
              <a:avLst/>
            </a:prstGeom>
          </p:spPr>
          <p:txBody>
            <a:bodyPr lIns="51926" tIns="51926" rIns="51926" bIns="51926" rtlCol="0" anchor="ctr"/>
            <a:lstStyle/>
            <a:p>
              <a:pPr algn="ctr">
                <a:lnSpc>
                  <a:spcPts val="2760"/>
                </a:lnSpc>
              </a:pPr>
              <a:endParaRPr/>
            </a:p>
          </p:txBody>
        </p:sp>
      </p:grpSp>
      <p:grpSp>
        <p:nvGrpSpPr>
          <p:cNvPr id="12" name="Group 12"/>
          <p:cNvGrpSpPr/>
          <p:nvPr/>
        </p:nvGrpSpPr>
        <p:grpSpPr>
          <a:xfrm>
            <a:off x="9926805" y="5143500"/>
            <a:ext cx="3866060" cy="772641"/>
            <a:chOff x="0" y="0"/>
            <a:chExt cx="1187357" cy="237296"/>
          </a:xfrm>
        </p:grpSpPr>
        <p:sp>
          <p:nvSpPr>
            <p:cNvPr id="13" name="Freeform 13"/>
            <p:cNvSpPr/>
            <p:nvPr/>
          </p:nvSpPr>
          <p:spPr>
            <a:xfrm>
              <a:off x="0" y="0"/>
              <a:ext cx="1187357" cy="237296"/>
            </a:xfrm>
            <a:custGeom>
              <a:avLst/>
              <a:gdLst/>
              <a:ahLst/>
              <a:cxnLst/>
              <a:rect l="l" t="t" r="r" b="b"/>
              <a:pathLst>
                <a:path w="1187357" h="237296">
                  <a:moveTo>
                    <a:pt x="1187357" y="72091"/>
                  </a:moveTo>
                  <a:lnTo>
                    <a:pt x="1187357" y="165205"/>
                  </a:lnTo>
                  <a:cubicBezTo>
                    <a:pt x="1187357" y="205020"/>
                    <a:pt x="1155081" y="237296"/>
                    <a:pt x="1115266" y="237296"/>
                  </a:cubicBezTo>
                  <a:lnTo>
                    <a:pt x="72091" y="237296"/>
                  </a:lnTo>
                  <a:cubicBezTo>
                    <a:pt x="32276" y="237296"/>
                    <a:pt x="0" y="205020"/>
                    <a:pt x="0" y="165205"/>
                  </a:cubicBezTo>
                  <a:lnTo>
                    <a:pt x="0" y="72091"/>
                  </a:lnTo>
                  <a:cubicBezTo>
                    <a:pt x="0" y="32276"/>
                    <a:pt x="32276" y="0"/>
                    <a:pt x="72091" y="0"/>
                  </a:cubicBezTo>
                  <a:lnTo>
                    <a:pt x="1115266" y="0"/>
                  </a:lnTo>
                  <a:cubicBezTo>
                    <a:pt x="1155081" y="0"/>
                    <a:pt x="1187357" y="32276"/>
                    <a:pt x="1187357" y="72091"/>
                  </a:cubicBezTo>
                  <a:close/>
                </a:path>
              </a:pathLst>
            </a:custGeom>
            <a:solidFill>
              <a:srgbClr val="000000">
                <a:alpha val="0"/>
              </a:srgbClr>
            </a:solidFill>
            <a:ln w="95250" cap="rnd">
              <a:solidFill>
                <a:srgbClr val="FFDA00"/>
              </a:solidFill>
              <a:prstDash val="solid"/>
              <a:round/>
            </a:ln>
          </p:spPr>
        </p:sp>
        <p:sp>
          <p:nvSpPr>
            <p:cNvPr id="14" name="TextBox 14"/>
            <p:cNvSpPr txBox="1"/>
            <p:nvPr/>
          </p:nvSpPr>
          <p:spPr>
            <a:xfrm>
              <a:off x="0" y="0"/>
              <a:ext cx="1187357" cy="237296"/>
            </a:xfrm>
            <a:prstGeom prst="rect">
              <a:avLst/>
            </a:prstGeom>
          </p:spPr>
          <p:txBody>
            <a:bodyPr lIns="51926" tIns="51926" rIns="51926" bIns="51926" rtlCol="0" anchor="ctr"/>
            <a:lstStyle/>
            <a:p>
              <a:pPr algn="ctr">
                <a:lnSpc>
                  <a:spcPts val="2760"/>
                </a:lnSpc>
              </a:pPr>
              <a:endParaRPr/>
            </a:p>
          </p:txBody>
        </p:sp>
      </p:grpSp>
      <p:grpSp>
        <p:nvGrpSpPr>
          <p:cNvPr id="15" name="Group 15"/>
          <p:cNvGrpSpPr/>
          <p:nvPr/>
        </p:nvGrpSpPr>
        <p:grpSpPr>
          <a:xfrm>
            <a:off x="9130707" y="2125936"/>
            <a:ext cx="1222900" cy="772641"/>
            <a:chOff x="0" y="0"/>
            <a:chExt cx="375581" cy="237296"/>
          </a:xfrm>
        </p:grpSpPr>
        <p:sp>
          <p:nvSpPr>
            <p:cNvPr id="16" name="Freeform 16"/>
            <p:cNvSpPr/>
            <p:nvPr/>
          </p:nvSpPr>
          <p:spPr>
            <a:xfrm>
              <a:off x="0" y="0"/>
              <a:ext cx="375581" cy="237296"/>
            </a:xfrm>
            <a:custGeom>
              <a:avLst/>
              <a:gdLst/>
              <a:ahLst/>
              <a:cxnLst/>
              <a:rect l="l" t="t" r="r" b="b"/>
              <a:pathLst>
                <a:path w="375581" h="237296">
                  <a:moveTo>
                    <a:pt x="375581" y="118648"/>
                  </a:moveTo>
                  <a:lnTo>
                    <a:pt x="375581" y="118648"/>
                  </a:lnTo>
                  <a:cubicBezTo>
                    <a:pt x="375581" y="150115"/>
                    <a:pt x="363081" y="180294"/>
                    <a:pt x="340830" y="202545"/>
                  </a:cubicBezTo>
                  <a:cubicBezTo>
                    <a:pt x="318579" y="224796"/>
                    <a:pt x="288400" y="237296"/>
                    <a:pt x="256933" y="237296"/>
                  </a:cubicBezTo>
                  <a:lnTo>
                    <a:pt x="118648" y="237296"/>
                  </a:lnTo>
                  <a:cubicBezTo>
                    <a:pt x="87181" y="237296"/>
                    <a:pt x="57002" y="224796"/>
                    <a:pt x="34751" y="202545"/>
                  </a:cubicBezTo>
                  <a:cubicBezTo>
                    <a:pt x="12500" y="180294"/>
                    <a:pt x="0" y="150115"/>
                    <a:pt x="0" y="118648"/>
                  </a:cubicBezTo>
                  <a:lnTo>
                    <a:pt x="0" y="118648"/>
                  </a:lnTo>
                  <a:cubicBezTo>
                    <a:pt x="0" y="87181"/>
                    <a:pt x="12500" y="57002"/>
                    <a:pt x="34751" y="34751"/>
                  </a:cubicBezTo>
                  <a:cubicBezTo>
                    <a:pt x="57002" y="12500"/>
                    <a:pt x="87181" y="0"/>
                    <a:pt x="118648" y="0"/>
                  </a:cubicBezTo>
                  <a:lnTo>
                    <a:pt x="256933" y="0"/>
                  </a:lnTo>
                  <a:cubicBezTo>
                    <a:pt x="288400" y="0"/>
                    <a:pt x="318579" y="12500"/>
                    <a:pt x="340830" y="34751"/>
                  </a:cubicBezTo>
                  <a:cubicBezTo>
                    <a:pt x="363081" y="57002"/>
                    <a:pt x="375581" y="87181"/>
                    <a:pt x="375581" y="118648"/>
                  </a:cubicBezTo>
                  <a:close/>
                </a:path>
              </a:pathLst>
            </a:custGeom>
            <a:solidFill>
              <a:srgbClr val="000000">
                <a:alpha val="0"/>
              </a:srgbClr>
            </a:solidFill>
            <a:ln w="95250" cap="rnd">
              <a:solidFill>
                <a:srgbClr val="FFDA00"/>
              </a:solidFill>
              <a:prstDash val="solid"/>
              <a:round/>
            </a:ln>
          </p:spPr>
        </p:sp>
        <p:sp>
          <p:nvSpPr>
            <p:cNvPr id="17" name="TextBox 17"/>
            <p:cNvSpPr txBox="1"/>
            <p:nvPr/>
          </p:nvSpPr>
          <p:spPr>
            <a:xfrm>
              <a:off x="0" y="0"/>
              <a:ext cx="375581" cy="237296"/>
            </a:xfrm>
            <a:prstGeom prst="rect">
              <a:avLst/>
            </a:prstGeom>
          </p:spPr>
          <p:txBody>
            <a:bodyPr lIns="51926" tIns="51926" rIns="51926" bIns="51926" rtlCol="0" anchor="ctr"/>
            <a:lstStyle/>
            <a:p>
              <a:pPr algn="ctr">
                <a:lnSpc>
                  <a:spcPts val="2760"/>
                </a:lnSpc>
              </a:pPr>
              <a:endParaRPr/>
            </a:p>
          </p:txBody>
        </p:sp>
      </p:grpSp>
      <p:sp>
        <p:nvSpPr>
          <p:cNvPr id="18" name="Freeform 18"/>
          <p:cNvSpPr/>
          <p:nvPr/>
        </p:nvSpPr>
        <p:spPr>
          <a:xfrm>
            <a:off x="1564009" y="8415796"/>
            <a:ext cx="936473" cy="727043"/>
          </a:xfrm>
          <a:custGeom>
            <a:avLst/>
            <a:gdLst/>
            <a:ahLst/>
            <a:cxnLst/>
            <a:rect l="l" t="t" r="r" b="b"/>
            <a:pathLst>
              <a:path w="936473" h="727043">
                <a:moveTo>
                  <a:pt x="0" y="0"/>
                </a:moveTo>
                <a:lnTo>
                  <a:pt x="936473" y="0"/>
                </a:lnTo>
                <a:lnTo>
                  <a:pt x="936473" y="727043"/>
                </a:lnTo>
                <a:lnTo>
                  <a:pt x="0" y="7270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16401671" y="0"/>
            <a:ext cx="1886329" cy="1061060"/>
          </a:xfrm>
          <a:custGeom>
            <a:avLst/>
            <a:gdLst/>
            <a:ahLst/>
            <a:cxnLst/>
            <a:rect l="l" t="t" r="r" b="b"/>
            <a:pathLst>
              <a:path w="1886329" h="1061060">
                <a:moveTo>
                  <a:pt x="0" y="0"/>
                </a:moveTo>
                <a:lnTo>
                  <a:pt x="1886329" y="0"/>
                </a:lnTo>
                <a:lnTo>
                  <a:pt x="1886329" y="1061060"/>
                </a:lnTo>
                <a:lnTo>
                  <a:pt x="0" y="1061060"/>
                </a:lnTo>
                <a:lnTo>
                  <a:pt x="0" y="0"/>
                </a:lnTo>
                <a:close/>
              </a:path>
            </a:pathLst>
          </a:custGeom>
          <a:blipFill>
            <a:blip r:embed="rId8"/>
            <a:stretch>
              <a:fillRect/>
            </a:stretch>
          </a:blipFill>
        </p:spPr>
      </p:sp>
      <p:sp>
        <p:nvSpPr>
          <p:cNvPr id="20" name="TextBox 20"/>
          <p:cNvSpPr txBox="1"/>
          <p:nvPr/>
        </p:nvSpPr>
        <p:spPr>
          <a:xfrm>
            <a:off x="2735613" y="1083901"/>
            <a:ext cx="8328124" cy="1064895"/>
          </a:xfrm>
          <a:prstGeom prst="rect">
            <a:avLst/>
          </a:prstGeom>
        </p:spPr>
        <p:txBody>
          <a:bodyPr lIns="0" tIns="0" rIns="0" bIns="0" rtlCol="0" anchor="t">
            <a:spAutoFit/>
          </a:bodyPr>
          <a:lstStyle/>
          <a:p>
            <a:pPr algn="l">
              <a:lnSpc>
                <a:spcPts val="8280"/>
              </a:lnSpc>
            </a:pPr>
            <a:r>
              <a:rPr lang="en-US" sz="7200" b="1">
                <a:solidFill>
                  <a:srgbClr val="0071CE"/>
                </a:solidFill>
                <a:latin typeface="Lexend Deca Bold"/>
                <a:ea typeface="Lexend Deca Bold"/>
                <a:cs typeface="Lexend Deca Bold"/>
                <a:sym typeface="Lexend Deca Bold"/>
              </a:rPr>
              <a:t>Mower Connected</a:t>
            </a:r>
          </a:p>
        </p:txBody>
      </p:sp>
      <p:sp>
        <p:nvSpPr>
          <p:cNvPr id="21" name="TextBox 21"/>
          <p:cNvSpPr txBox="1"/>
          <p:nvPr/>
        </p:nvSpPr>
        <p:spPr>
          <a:xfrm>
            <a:off x="1028700" y="1171575"/>
            <a:ext cx="2543970" cy="954361"/>
          </a:xfrm>
          <a:prstGeom prst="rect">
            <a:avLst/>
          </a:prstGeom>
        </p:spPr>
        <p:txBody>
          <a:bodyPr lIns="0" tIns="0" rIns="0" bIns="0" rtlCol="0" anchor="t">
            <a:spAutoFit/>
          </a:bodyPr>
          <a:lstStyle/>
          <a:p>
            <a:pPr algn="l">
              <a:lnSpc>
                <a:spcPts val="7200"/>
              </a:lnSpc>
            </a:pPr>
            <a:r>
              <a:rPr lang="en-US" sz="7200" b="1">
                <a:solidFill>
                  <a:srgbClr val="0071CE"/>
                </a:solidFill>
                <a:latin typeface="Lexend Deca Bold"/>
                <a:ea typeface="Lexend Deca Bold"/>
                <a:cs typeface="Lexend Deca Bold"/>
                <a:sym typeface="Lexend Deca Bold"/>
              </a:rPr>
              <a:t>2.3</a:t>
            </a:r>
          </a:p>
        </p:txBody>
      </p:sp>
      <p:sp>
        <p:nvSpPr>
          <p:cNvPr id="25" name="文本框 24">
            <a:extLst>
              <a:ext uri="{FF2B5EF4-FFF2-40B4-BE49-F238E27FC236}">
                <a16:creationId xmlns:a16="http://schemas.microsoft.com/office/drawing/2014/main" id="{16FC5E1A-B644-471E-8947-3896872213D0}"/>
              </a:ext>
            </a:extLst>
          </p:cNvPr>
          <p:cNvSpPr txBox="1"/>
          <p:nvPr/>
        </p:nvSpPr>
        <p:spPr>
          <a:xfrm>
            <a:off x="16849535" y="9677095"/>
            <a:ext cx="990600" cy="584775"/>
          </a:xfrm>
          <a:prstGeom prst="rect">
            <a:avLst/>
          </a:prstGeom>
          <a:noFill/>
        </p:spPr>
        <p:txBody>
          <a:bodyPr wrap="square" rtlCol="0">
            <a:spAutoFit/>
          </a:bodyPr>
          <a:lstStyle/>
          <a:p>
            <a:r>
              <a:rPr lang="en-US" altLang="zh-CN" sz="3200" dirty="0"/>
              <a:t>16</a:t>
            </a:r>
            <a:endParaRPr lang="zh-CN" altLang="en-US"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01671" y="0"/>
            <a:ext cx="1886329" cy="1061060"/>
          </a:xfrm>
          <a:custGeom>
            <a:avLst/>
            <a:gdLst/>
            <a:ahLst/>
            <a:cxnLst/>
            <a:rect l="l" t="t" r="r" b="b"/>
            <a:pathLst>
              <a:path w="1886329" h="1061060">
                <a:moveTo>
                  <a:pt x="0" y="0"/>
                </a:moveTo>
                <a:lnTo>
                  <a:pt x="1886329" y="0"/>
                </a:lnTo>
                <a:lnTo>
                  <a:pt x="1886329" y="1061060"/>
                </a:lnTo>
                <a:lnTo>
                  <a:pt x="0" y="1061060"/>
                </a:lnTo>
                <a:lnTo>
                  <a:pt x="0" y="0"/>
                </a:lnTo>
                <a:close/>
              </a:path>
            </a:pathLst>
          </a:custGeom>
          <a:blipFill>
            <a:blip r:embed="rId3"/>
            <a:stretch>
              <a:fillRect/>
            </a:stretch>
          </a:blipFill>
        </p:spPr>
      </p:sp>
      <p:sp>
        <p:nvSpPr>
          <p:cNvPr id="14" name="TextBox 14"/>
          <p:cNvSpPr txBox="1"/>
          <p:nvPr/>
        </p:nvSpPr>
        <p:spPr>
          <a:xfrm>
            <a:off x="1028700" y="2154511"/>
            <a:ext cx="5527222" cy="1064895"/>
          </a:xfrm>
          <a:prstGeom prst="rect">
            <a:avLst/>
          </a:prstGeom>
        </p:spPr>
        <p:txBody>
          <a:bodyPr lIns="0" tIns="0" rIns="0" bIns="0" rtlCol="0" anchor="t">
            <a:spAutoFit/>
          </a:bodyPr>
          <a:lstStyle/>
          <a:p>
            <a:pPr algn="l">
              <a:lnSpc>
                <a:spcPts val="8280"/>
              </a:lnSpc>
            </a:pPr>
            <a:r>
              <a:rPr lang="en-US" sz="7200" b="1">
                <a:solidFill>
                  <a:srgbClr val="0071CE"/>
                </a:solidFill>
                <a:latin typeface="Lexend Deca Bold"/>
                <a:ea typeface="Lexend Deca Bold"/>
                <a:cs typeface="Lexend Deca Bold"/>
                <a:sym typeface="Lexend Deca Bold"/>
              </a:rPr>
              <a:t>Indicators</a:t>
            </a:r>
          </a:p>
        </p:txBody>
      </p:sp>
      <p:sp>
        <p:nvSpPr>
          <p:cNvPr id="15" name="TextBox 15"/>
          <p:cNvSpPr txBox="1"/>
          <p:nvPr/>
        </p:nvSpPr>
        <p:spPr>
          <a:xfrm>
            <a:off x="1028700" y="1171575"/>
            <a:ext cx="2543970" cy="954361"/>
          </a:xfrm>
          <a:prstGeom prst="rect">
            <a:avLst/>
          </a:prstGeom>
        </p:spPr>
        <p:txBody>
          <a:bodyPr lIns="0" tIns="0" rIns="0" bIns="0" rtlCol="0" anchor="t">
            <a:spAutoFit/>
          </a:bodyPr>
          <a:lstStyle/>
          <a:p>
            <a:pPr algn="l">
              <a:lnSpc>
                <a:spcPts val="7200"/>
              </a:lnSpc>
            </a:pPr>
            <a:r>
              <a:rPr lang="en-US" sz="7200" b="1">
                <a:solidFill>
                  <a:srgbClr val="0071CE"/>
                </a:solidFill>
                <a:latin typeface="Lexend Deca Bold"/>
                <a:ea typeface="Lexend Deca Bold"/>
                <a:cs typeface="Lexend Deca Bold"/>
                <a:sym typeface="Lexend Deca Bold"/>
              </a:rPr>
              <a:t>2.3.1</a:t>
            </a:r>
          </a:p>
        </p:txBody>
      </p:sp>
      <p:pic>
        <p:nvPicPr>
          <p:cNvPr id="16" name="图片 15"/>
          <p:cNvPicPr/>
          <p:nvPr/>
        </p:nvPicPr>
        <p:blipFill>
          <a:blip r:embed="rId4"/>
          <a:stretch>
            <a:fillRect/>
          </a:stretch>
        </p:blipFill>
        <p:spPr>
          <a:xfrm>
            <a:off x="609600" y="4076700"/>
            <a:ext cx="7251700" cy="4533900"/>
          </a:xfrm>
          <a:prstGeom prst="rect">
            <a:avLst/>
          </a:prstGeom>
        </p:spPr>
      </p:pic>
      <p:graphicFrame>
        <p:nvGraphicFramePr>
          <p:cNvPr id="17" name="表格 16"/>
          <p:cNvGraphicFramePr/>
          <p:nvPr/>
        </p:nvGraphicFramePr>
        <p:xfrm>
          <a:off x="10210800" y="1866900"/>
          <a:ext cx="6174740" cy="6316345"/>
        </p:xfrm>
        <a:graphic>
          <a:graphicData uri="http://schemas.openxmlformats.org/drawingml/2006/table">
            <a:tbl>
              <a:tblPr/>
              <a:tblGrid>
                <a:gridCol w="818515">
                  <a:extLst>
                    <a:ext uri="{9D8B030D-6E8A-4147-A177-3AD203B41FA5}">
                      <a16:colId xmlns:a16="http://schemas.microsoft.com/office/drawing/2014/main" val="20000"/>
                    </a:ext>
                  </a:extLst>
                </a:gridCol>
                <a:gridCol w="5356225">
                  <a:extLst>
                    <a:ext uri="{9D8B030D-6E8A-4147-A177-3AD203B41FA5}">
                      <a16:colId xmlns:a16="http://schemas.microsoft.com/office/drawing/2014/main" val="20001"/>
                    </a:ext>
                  </a:extLst>
                </a:gridCol>
              </a:tblGrid>
              <a:tr h="571500">
                <a:tc>
                  <a:txBody>
                    <a:bodyPr/>
                    <a:lstStyle/>
                    <a:p>
                      <a:pPr fontAlgn="t"/>
                      <a:r>
                        <a:rPr lang="en-US" sz="2400" b="1">
                          <a:solidFill>
                            <a:srgbClr val="0071CE"/>
                          </a:solidFill>
                          <a:latin typeface="Lexend Deca Bold" charset="0"/>
                          <a:ea typeface="Lexend Deca"/>
                          <a:cs typeface="Lexend Deca Bold" charset="0"/>
                        </a:rPr>
                        <a:t>1</a:t>
                      </a:r>
                      <a:endParaRPr lang="en-US" altLang="zh-CN" sz="2400" b="1">
                        <a:solidFill>
                          <a:srgbClr val="0071CE"/>
                        </a:solidFill>
                        <a:latin typeface="Lexend Deca Bold" charset="0"/>
                        <a:ea typeface="Lexend Deca"/>
                        <a:cs typeface="Lexend Deca Bold" charset="0"/>
                      </a:endParaRP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tc>
                  <a:txBody>
                    <a:bodyPr/>
                    <a:lstStyle/>
                    <a:p>
                      <a:pPr fontAlgn="t"/>
                      <a:r>
                        <a:rPr lang="en-US" sz="2400">
                          <a:solidFill>
                            <a:srgbClr val="545454"/>
                          </a:solidFill>
                          <a:latin typeface="Lexend Deca"/>
                          <a:ea typeface="Lexend Deca"/>
                          <a:cs typeface="Lexend Deca"/>
                        </a:rPr>
                        <a:t>Emergency Stop</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extLst>
                  <a:ext uri="{0D108BD9-81ED-4DB2-BD59-A6C34878D82A}">
                    <a16:rowId xmlns:a16="http://schemas.microsoft.com/office/drawing/2014/main" val="10000"/>
                  </a:ext>
                </a:extLst>
              </a:tr>
              <a:tr h="570865">
                <a:tc>
                  <a:txBody>
                    <a:bodyPr/>
                    <a:lstStyle/>
                    <a:p>
                      <a:pPr algn="l" fontAlgn="t">
                        <a:buClrTx/>
                        <a:buSzTx/>
                        <a:buFontTx/>
                      </a:pPr>
                      <a:r>
                        <a:rPr lang="en-US" sz="2400" b="1">
                          <a:solidFill>
                            <a:srgbClr val="0071CE"/>
                          </a:solidFill>
                          <a:latin typeface="Lexend Deca Bold" charset="0"/>
                          <a:ea typeface="Lexend Deca"/>
                          <a:cs typeface="Lexend Deca Bold" charset="0"/>
                        </a:rPr>
                        <a:t>2</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tc>
                  <a:txBody>
                    <a:bodyPr/>
                    <a:lstStyle/>
                    <a:p>
                      <a:pPr fontAlgn="t"/>
                      <a:r>
                        <a:rPr lang="en-US" sz="2400">
                          <a:solidFill>
                            <a:srgbClr val="545454"/>
                          </a:solidFill>
                          <a:latin typeface="Lexend Deca"/>
                          <a:ea typeface="Lexend Deca"/>
                          <a:cs typeface="Lexend Deca"/>
                        </a:rPr>
                        <a:t>Return to Charge</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extLst>
                  <a:ext uri="{0D108BD9-81ED-4DB2-BD59-A6C34878D82A}">
                    <a16:rowId xmlns:a16="http://schemas.microsoft.com/office/drawing/2014/main" val="10001"/>
                  </a:ext>
                </a:extLst>
              </a:tr>
              <a:tr h="571500">
                <a:tc>
                  <a:txBody>
                    <a:bodyPr/>
                    <a:lstStyle/>
                    <a:p>
                      <a:pPr algn="l" fontAlgn="t">
                        <a:buClrTx/>
                        <a:buSzTx/>
                        <a:buFontTx/>
                      </a:pPr>
                      <a:r>
                        <a:rPr lang="en-US" sz="2400" b="1">
                          <a:solidFill>
                            <a:srgbClr val="0071CE"/>
                          </a:solidFill>
                          <a:latin typeface="Lexend Deca Bold" charset="0"/>
                          <a:ea typeface="Lexend Deca"/>
                          <a:cs typeface="Lexend Deca Bold" charset="0"/>
                        </a:rPr>
                        <a:t>3</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tc>
                  <a:txBody>
                    <a:bodyPr/>
                    <a:lstStyle/>
                    <a:p>
                      <a:pPr fontAlgn="t"/>
                      <a:r>
                        <a:rPr lang="en-US" sz="2400">
                          <a:solidFill>
                            <a:srgbClr val="545454"/>
                          </a:solidFill>
                          <a:latin typeface="Lexend Deca"/>
                          <a:ea typeface="Lexend Deca"/>
                          <a:cs typeface="Lexend Deca"/>
                        </a:rPr>
                        <a:t>Confirm</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extLst>
                  <a:ext uri="{0D108BD9-81ED-4DB2-BD59-A6C34878D82A}">
                    <a16:rowId xmlns:a16="http://schemas.microsoft.com/office/drawing/2014/main" val="10002"/>
                  </a:ext>
                </a:extLst>
              </a:tr>
              <a:tr h="570865">
                <a:tc>
                  <a:txBody>
                    <a:bodyPr/>
                    <a:lstStyle/>
                    <a:p>
                      <a:pPr algn="l" fontAlgn="t">
                        <a:buClrTx/>
                        <a:buSzTx/>
                        <a:buFontTx/>
                      </a:pPr>
                      <a:r>
                        <a:rPr lang="en-US" sz="2400" b="1">
                          <a:solidFill>
                            <a:srgbClr val="0071CE"/>
                          </a:solidFill>
                          <a:latin typeface="Lexend Deca Bold" charset="0"/>
                          <a:ea typeface="Lexend Deca"/>
                          <a:cs typeface="Lexend Deca Bold" charset="0"/>
                        </a:rPr>
                        <a:t>4</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tc>
                  <a:txBody>
                    <a:bodyPr/>
                    <a:lstStyle/>
                    <a:p>
                      <a:pPr fontAlgn="t"/>
                      <a:r>
                        <a:rPr lang="en-US" sz="2400">
                          <a:solidFill>
                            <a:srgbClr val="545454"/>
                          </a:solidFill>
                          <a:latin typeface="Lexend Deca"/>
                          <a:ea typeface="Lexend Deca"/>
                          <a:cs typeface="Lexend Deca"/>
                        </a:rPr>
                        <a:t>Start Mowing</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extLst>
                  <a:ext uri="{0D108BD9-81ED-4DB2-BD59-A6C34878D82A}">
                    <a16:rowId xmlns:a16="http://schemas.microsoft.com/office/drawing/2014/main" val="10003"/>
                  </a:ext>
                </a:extLst>
              </a:tr>
              <a:tr h="571500">
                <a:tc>
                  <a:txBody>
                    <a:bodyPr/>
                    <a:lstStyle/>
                    <a:p>
                      <a:pPr algn="l" fontAlgn="t">
                        <a:buClrTx/>
                        <a:buSzTx/>
                        <a:buFontTx/>
                      </a:pPr>
                      <a:r>
                        <a:rPr lang="en-US" sz="2400" b="1">
                          <a:solidFill>
                            <a:srgbClr val="0071CE"/>
                          </a:solidFill>
                          <a:latin typeface="Lexend Deca Bold" charset="0"/>
                          <a:ea typeface="Lexend Deca"/>
                          <a:cs typeface="Lexend Deca Bold" charset="0"/>
                        </a:rPr>
                        <a:t>5</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tc>
                  <a:txBody>
                    <a:bodyPr/>
                    <a:lstStyle/>
                    <a:p>
                      <a:pPr fontAlgn="t"/>
                      <a:r>
                        <a:rPr lang="en-US" sz="2400">
                          <a:solidFill>
                            <a:srgbClr val="545454"/>
                          </a:solidFill>
                          <a:latin typeface="Lexend Deca"/>
                          <a:ea typeface="Lexend Deca"/>
                          <a:cs typeface="Lexend Deca"/>
                        </a:rPr>
                        <a:t>Display Screen</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extLst>
                  <a:ext uri="{0D108BD9-81ED-4DB2-BD59-A6C34878D82A}">
                    <a16:rowId xmlns:a16="http://schemas.microsoft.com/office/drawing/2014/main" val="10004"/>
                  </a:ext>
                </a:extLst>
              </a:tr>
              <a:tr h="570865">
                <a:tc>
                  <a:txBody>
                    <a:bodyPr/>
                    <a:lstStyle/>
                    <a:p>
                      <a:pPr algn="l" fontAlgn="t">
                        <a:buClrTx/>
                        <a:buSzTx/>
                        <a:buFontTx/>
                      </a:pPr>
                      <a:r>
                        <a:rPr lang="en-US" sz="2400" b="1">
                          <a:solidFill>
                            <a:srgbClr val="0071CE"/>
                          </a:solidFill>
                          <a:latin typeface="Lexend Deca Bold" charset="0"/>
                          <a:ea typeface="Lexend Deca"/>
                          <a:cs typeface="Lexend Deca Bold" charset="0"/>
                        </a:rPr>
                        <a:t>6</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tc>
                  <a:txBody>
                    <a:bodyPr/>
                    <a:lstStyle/>
                    <a:p>
                      <a:pPr fontAlgn="t"/>
                      <a:r>
                        <a:rPr lang="en-US" sz="2400">
                          <a:solidFill>
                            <a:srgbClr val="545454"/>
                          </a:solidFill>
                          <a:latin typeface="Lexend Deca"/>
                          <a:ea typeface="Lexend Deca"/>
                          <a:cs typeface="Lexend Deca"/>
                        </a:rPr>
                        <a:t>Wi-Fi</a:t>
                      </a:r>
                      <a:endParaRPr lang="en-US" altLang="zh-CN" sz="1100"/>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extLst>
                  <a:ext uri="{0D108BD9-81ED-4DB2-BD59-A6C34878D82A}">
                    <a16:rowId xmlns:a16="http://schemas.microsoft.com/office/drawing/2014/main" val="10005"/>
                  </a:ext>
                </a:extLst>
              </a:tr>
              <a:tr h="604520">
                <a:tc>
                  <a:txBody>
                    <a:bodyPr/>
                    <a:lstStyle/>
                    <a:p>
                      <a:pPr algn="l" fontAlgn="t">
                        <a:buClrTx/>
                        <a:buSzTx/>
                        <a:buFontTx/>
                      </a:pPr>
                      <a:r>
                        <a:rPr lang="en-US" sz="2400" b="1">
                          <a:solidFill>
                            <a:srgbClr val="0071CE"/>
                          </a:solidFill>
                          <a:latin typeface="Lexend Deca Bold" charset="0"/>
                          <a:ea typeface="Lexend Deca"/>
                          <a:cs typeface="Lexend Deca Bold" charset="0"/>
                        </a:rPr>
                        <a:t>7</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tc>
                  <a:txBody>
                    <a:bodyPr/>
                    <a:lstStyle/>
                    <a:p>
                      <a:pPr algn="l" fontAlgn="t">
                        <a:buClrTx/>
                        <a:buSzTx/>
                        <a:buFontTx/>
                      </a:pPr>
                      <a:r>
                        <a:rPr lang="en-US" sz="2400">
                          <a:solidFill>
                            <a:srgbClr val="545454"/>
                          </a:solidFill>
                          <a:latin typeface="Lexend Deca"/>
                          <a:ea typeface="Lexend Deca"/>
                          <a:cs typeface="Lexend Deca"/>
                        </a:rPr>
                        <a:t>Cellular Connection</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extLst>
                  <a:ext uri="{0D108BD9-81ED-4DB2-BD59-A6C34878D82A}">
                    <a16:rowId xmlns:a16="http://schemas.microsoft.com/office/drawing/2014/main" val="10006"/>
                  </a:ext>
                </a:extLst>
              </a:tr>
              <a:tr h="570865">
                <a:tc>
                  <a:txBody>
                    <a:bodyPr/>
                    <a:lstStyle/>
                    <a:p>
                      <a:pPr algn="l" fontAlgn="t">
                        <a:buClrTx/>
                        <a:buSzTx/>
                        <a:buFontTx/>
                      </a:pPr>
                      <a:r>
                        <a:rPr lang="en-US" sz="2400" b="1">
                          <a:solidFill>
                            <a:srgbClr val="0071CE"/>
                          </a:solidFill>
                          <a:latin typeface="Lexend Deca Bold" charset="0"/>
                          <a:ea typeface="Lexend Deca"/>
                          <a:cs typeface="Lexend Deca Bold" charset="0"/>
                        </a:rPr>
                        <a:t>8</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tc>
                  <a:txBody>
                    <a:bodyPr/>
                    <a:lstStyle/>
                    <a:p>
                      <a:pPr algn="l" fontAlgn="t">
                        <a:buClrTx/>
                        <a:buSzTx/>
                        <a:buFontTx/>
                      </a:pPr>
                      <a:r>
                        <a:rPr lang="en-US" sz="2400">
                          <a:solidFill>
                            <a:srgbClr val="545454"/>
                          </a:solidFill>
                          <a:latin typeface="Lexend Deca"/>
                          <a:ea typeface="Lexend Deca"/>
                          <a:cs typeface="Lexend Deca"/>
                        </a:rPr>
                        <a:t>Bluetooth</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extLst>
                  <a:ext uri="{0D108BD9-81ED-4DB2-BD59-A6C34878D82A}">
                    <a16:rowId xmlns:a16="http://schemas.microsoft.com/office/drawing/2014/main" val="10007"/>
                  </a:ext>
                </a:extLst>
              </a:tr>
              <a:tr h="571500">
                <a:tc>
                  <a:txBody>
                    <a:bodyPr/>
                    <a:lstStyle/>
                    <a:p>
                      <a:pPr algn="l" fontAlgn="t">
                        <a:buClrTx/>
                        <a:buSzTx/>
                        <a:buFontTx/>
                      </a:pPr>
                      <a:r>
                        <a:rPr lang="en-US" sz="2400" b="1">
                          <a:solidFill>
                            <a:srgbClr val="0071CE"/>
                          </a:solidFill>
                          <a:latin typeface="Lexend Deca Bold" charset="0"/>
                          <a:ea typeface="Lexend Deca"/>
                          <a:cs typeface="Lexend Deca Bold" charset="0"/>
                        </a:rPr>
                        <a:t>9</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tc>
                  <a:txBody>
                    <a:bodyPr/>
                    <a:lstStyle/>
                    <a:p>
                      <a:pPr algn="l" fontAlgn="t">
                        <a:buClrTx/>
                        <a:buSzTx/>
                        <a:buFontTx/>
                      </a:pPr>
                      <a:r>
                        <a:rPr lang="en-US" sz="2400">
                          <a:solidFill>
                            <a:srgbClr val="545454"/>
                          </a:solidFill>
                          <a:latin typeface="Lexend Deca"/>
                          <a:ea typeface="Lexend Deca"/>
                          <a:cs typeface="Lexend Deca"/>
                        </a:rPr>
                        <a:t>Battery Level</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extLst>
                  <a:ext uri="{0D108BD9-81ED-4DB2-BD59-A6C34878D82A}">
                    <a16:rowId xmlns:a16="http://schemas.microsoft.com/office/drawing/2014/main" val="10008"/>
                  </a:ext>
                </a:extLst>
              </a:tr>
              <a:tr h="570865">
                <a:tc>
                  <a:txBody>
                    <a:bodyPr/>
                    <a:lstStyle/>
                    <a:p>
                      <a:pPr algn="l" fontAlgn="t">
                        <a:buClrTx/>
                        <a:buSzTx/>
                        <a:buFontTx/>
                      </a:pPr>
                      <a:r>
                        <a:rPr lang="en-US" sz="2400" b="1">
                          <a:solidFill>
                            <a:srgbClr val="0071CE"/>
                          </a:solidFill>
                          <a:latin typeface="Lexend Deca Bold" charset="0"/>
                          <a:ea typeface="Lexend Deca"/>
                          <a:cs typeface="Lexend Deca Bold" charset="0"/>
                        </a:rPr>
                        <a:t>10</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tc>
                  <a:txBody>
                    <a:bodyPr/>
                    <a:lstStyle/>
                    <a:p>
                      <a:pPr algn="l" fontAlgn="t">
                        <a:buClrTx/>
                        <a:buSzTx/>
                        <a:buFontTx/>
                      </a:pPr>
                      <a:r>
                        <a:rPr lang="en-US" sz="2400">
                          <a:solidFill>
                            <a:srgbClr val="545454"/>
                          </a:solidFill>
                          <a:latin typeface="Lexend Deca"/>
                          <a:ea typeface="Lexend Deca"/>
                          <a:cs typeface="Lexend Deca"/>
                        </a:rPr>
                        <a:t>Lock</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extLst>
                  <a:ext uri="{0D108BD9-81ED-4DB2-BD59-A6C34878D82A}">
                    <a16:rowId xmlns:a16="http://schemas.microsoft.com/office/drawing/2014/main" val="10009"/>
                  </a:ext>
                </a:extLst>
              </a:tr>
              <a:tr h="571500">
                <a:tc>
                  <a:txBody>
                    <a:bodyPr/>
                    <a:lstStyle/>
                    <a:p>
                      <a:pPr algn="l" fontAlgn="t">
                        <a:buClrTx/>
                        <a:buSzTx/>
                        <a:buFontTx/>
                      </a:pPr>
                      <a:r>
                        <a:rPr lang="en-US" sz="2400" b="1">
                          <a:solidFill>
                            <a:srgbClr val="0071CE"/>
                          </a:solidFill>
                          <a:latin typeface="Lexend Deca Bold" charset="0"/>
                          <a:ea typeface="Lexend Deca"/>
                          <a:cs typeface="Lexend Deca Bold" charset="0"/>
                        </a:rPr>
                        <a:t>11</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tc>
                  <a:txBody>
                    <a:bodyPr/>
                    <a:lstStyle/>
                    <a:p>
                      <a:pPr algn="l" fontAlgn="t">
                        <a:buClrTx/>
                        <a:buSzTx/>
                        <a:buFontTx/>
                      </a:pPr>
                      <a:r>
                        <a:rPr lang="en-US" sz="2400">
                          <a:solidFill>
                            <a:srgbClr val="545454"/>
                          </a:solidFill>
                          <a:latin typeface="Lexend Deca"/>
                          <a:ea typeface="Lexend Deca"/>
                          <a:cs typeface="Lexend Deca"/>
                        </a:rPr>
                        <a:t>Blades</a:t>
                      </a:r>
                    </a:p>
                  </a:txBody>
                  <a:tcPr marL="101917" marR="101917" marT="101917" marB="101917">
                    <a:lnL w="12700" cap="flat" cmpd="sng">
                      <a:solidFill>
                        <a:srgbClr val="DEE0E3"/>
                      </a:solidFill>
                      <a:prstDash val="solid"/>
                      <a:headEnd type="none" w="med" len="med"/>
                      <a:tailEnd type="none" w="med" len="med"/>
                    </a:lnL>
                    <a:lnR w="12700" cap="flat" cmpd="sng">
                      <a:solidFill>
                        <a:srgbClr val="DEE0E3"/>
                      </a:solidFill>
                      <a:prstDash val="solid"/>
                      <a:headEnd type="none" w="med" len="med"/>
                      <a:tailEnd type="none" w="med" len="med"/>
                    </a:lnR>
                    <a:lnT w="12700" cap="flat" cmpd="sng">
                      <a:solidFill>
                        <a:srgbClr val="DEE0E3"/>
                      </a:solidFill>
                      <a:prstDash val="solid"/>
                      <a:headEnd type="none" w="med" len="med"/>
                      <a:tailEnd type="none" w="med" len="med"/>
                    </a:lnT>
                    <a:lnB w="12700" cap="flat" cmpd="sng">
                      <a:solidFill>
                        <a:srgbClr val="DEE0E3"/>
                      </a:solidFill>
                      <a:prstDash val="solid"/>
                      <a:headEnd type="none" w="med" len="med"/>
                      <a:tailEnd type="none" w="med" len="med"/>
                    </a:lnB>
                    <a:noFill/>
                  </a:tcPr>
                </a:tc>
                <a:extLst>
                  <a:ext uri="{0D108BD9-81ED-4DB2-BD59-A6C34878D82A}">
                    <a16:rowId xmlns:a16="http://schemas.microsoft.com/office/drawing/2014/main" val="10010"/>
                  </a:ext>
                </a:extLst>
              </a:tr>
            </a:tbl>
          </a:graphicData>
        </a:graphic>
      </p:graphicFrame>
      <p:sp>
        <p:nvSpPr>
          <p:cNvPr id="10" name="文本框 9">
            <a:extLst>
              <a:ext uri="{FF2B5EF4-FFF2-40B4-BE49-F238E27FC236}">
                <a16:creationId xmlns:a16="http://schemas.microsoft.com/office/drawing/2014/main" id="{A07E065A-4A2F-4EC2-A253-A1459CB0CF10}"/>
              </a:ext>
            </a:extLst>
          </p:cNvPr>
          <p:cNvSpPr txBox="1"/>
          <p:nvPr/>
        </p:nvSpPr>
        <p:spPr>
          <a:xfrm>
            <a:off x="16849535" y="9677095"/>
            <a:ext cx="990600" cy="584775"/>
          </a:xfrm>
          <a:prstGeom prst="rect">
            <a:avLst/>
          </a:prstGeom>
          <a:noFill/>
        </p:spPr>
        <p:txBody>
          <a:bodyPr wrap="square" rtlCol="0">
            <a:spAutoFit/>
          </a:bodyPr>
          <a:lstStyle/>
          <a:p>
            <a:r>
              <a:rPr lang="en-US" altLang="zh-CN" sz="3200" dirty="0"/>
              <a:t>17</a:t>
            </a:r>
            <a:endParaRPr lang="zh-CN" altLang="en-US"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8082" y="4788852"/>
            <a:ext cx="2884707" cy="4489731"/>
          </a:xfrm>
          <a:custGeom>
            <a:avLst/>
            <a:gdLst/>
            <a:ahLst/>
            <a:cxnLst/>
            <a:rect l="l" t="t" r="r" b="b"/>
            <a:pathLst>
              <a:path w="2884707" h="4489731">
                <a:moveTo>
                  <a:pt x="0" y="0"/>
                </a:moveTo>
                <a:lnTo>
                  <a:pt x="2884706" y="0"/>
                </a:lnTo>
                <a:lnTo>
                  <a:pt x="2884706" y="4489731"/>
                </a:lnTo>
                <a:lnTo>
                  <a:pt x="0" y="4489731"/>
                </a:lnTo>
                <a:lnTo>
                  <a:pt x="0" y="0"/>
                </a:lnTo>
                <a:close/>
              </a:path>
            </a:pathLst>
          </a:custGeom>
          <a:blipFill>
            <a:blip r:embed="rId2"/>
            <a:stretch>
              <a:fillRect/>
            </a:stretch>
          </a:blipFill>
        </p:spPr>
      </p:sp>
      <p:sp>
        <p:nvSpPr>
          <p:cNvPr id="3" name="Freeform 3"/>
          <p:cNvSpPr/>
          <p:nvPr/>
        </p:nvSpPr>
        <p:spPr>
          <a:xfrm>
            <a:off x="7105911" y="4631131"/>
            <a:ext cx="2234904" cy="1346529"/>
          </a:xfrm>
          <a:custGeom>
            <a:avLst/>
            <a:gdLst/>
            <a:ahLst/>
            <a:cxnLst/>
            <a:rect l="l" t="t" r="r" b="b"/>
            <a:pathLst>
              <a:path w="2234904" h="1346529">
                <a:moveTo>
                  <a:pt x="0" y="0"/>
                </a:moveTo>
                <a:lnTo>
                  <a:pt x="2234903" y="0"/>
                </a:lnTo>
                <a:lnTo>
                  <a:pt x="2234903" y="1346529"/>
                </a:lnTo>
                <a:lnTo>
                  <a:pt x="0" y="13465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AutoShape 4"/>
          <p:cNvSpPr/>
          <p:nvPr/>
        </p:nvSpPr>
        <p:spPr>
          <a:xfrm flipH="1">
            <a:off x="5213824" y="6065708"/>
            <a:ext cx="2274756" cy="249231"/>
          </a:xfrm>
          <a:prstGeom prst="line">
            <a:avLst/>
          </a:prstGeom>
          <a:ln w="57150" cap="flat">
            <a:solidFill>
              <a:srgbClr val="0071CE"/>
            </a:solidFill>
            <a:prstDash val="solid"/>
            <a:headEnd type="none" w="sm" len="sm"/>
            <a:tailEnd type="oval" w="lg" len="lg"/>
          </a:ln>
        </p:spPr>
      </p:sp>
      <p:sp>
        <p:nvSpPr>
          <p:cNvPr id="5" name="Freeform 5"/>
          <p:cNvSpPr/>
          <p:nvPr/>
        </p:nvSpPr>
        <p:spPr>
          <a:xfrm>
            <a:off x="10293314" y="4574638"/>
            <a:ext cx="6920144" cy="4683662"/>
          </a:xfrm>
          <a:custGeom>
            <a:avLst/>
            <a:gdLst/>
            <a:ahLst/>
            <a:cxnLst/>
            <a:rect l="l" t="t" r="r" b="b"/>
            <a:pathLst>
              <a:path w="6920144" h="4683662">
                <a:moveTo>
                  <a:pt x="0" y="0"/>
                </a:moveTo>
                <a:lnTo>
                  <a:pt x="6920144" y="0"/>
                </a:lnTo>
                <a:lnTo>
                  <a:pt x="6920144" y="4683662"/>
                </a:lnTo>
                <a:lnTo>
                  <a:pt x="0" y="4683662"/>
                </a:lnTo>
                <a:lnTo>
                  <a:pt x="0" y="0"/>
                </a:lnTo>
                <a:close/>
              </a:path>
            </a:pathLst>
          </a:custGeom>
          <a:blipFill>
            <a:blip r:embed="rId5"/>
            <a:stretch>
              <a:fillRect l="-34882" t="-56119" r="-32514" b="-91210"/>
            </a:stretch>
          </a:blipFill>
        </p:spPr>
      </p:sp>
      <p:sp>
        <p:nvSpPr>
          <p:cNvPr id="6" name="AutoShape 6"/>
          <p:cNvSpPr/>
          <p:nvPr/>
        </p:nvSpPr>
        <p:spPr>
          <a:xfrm>
            <a:off x="8873067" y="6065708"/>
            <a:ext cx="2214655" cy="540504"/>
          </a:xfrm>
          <a:prstGeom prst="line">
            <a:avLst/>
          </a:prstGeom>
          <a:ln w="57150" cap="flat">
            <a:solidFill>
              <a:srgbClr val="0071CE"/>
            </a:solidFill>
            <a:prstDash val="solid"/>
            <a:headEnd type="none" w="sm" len="sm"/>
            <a:tailEnd type="oval" w="lg" len="lg"/>
          </a:ln>
        </p:spPr>
      </p:sp>
      <p:sp>
        <p:nvSpPr>
          <p:cNvPr id="7" name="AutoShape 7"/>
          <p:cNvSpPr/>
          <p:nvPr/>
        </p:nvSpPr>
        <p:spPr>
          <a:xfrm>
            <a:off x="8500645" y="6065708"/>
            <a:ext cx="840170" cy="968009"/>
          </a:xfrm>
          <a:prstGeom prst="line">
            <a:avLst/>
          </a:prstGeom>
          <a:ln w="57150" cap="flat">
            <a:solidFill>
              <a:srgbClr val="0071CE"/>
            </a:solidFill>
            <a:prstDash val="solid"/>
            <a:headEnd type="none" w="sm" len="sm"/>
            <a:tailEnd type="oval" w="lg" len="lg"/>
          </a:ln>
        </p:spPr>
      </p:sp>
      <p:sp>
        <p:nvSpPr>
          <p:cNvPr id="8" name="AutoShape 8"/>
          <p:cNvSpPr/>
          <p:nvPr/>
        </p:nvSpPr>
        <p:spPr>
          <a:xfrm>
            <a:off x="8180314" y="6065708"/>
            <a:ext cx="0" cy="1501951"/>
          </a:xfrm>
          <a:prstGeom prst="line">
            <a:avLst/>
          </a:prstGeom>
          <a:ln w="57150" cap="flat">
            <a:solidFill>
              <a:srgbClr val="0071CE"/>
            </a:solidFill>
            <a:prstDash val="solid"/>
            <a:headEnd type="none" w="sm" len="sm"/>
            <a:tailEnd type="oval" w="lg" len="lg"/>
          </a:ln>
        </p:spPr>
      </p:sp>
      <p:sp>
        <p:nvSpPr>
          <p:cNvPr id="9" name="AutoShape 9"/>
          <p:cNvSpPr/>
          <p:nvPr/>
        </p:nvSpPr>
        <p:spPr>
          <a:xfrm flipH="1">
            <a:off x="7105911" y="6065708"/>
            <a:ext cx="754073" cy="968009"/>
          </a:xfrm>
          <a:prstGeom prst="line">
            <a:avLst/>
          </a:prstGeom>
          <a:ln w="57150" cap="flat">
            <a:solidFill>
              <a:srgbClr val="0071CE"/>
            </a:solidFill>
            <a:prstDash val="solid"/>
            <a:headEnd type="none" w="sm" len="sm"/>
            <a:tailEnd type="oval" w="lg" len="lg"/>
          </a:ln>
        </p:spPr>
      </p:sp>
      <p:sp>
        <p:nvSpPr>
          <p:cNvPr id="10" name="Freeform 10"/>
          <p:cNvSpPr/>
          <p:nvPr/>
        </p:nvSpPr>
        <p:spPr>
          <a:xfrm>
            <a:off x="16401671" y="0"/>
            <a:ext cx="1886329" cy="1061060"/>
          </a:xfrm>
          <a:custGeom>
            <a:avLst/>
            <a:gdLst/>
            <a:ahLst/>
            <a:cxnLst/>
            <a:rect l="l" t="t" r="r" b="b"/>
            <a:pathLst>
              <a:path w="1886329" h="1061060">
                <a:moveTo>
                  <a:pt x="0" y="0"/>
                </a:moveTo>
                <a:lnTo>
                  <a:pt x="1886329" y="0"/>
                </a:lnTo>
                <a:lnTo>
                  <a:pt x="1886329" y="1061060"/>
                </a:lnTo>
                <a:lnTo>
                  <a:pt x="0" y="1061060"/>
                </a:lnTo>
                <a:lnTo>
                  <a:pt x="0" y="0"/>
                </a:lnTo>
                <a:close/>
              </a:path>
            </a:pathLst>
          </a:custGeom>
          <a:blipFill>
            <a:blip r:embed="rId6"/>
            <a:stretch>
              <a:fillRect/>
            </a:stretch>
          </a:blipFill>
        </p:spPr>
      </p:sp>
      <p:sp>
        <p:nvSpPr>
          <p:cNvPr id="11" name="TextBox 11"/>
          <p:cNvSpPr txBox="1"/>
          <p:nvPr/>
        </p:nvSpPr>
        <p:spPr>
          <a:xfrm>
            <a:off x="3572670" y="1083901"/>
            <a:ext cx="5889677" cy="2112645"/>
          </a:xfrm>
          <a:prstGeom prst="rect">
            <a:avLst/>
          </a:prstGeom>
        </p:spPr>
        <p:txBody>
          <a:bodyPr lIns="0" tIns="0" rIns="0" bIns="0" rtlCol="0" anchor="t">
            <a:spAutoFit/>
          </a:bodyPr>
          <a:lstStyle/>
          <a:p>
            <a:pPr algn="l">
              <a:lnSpc>
                <a:spcPts val="8280"/>
              </a:lnSpc>
            </a:pPr>
            <a:r>
              <a:rPr lang="en-US" sz="7200" b="1">
                <a:solidFill>
                  <a:srgbClr val="0071CE"/>
                </a:solidFill>
                <a:latin typeface="Lexend Deca Bold"/>
                <a:ea typeface="Lexend Deca Bold"/>
                <a:cs typeface="Lexend Deca Bold"/>
                <a:sym typeface="Lexend Deca Bold"/>
              </a:rPr>
              <a:t>Connectivity Overview</a:t>
            </a:r>
          </a:p>
        </p:txBody>
      </p:sp>
      <p:sp>
        <p:nvSpPr>
          <p:cNvPr id="12" name="TextBox 12"/>
          <p:cNvSpPr txBox="1"/>
          <p:nvPr/>
        </p:nvSpPr>
        <p:spPr>
          <a:xfrm>
            <a:off x="1028700" y="1171575"/>
            <a:ext cx="2543970" cy="954361"/>
          </a:xfrm>
          <a:prstGeom prst="rect">
            <a:avLst/>
          </a:prstGeom>
        </p:spPr>
        <p:txBody>
          <a:bodyPr lIns="0" tIns="0" rIns="0" bIns="0" rtlCol="0" anchor="t">
            <a:spAutoFit/>
          </a:bodyPr>
          <a:lstStyle/>
          <a:p>
            <a:pPr algn="l">
              <a:lnSpc>
                <a:spcPts val="7200"/>
              </a:lnSpc>
            </a:pPr>
            <a:r>
              <a:rPr lang="en-US" sz="7200" b="1">
                <a:solidFill>
                  <a:srgbClr val="0071CE"/>
                </a:solidFill>
                <a:latin typeface="Lexend Deca Bold"/>
                <a:ea typeface="Lexend Deca Bold"/>
                <a:cs typeface="Lexend Deca Bold"/>
                <a:sym typeface="Lexend Deca Bold"/>
              </a:rPr>
              <a:t>2.3.2</a:t>
            </a:r>
          </a:p>
        </p:txBody>
      </p:sp>
      <p:sp>
        <p:nvSpPr>
          <p:cNvPr id="13" name="TextBox 13"/>
          <p:cNvSpPr txBox="1"/>
          <p:nvPr/>
        </p:nvSpPr>
        <p:spPr>
          <a:xfrm>
            <a:off x="10909188" y="1359532"/>
            <a:ext cx="6435647" cy="2415540"/>
          </a:xfrm>
          <a:prstGeom prst="rect">
            <a:avLst/>
          </a:prstGeom>
        </p:spPr>
        <p:txBody>
          <a:bodyPr lIns="0" tIns="0" rIns="0" bIns="0" rtlCol="0" anchor="t">
            <a:spAutoFit/>
          </a:bodyPr>
          <a:lstStyle/>
          <a:p>
            <a:pPr algn="l">
              <a:lnSpc>
                <a:spcPts val="2760"/>
              </a:lnSpc>
            </a:pPr>
            <a:r>
              <a:rPr lang="en-US" sz="2400">
                <a:solidFill>
                  <a:srgbClr val="545454"/>
                </a:solidFill>
                <a:latin typeface="Lexend Deca"/>
                <a:ea typeface="Lexend Deca"/>
                <a:cs typeface="Lexend Deca"/>
                <a:sym typeface="Lexend Deca"/>
              </a:rPr>
              <a:t>Use the app to set up a Wi-Fi connection</a:t>
            </a:r>
          </a:p>
          <a:p>
            <a:pPr algn="l">
              <a:lnSpc>
                <a:spcPts val="2760"/>
              </a:lnSpc>
            </a:pPr>
            <a:endParaRPr lang="en-US" sz="2400">
              <a:solidFill>
                <a:srgbClr val="545454"/>
              </a:solidFill>
              <a:latin typeface="Lexend Deca"/>
              <a:ea typeface="Lexend Deca"/>
              <a:cs typeface="Lexend Deca"/>
              <a:sym typeface="Lexend Deca"/>
            </a:endParaRPr>
          </a:p>
          <a:p>
            <a:pPr algn="l">
              <a:lnSpc>
                <a:spcPts val="2760"/>
              </a:lnSpc>
            </a:pPr>
            <a:r>
              <a:rPr lang="en-US" sz="2400">
                <a:solidFill>
                  <a:srgbClr val="545454"/>
                </a:solidFill>
                <a:latin typeface="Lexend Deca"/>
                <a:ea typeface="Lexend Deca"/>
                <a:cs typeface="Lexend Deca"/>
                <a:sym typeface="Lexend Deca"/>
              </a:rPr>
              <a:t>Once successful, the mower will connect to the cloud </a:t>
            </a:r>
          </a:p>
          <a:p>
            <a:pPr algn="l">
              <a:lnSpc>
                <a:spcPts val="2760"/>
              </a:lnSpc>
            </a:pPr>
            <a:endParaRPr lang="en-US" sz="2400">
              <a:solidFill>
                <a:srgbClr val="545454"/>
              </a:solidFill>
              <a:latin typeface="Lexend Deca"/>
              <a:ea typeface="Lexend Deca"/>
              <a:cs typeface="Lexend Deca"/>
              <a:sym typeface="Lexend Deca"/>
            </a:endParaRPr>
          </a:p>
          <a:p>
            <a:pPr algn="l">
              <a:lnSpc>
                <a:spcPts val="2760"/>
              </a:lnSpc>
            </a:pPr>
            <a:r>
              <a:rPr lang="en-US" sz="2400">
                <a:solidFill>
                  <a:srgbClr val="545454"/>
                </a:solidFill>
                <a:latin typeface="Lexend Deca"/>
                <a:ea typeface="Lexend Deca"/>
                <a:cs typeface="Lexend Deca"/>
                <a:sym typeface="Lexend Deca"/>
              </a:rPr>
              <a:t>Once server info is received, the mower is online and ready to go!</a:t>
            </a:r>
          </a:p>
        </p:txBody>
      </p:sp>
      <p:sp>
        <p:nvSpPr>
          <p:cNvPr id="14" name="TextBox 14"/>
          <p:cNvSpPr txBox="1"/>
          <p:nvPr/>
        </p:nvSpPr>
        <p:spPr>
          <a:xfrm>
            <a:off x="7583866" y="4116168"/>
            <a:ext cx="1298727" cy="458470"/>
          </a:xfrm>
          <a:prstGeom prst="rect">
            <a:avLst/>
          </a:prstGeom>
        </p:spPr>
        <p:txBody>
          <a:bodyPr lIns="0" tIns="0" rIns="0" bIns="0" rtlCol="0" anchor="t">
            <a:spAutoFit/>
          </a:bodyPr>
          <a:lstStyle/>
          <a:p>
            <a:pPr marL="0" lvl="0" indent="0" algn="l">
              <a:lnSpc>
                <a:spcPts val="3680"/>
              </a:lnSpc>
              <a:spcBef>
                <a:spcPct val="0"/>
              </a:spcBef>
            </a:pPr>
            <a:r>
              <a:rPr lang="en-US" sz="3200" b="1" u="none" strike="noStrike">
                <a:solidFill>
                  <a:srgbClr val="0071CE"/>
                </a:solidFill>
                <a:latin typeface="Lexend Deca Bold"/>
                <a:ea typeface="Lexend Deca Bold"/>
                <a:cs typeface="Lexend Deca Bold"/>
                <a:sym typeface="Lexend Deca Bold"/>
              </a:rPr>
              <a:t>Cloud</a:t>
            </a:r>
          </a:p>
        </p:txBody>
      </p:sp>
      <p:sp>
        <p:nvSpPr>
          <p:cNvPr id="15" name="TextBox 15"/>
          <p:cNvSpPr txBox="1"/>
          <p:nvPr/>
        </p:nvSpPr>
        <p:spPr>
          <a:xfrm>
            <a:off x="10314191" y="1156310"/>
            <a:ext cx="366414" cy="751840"/>
          </a:xfrm>
          <a:prstGeom prst="rect">
            <a:avLst/>
          </a:prstGeom>
        </p:spPr>
        <p:txBody>
          <a:bodyPr lIns="0" tIns="0" rIns="0" bIns="0" rtlCol="0" anchor="t">
            <a:spAutoFit/>
          </a:bodyPr>
          <a:lstStyle/>
          <a:p>
            <a:pPr algn="l">
              <a:lnSpc>
                <a:spcPts val="5600"/>
              </a:lnSpc>
            </a:pPr>
            <a:r>
              <a:rPr lang="en-US" sz="5600" b="1">
                <a:solidFill>
                  <a:srgbClr val="0071CE"/>
                </a:solidFill>
                <a:latin typeface="Lexend Deca Bold"/>
                <a:ea typeface="Lexend Deca Bold"/>
                <a:cs typeface="Lexend Deca Bold"/>
                <a:sym typeface="Lexend Deca Bold"/>
              </a:rPr>
              <a:t>1</a:t>
            </a:r>
          </a:p>
        </p:txBody>
      </p:sp>
      <p:sp>
        <p:nvSpPr>
          <p:cNvPr id="16" name="TextBox 16"/>
          <p:cNvSpPr txBox="1"/>
          <p:nvPr/>
        </p:nvSpPr>
        <p:spPr>
          <a:xfrm>
            <a:off x="10314191" y="2041500"/>
            <a:ext cx="366414" cy="751884"/>
          </a:xfrm>
          <a:prstGeom prst="rect">
            <a:avLst/>
          </a:prstGeom>
        </p:spPr>
        <p:txBody>
          <a:bodyPr lIns="0" tIns="0" rIns="0" bIns="0" rtlCol="0" anchor="t">
            <a:spAutoFit/>
          </a:bodyPr>
          <a:lstStyle/>
          <a:p>
            <a:pPr algn="l">
              <a:lnSpc>
                <a:spcPts val="5600"/>
              </a:lnSpc>
            </a:pPr>
            <a:r>
              <a:rPr lang="en-US" sz="5600" b="1">
                <a:solidFill>
                  <a:srgbClr val="0071CE"/>
                </a:solidFill>
                <a:latin typeface="Lexend Deca Bold"/>
                <a:ea typeface="Lexend Deca Bold"/>
                <a:cs typeface="Lexend Deca Bold"/>
                <a:sym typeface="Lexend Deca Bold"/>
              </a:rPr>
              <a:t>2</a:t>
            </a:r>
          </a:p>
        </p:txBody>
      </p:sp>
      <p:sp>
        <p:nvSpPr>
          <p:cNvPr id="17" name="TextBox 17"/>
          <p:cNvSpPr txBox="1"/>
          <p:nvPr/>
        </p:nvSpPr>
        <p:spPr>
          <a:xfrm>
            <a:off x="10314191" y="3079134"/>
            <a:ext cx="366414" cy="751840"/>
          </a:xfrm>
          <a:prstGeom prst="rect">
            <a:avLst/>
          </a:prstGeom>
        </p:spPr>
        <p:txBody>
          <a:bodyPr lIns="0" tIns="0" rIns="0" bIns="0" rtlCol="0" anchor="t">
            <a:spAutoFit/>
          </a:bodyPr>
          <a:lstStyle/>
          <a:p>
            <a:pPr algn="l">
              <a:lnSpc>
                <a:spcPts val="5600"/>
              </a:lnSpc>
            </a:pPr>
            <a:r>
              <a:rPr lang="en-US" sz="5600" b="1">
                <a:solidFill>
                  <a:srgbClr val="0071CE"/>
                </a:solidFill>
                <a:latin typeface="Lexend Deca Bold"/>
                <a:ea typeface="Lexend Deca Bold"/>
                <a:cs typeface="Lexend Deca Bold"/>
                <a:sym typeface="Lexend Deca Bold"/>
              </a:rPr>
              <a:t>3</a:t>
            </a:r>
          </a:p>
        </p:txBody>
      </p:sp>
      <p:sp>
        <p:nvSpPr>
          <p:cNvPr id="21" name="文本框 20">
            <a:extLst>
              <a:ext uri="{FF2B5EF4-FFF2-40B4-BE49-F238E27FC236}">
                <a16:creationId xmlns:a16="http://schemas.microsoft.com/office/drawing/2014/main" id="{7B271E33-F5BB-4AD4-8050-E2548946194C}"/>
              </a:ext>
            </a:extLst>
          </p:cNvPr>
          <p:cNvSpPr txBox="1"/>
          <p:nvPr/>
        </p:nvSpPr>
        <p:spPr>
          <a:xfrm>
            <a:off x="16849535" y="9677095"/>
            <a:ext cx="990600" cy="584775"/>
          </a:xfrm>
          <a:prstGeom prst="rect">
            <a:avLst/>
          </a:prstGeom>
          <a:noFill/>
        </p:spPr>
        <p:txBody>
          <a:bodyPr wrap="square" rtlCol="0">
            <a:spAutoFit/>
          </a:bodyPr>
          <a:lstStyle/>
          <a:p>
            <a:r>
              <a:rPr lang="en-US" altLang="zh-CN" sz="3200" dirty="0"/>
              <a:t>18</a:t>
            </a:r>
            <a:endParaRPr lang="zh-CN" alt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95616" y="2276724"/>
            <a:ext cx="3083064" cy="6710573"/>
            <a:chOff x="0" y="0"/>
            <a:chExt cx="4923821" cy="10717150"/>
          </a:xfrm>
        </p:grpSpPr>
        <p:sp>
          <p:nvSpPr>
            <p:cNvPr id="3" name="Freeform 3"/>
            <p:cNvSpPr/>
            <p:nvPr/>
          </p:nvSpPr>
          <p:spPr>
            <a:xfrm>
              <a:off x="0" y="0"/>
              <a:ext cx="4923790" cy="10717149"/>
            </a:xfrm>
            <a:custGeom>
              <a:avLst/>
              <a:gdLst/>
              <a:ahLst/>
              <a:cxnLst/>
              <a:rect l="l" t="t" r="r" b="b"/>
              <a:pathLst>
                <a:path w="4923790" h="10717149">
                  <a:moveTo>
                    <a:pt x="456358" y="0"/>
                  </a:moveTo>
                  <a:lnTo>
                    <a:pt x="4467432" y="0"/>
                  </a:lnTo>
                  <a:cubicBezTo>
                    <a:pt x="4588466" y="0"/>
                    <a:pt x="4704542" y="48080"/>
                    <a:pt x="4790126" y="133664"/>
                  </a:cubicBezTo>
                  <a:cubicBezTo>
                    <a:pt x="4875710" y="219248"/>
                    <a:pt x="4923790" y="335325"/>
                    <a:pt x="4923790" y="456358"/>
                  </a:cubicBezTo>
                  <a:lnTo>
                    <a:pt x="4923790" y="10260791"/>
                  </a:lnTo>
                  <a:cubicBezTo>
                    <a:pt x="4923790" y="10381824"/>
                    <a:pt x="4875710" y="10497901"/>
                    <a:pt x="4790126" y="10583485"/>
                  </a:cubicBezTo>
                  <a:cubicBezTo>
                    <a:pt x="4704542" y="10669068"/>
                    <a:pt x="4588466" y="10717149"/>
                    <a:pt x="4467432" y="10717149"/>
                  </a:cubicBezTo>
                  <a:lnTo>
                    <a:pt x="456358" y="10717149"/>
                  </a:lnTo>
                  <a:cubicBezTo>
                    <a:pt x="335325" y="10717149"/>
                    <a:pt x="219248" y="10669068"/>
                    <a:pt x="133664" y="10583485"/>
                  </a:cubicBezTo>
                  <a:cubicBezTo>
                    <a:pt x="48080" y="10497901"/>
                    <a:pt x="0" y="10381824"/>
                    <a:pt x="0" y="10260791"/>
                  </a:cubicBezTo>
                  <a:lnTo>
                    <a:pt x="0" y="456358"/>
                  </a:lnTo>
                  <a:cubicBezTo>
                    <a:pt x="0" y="335325"/>
                    <a:pt x="48080" y="219248"/>
                    <a:pt x="133664" y="133664"/>
                  </a:cubicBezTo>
                  <a:cubicBezTo>
                    <a:pt x="219248" y="48080"/>
                    <a:pt x="335325" y="0"/>
                    <a:pt x="456358" y="0"/>
                  </a:cubicBezTo>
                  <a:close/>
                </a:path>
              </a:pathLst>
            </a:custGeom>
            <a:blipFill>
              <a:blip r:embed="rId3"/>
              <a:stretch>
                <a:fillRect l="-2411" r="-7149"/>
              </a:stretch>
            </a:blipFill>
          </p:spPr>
        </p:sp>
      </p:grpSp>
      <p:grpSp>
        <p:nvGrpSpPr>
          <p:cNvPr id="4" name="Group 4"/>
          <p:cNvGrpSpPr/>
          <p:nvPr/>
        </p:nvGrpSpPr>
        <p:grpSpPr>
          <a:xfrm>
            <a:off x="6090691" y="2232333"/>
            <a:ext cx="3240966" cy="6754964"/>
            <a:chOff x="0" y="0"/>
            <a:chExt cx="5141985" cy="10717150"/>
          </a:xfrm>
        </p:grpSpPr>
        <p:sp>
          <p:nvSpPr>
            <p:cNvPr id="5" name="Freeform 5"/>
            <p:cNvSpPr/>
            <p:nvPr/>
          </p:nvSpPr>
          <p:spPr>
            <a:xfrm>
              <a:off x="0" y="0"/>
              <a:ext cx="5141976" cy="10717149"/>
            </a:xfrm>
            <a:custGeom>
              <a:avLst/>
              <a:gdLst/>
              <a:ahLst/>
              <a:cxnLst/>
              <a:rect l="l" t="t" r="r" b="b"/>
              <a:pathLst>
                <a:path w="5141976" h="10717149">
                  <a:moveTo>
                    <a:pt x="453359" y="0"/>
                  </a:moveTo>
                  <a:lnTo>
                    <a:pt x="4688617" y="0"/>
                  </a:lnTo>
                  <a:cubicBezTo>
                    <a:pt x="4939000" y="0"/>
                    <a:pt x="5141976" y="202976"/>
                    <a:pt x="5141976" y="453359"/>
                  </a:cubicBezTo>
                  <a:lnTo>
                    <a:pt x="5141976" y="10263790"/>
                  </a:lnTo>
                  <a:cubicBezTo>
                    <a:pt x="5141976" y="10384028"/>
                    <a:pt x="5094212" y="10499342"/>
                    <a:pt x="5009190" y="10584363"/>
                  </a:cubicBezTo>
                  <a:cubicBezTo>
                    <a:pt x="4924169" y="10669384"/>
                    <a:pt x="4808855" y="10717149"/>
                    <a:pt x="4688617" y="10717149"/>
                  </a:cubicBezTo>
                  <a:lnTo>
                    <a:pt x="453359" y="10717149"/>
                  </a:lnTo>
                  <a:cubicBezTo>
                    <a:pt x="202976" y="10717149"/>
                    <a:pt x="0" y="10514173"/>
                    <a:pt x="0" y="10263790"/>
                  </a:cubicBezTo>
                  <a:lnTo>
                    <a:pt x="0" y="453359"/>
                  </a:lnTo>
                  <a:cubicBezTo>
                    <a:pt x="0" y="333121"/>
                    <a:pt x="47764" y="217807"/>
                    <a:pt x="132786" y="132786"/>
                  </a:cubicBezTo>
                  <a:cubicBezTo>
                    <a:pt x="217807" y="47764"/>
                    <a:pt x="333121" y="0"/>
                    <a:pt x="453359" y="0"/>
                  </a:cubicBezTo>
                  <a:close/>
                </a:path>
              </a:pathLst>
            </a:custGeom>
            <a:blipFill>
              <a:blip r:embed="rId4"/>
              <a:stretch>
                <a:fillRect l="-506" r="-506"/>
              </a:stretch>
            </a:blipFill>
          </p:spPr>
        </p:sp>
      </p:grpSp>
      <p:grpSp>
        <p:nvGrpSpPr>
          <p:cNvPr id="6" name="Group 6"/>
          <p:cNvGrpSpPr/>
          <p:nvPr/>
        </p:nvGrpSpPr>
        <p:grpSpPr>
          <a:xfrm>
            <a:off x="2342193" y="2299175"/>
            <a:ext cx="3211080" cy="6688122"/>
            <a:chOff x="0" y="0"/>
            <a:chExt cx="5220234" cy="10872841"/>
          </a:xfrm>
        </p:grpSpPr>
        <p:sp>
          <p:nvSpPr>
            <p:cNvPr id="7" name="Freeform 7"/>
            <p:cNvSpPr/>
            <p:nvPr/>
          </p:nvSpPr>
          <p:spPr>
            <a:xfrm>
              <a:off x="0" y="0"/>
              <a:ext cx="5220208" cy="10872851"/>
            </a:xfrm>
            <a:custGeom>
              <a:avLst/>
              <a:gdLst/>
              <a:ahLst/>
              <a:cxnLst/>
              <a:rect l="l" t="t" r="r" b="b"/>
              <a:pathLst>
                <a:path w="5220208" h="10872851">
                  <a:moveTo>
                    <a:pt x="464542" y="0"/>
                  </a:moveTo>
                  <a:lnTo>
                    <a:pt x="4755666" y="0"/>
                  </a:lnTo>
                  <a:cubicBezTo>
                    <a:pt x="5012225" y="0"/>
                    <a:pt x="5220208" y="207983"/>
                    <a:pt x="5220208" y="464542"/>
                  </a:cubicBezTo>
                  <a:lnTo>
                    <a:pt x="5220208" y="10408309"/>
                  </a:lnTo>
                  <a:cubicBezTo>
                    <a:pt x="5220208" y="10531513"/>
                    <a:pt x="5171265" y="10649671"/>
                    <a:pt x="5084147" y="10736790"/>
                  </a:cubicBezTo>
                  <a:cubicBezTo>
                    <a:pt x="4997028" y="10823908"/>
                    <a:pt x="4878870" y="10872851"/>
                    <a:pt x="4755666" y="10872851"/>
                  </a:cubicBezTo>
                  <a:lnTo>
                    <a:pt x="464542" y="10872851"/>
                  </a:lnTo>
                  <a:cubicBezTo>
                    <a:pt x="341338" y="10872851"/>
                    <a:pt x="223180" y="10823908"/>
                    <a:pt x="136061" y="10736790"/>
                  </a:cubicBezTo>
                  <a:cubicBezTo>
                    <a:pt x="48943" y="10649671"/>
                    <a:pt x="0" y="10531513"/>
                    <a:pt x="0" y="10408309"/>
                  </a:cubicBezTo>
                  <a:lnTo>
                    <a:pt x="0" y="464542"/>
                  </a:lnTo>
                  <a:cubicBezTo>
                    <a:pt x="0" y="341338"/>
                    <a:pt x="48943" y="223180"/>
                    <a:pt x="136061" y="136061"/>
                  </a:cubicBezTo>
                  <a:cubicBezTo>
                    <a:pt x="223180" y="48943"/>
                    <a:pt x="341338" y="0"/>
                    <a:pt x="464542" y="0"/>
                  </a:cubicBezTo>
                  <a:close/>
                </a:path>
              </a:pathLst>
            </a:custGeom>
            <a:blipFill>
              <a:blip r:embed="rId5"/>
              <a:stretch>
                <a:fillRect l="-1303" r="-1304"/>
              </a:stretch>
            </a:blipFill>
          </p:spPr>
        </p:sp>
      </p:grpSp>
      <p:grpSp>
        <p:nvGrpSpPr>
          <p:cNvPr id="8" name="Group 8"/>
          <p:cNvGrpSpPr/>
          <p:nvPr/>
        </p:nvGrpSpPr>
        <p:grpSpPr>
          <a:xfrm>
            <a:off x="13316225" y="2124478"/>
            <a:ext cx="3386728" cy="6889504"/>
            <a:chOff x="0" y="0"/>
            <a:chExt cx="5279401" cy="10739702"/>
          </a:xfrm>
        </p:grpSpPr>
        <p:sp>
          <p:nvSpPr>
            <p:cNvPr id="9" name="Freeform 9"/>
            <p:cNvSpPr/>
            <p:nvPr/>
          </p:nvSpPr>
          <p:spPr>
            <a:xfrm>
              <a:off x="0" y="0"/>
              <a:ext cx="5279390" cy="10739755"/>
            </a:xfrm>
            <a:custGeom>
              <a:avLst/>
              <a:gdLst/>
              <a:ahLst/>
              <a:cxnLst/>
              <a:rect l="l" t="t" r="r" b="b"/>
              <a:pathLst>
                <a:path w="5279390" h="10739755">
                  <a:moveTo>
                    <a:pt x="445441" y="0"/>
                  </a:moveTo>
                  <a:lnTo>
                    <a:pt x="4833949" y="0"/>
                  </a:lnTo>
                  <a:cubicBezTo>
                    <a:pt x="4952087" y="0"/>
                    <a:pt x="5065387" y="46930"/>
                    <a:pt x="5148923" y="130467"/>
                  </a:cubicBezTo>
                  <a:cubicBezTo>
                    <a:pt x="5232460" y="214003"/>
                    <a:pt x="5279390" y="327303"/>
                    <a:pt x="5279390" y="445441"/>
                  </a:cubicBezTo>
                  <a:lnTo>
                    <a:pt x="5279390" y="10294314"/>
                  </a:lnTo>
                  <a:cubicBezTo>
                    <a:pt x="5279390" y="10540324"/>
                    <a:pt x="5079959" y="10739755"/>
                    <a:pt x="4833949" y="10739755"/>
                  </a:cubicBezTo>
                  <a:lnTo>
                    <a:pt x="445441" y="10739755"/>
                  </a:lnTo>
                  <a:cubicBezTo>
                    <a:pt x="199431" y="10739755"/>
                    <a:pt x="0" y="10540324"/>
                    <a:pt x="0" y="10294314"/>
                  </a:cubicBezTo>
                  <a:lnTo>
                    <a:pt x="0" y="445441"/>
                  </a:lnTo>
                  <a:cubicBezTo>
                    <a:pt x="0" y="199431"/>
                    <a:pt x="199431" y="0"/>
                    <a:pt x="445441" y="0"/>
                  </a:cubicBezTo>
                  <a:close/>
                </a:path>
              </a:pathLst>
            </a:custGeom>
            <a:blipFill>
              <a:blip r:embed="rId6"/>
              <a:stretch>
                <a:fillRect t="-6529" b="-4"/>
              </a:stretch>
            </a:blipFill>
          </p:spPr>
        </p:sp>
      </p:grpSp>
      <p:sp>
        <p:nvSpPr>
          <p:cNvPr id="10" name="TextBox 10"/>
          <p:cNvSpPr txBox="1"/>
          <p:nvPr/>
        </p:nvSpPr>
        <p:spPr>
          <a:xfrm>
            <a:off x="1028700" y="1200150"/>
            <a:ext cx="11396442" cy="924328"/>
          </a:xfrm>
          <a:prstGeom prst="rect">
            <a:avLst/>
          </a:prstGeom>
        </p:spPr>
        <p:txBody>
          <a:bodyPr lIns="0" tIns="0" rIns="0" bIns="0" rtlCol="0" anchor="t">
            <a:spAutoFit/>
          </a:bodyPr>
          <a:lstStyle/>
          <a:p>
            <a:pPr algn="l">
              <a:lnSpc>
                <a:spcPts val="6910"/>
              </a:lnSpc>
            </a:pPr>
            <a:r>
              <a:rPr lang="en-US" sz="7200" b="1">
                <a:solidFill>
                  <a:srgbClr val="006FC7"/>
                </a:solidFill>
                <a:latin typeface="Lexend Deca Bold"/>
                <a:ea typeface="Lexend Deca Bold"/>
                <a:cs typeface="Lexend Deca Bold"/>
                <a:sym typeface="Lexend Deca Bold"/>
              </a:rPr>
              <a:t>2.4 Firmware Update</a:t>
            </a:r>
          </a:p>
        </p:txBody>
      </p:sp>
      <p:grpSp>
        <p:nvGrpSpPr>
          <p:cNvPr id="11" name="Group 11"/>
          <p:cNvGrpSpPr/>
          <p:nvPr/>
        </p:nvGrpSpPr>
        <p:grpSpPr>
          <a:xfrm>
            <a:off x="3103944" y="3762416"/>
            <a:ext cx="877461" cy="366068"/>
            <a:chOff x="0" y="0"/>
            <a:chExt cx="1157700" cy="482981"/>
          </a:xfrm>
        </p:grpSpPr>
        <p:sp>
          <p:nvSpPr>
            <p:cNvPr id="12" name="Freeform 12"/>
            <p:cNvSpPr/>
            <p:nvPr/>
          </p:nvSpPr>
          <p:spPr>
            <a:xfrm>
              <a:off x="0" y="0"/>
              <a:ext cx="1157732" cy="482966"/>
            </a:xfrm>
            <a:custGeom>
              <a:avLst/>
              <a:gdLst/>
              <a:ahLst/>
              <a:cxnLst/>
              <a:rect l="l" t="t" r="r" b="b"/>
              <a:pathLst>
                <a:path w="1157732" h="482966">
                  <a:moveTo>
                    <a:pt x="0" y="0"/>
                  </a:moveTo>
                  <a:lnTo>
                    <a:pt x="1157732" y="0"/>
                  </a:lnTo>
                  <a:lnTo>
                    <a:pt x="1157732" y="482966"/>
                  </a:lnTo>
                  <a:lnTo>
                    <a:pt x="0" y="482966"/>
                  </a:lnTo>
                  <a:close/>
                </a:path>
              </a:pathLst>
            </a:custGeom>
            <a:solidFill>
              <a:srgbClr val="FFFFFF"/>
            </a:solidFill>
          </p:spPr>
        </p:sp>
        <p:sp>
          <p:nvSpPr>
            <p:cNvPr id="13" name="TextBox 13"/>
            <p:cNvSpPr txBox="1"/>
            <p:nvPr/>
          </p:nvSpPr>
          <p:spPr>
            <a:xfrm>
              <a:off x="0" y="0"/>
              <a:ext cx="1157700" cy="482981"/>
            </a:xfrm>
            <a:prstGeom prst="rect">
              <a:avLst/>
            </a:prstGeom>
          </p:spPr>
          <p:txBody>
            <a:bodyPr lIns="51337" tIns="51337" rIns="51337" bIns="51337" rtlCol="0" anchor="ctr"/>
            <a:lstStyle/>
            <a:p>
              <a:pPr algn="ctr">
                <a:lnSpc>
                  <a:spcPts val="1545"/>
                </a:lnSpc>
              </a:pPr>
              <a:r>
                <a:rPr lang="en-US" sz="1290">
                  <a:solidFill>
                    <a:srgbClr val="53585F"/>
                  </a:solidFill>
                  <a:latin typeface="Lexend Deca"/>
                  <a:ea typeface="Lexend Deca"/>
                  <a:cs typeface="Lexend Deca"/>
                  <a:sym typeface="Lexend Deca"/>
                </a:rPr>
                <a:t>0000000</a:t>
              </a:r>
            </a:p>
          </p:txBody>
        </p:sp>
      </p:grpSp>
      <p:sp>
        <p:nvSpPr>
          <p:cNvPr id="14" name="Freeform 14"/>
          <p:cNvSpPr/>
          <p:nvPr/>
        </p:nvSpPr>
        <p:spPr>
          <a:xfrm>
            <a:off x="1028700" y="4666570"/>
            <a:ext cx="978892" cy="759976"/>
          </a:xfrm>
          <a:custGeom>
            <a:avLst/>
            <a:gdLst/>
            <a:ahLst/>
            <a:cxnLst/>
            <a:rect l="l" t="t" r="r" b="b"/>
            <a:pathLst>
              <a:path w="978892" h="759976">
                <a:moveTo>
                  <a:pt x="0" y="0"/>
                </a:moveTo>
                <a:lnTo>
                  <a:pt x="978892" y="0"/>
                </a:lnTo>
                <a:lnTo>
                  <a:pt x="978892" y="759977"/>
                </a:lnTo>
                <a:lnTo>
                  <a:pt x="0" y="759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5" name="Group 15"/>
          <p:cNvGrpSpPr/>
          <p:nvPr/>
        </p:nvGrpSpPr>
        <p:grpSpPr>
          <a:xfrm>
            <a:off x="2074267" y="4580845"/>
            <a:ext cx="3672230" cy="702935"/>
            <a:chOff x="0" y="0"/>
            <a:chExt cx="1239666" cy="237296"/>
          </a:xfrm>
        </p:grpSpPr>
        <p:sp>
          <p:nvSpPr>
            <p:cNvPr id="16" name="Freeform 16"/>
            <p:cNvSpPr/>
            <p:nvPr/>
          </p:nvSpPr>
          <p:spPr>
            <a:xfrm>
              <a:off x="0" y="0"/>
              <a:ext cx="1239666" cy="237296"/>
            </a:xfrm>
            <a:custGeom>
              <a:avLst/>
              <a:gdLst/>
              <a:ahLst/>
              <a:cxnLst/>
              <a:rect l="l" t="t" r="r" b="b"/>
              <a:pathLst>
                <a:path w="1239666" h="237296">
                  <a:moveTo>
                    <a:pt x="1239666" y="75896"/>
                  </a:moveTo>
                  <a:lnTo>
                    <a:pt x="1239666" y="161400"/>
                  </a:lnTo>
                  <a:cubicBezTo>
                    <a:pt x="1239666" y="181529"/>
                    <a:pt x="1231670" y="200833"/>
                    <a:pt x="1217437" y="215066"/>
                  </a:cubicBezTo>
                  <a:cubicBezTo>
                    <a:pt x="1203204" y="229300"/>
                    <a:pt x="1183899" y="237296"/>
                    <a:pt x="1163770" y="237296"/>
                  </a:cubicBezTo>
                  <a:lnTo>
                    <a:pt x="75896" y="237296"/>
                  </a:lnTo>
                  <a:cubicBezTo>
                    <a:pt x="33980" y="237296"/>
                    <a:pt x="0" y="203316"/>
                    <a:pt x="0" y="161400"/>
                  </a:cubicBezTo>
                  <a:lnTo>
                    <a:pt x="0" y="75896"/>
                  </a:lnTo>
                  <a:cubicBezTo>
                    <a:pt x="0" y="55767"/>
                    <a:pt x="7996" y="36463"/>
                    <a:pt x="22230" y="22230"/>
                  </a:cubicBezTo>
                  <a:cubicBezTo>
                    <a:pt x="36463" y="7996"/>
                    <a:pt x="55767" y="0"/>
                    <a:pt x="75896" y="0"/>
                  </a:cubicBezTo>
                  <a:lnTo>
                    <a:pt x="1163770" y="0"/>
                  </a:lnTo>
                  <a:cubicBezTo>
                    <a:pt x="1183899" y="0"/>
                    <a:pt x="1203204" y="7996"/>
                    <a:pt x="1217437" y="22230"/>
                  </a:cubicBezTo>
                  <a:cubicBezTo>
                    <a:pt x="1231670" y="36463"/>
                    <a:pt x="1239666" y="55767"/>
                    <a:pt x="1239666" y="75896"/>
                  </a:cubicBezTo>
                  <a:close/>
                </a:path>
              </a:pathLst>
            </a:custGeom>
            <a:solidFill>
              <a:srgbClr val="000000">
                <a:alpha val="0"/>
              </a:srgbClr>
            </a:solidFill>
            <a:ln w="95250" cap="rnd">
              <a:solidFill>
                <a:srgbClr val="FED40B"/>
              </a:solidFill>
              <a:prstDash val="solid"/>
              <a:round/>
            </a:ln>
          </p:spPr>
        </p:sp>
        <p:sp>
          <p:nvSpPr>
            <p:cNvPr id="17" name="TextBox 17"/>
            <p:cNvSpPr txBox="1"/>
            <p:nvPr/>
          </p:nvSpPr>
          <p:spPr>
            <a:xfrm>
              <a:off x="0" y="0"/>
              <a:ext cx="1239666" cy="237296"/>
            </a:xfrm>
            <a:prstGeom prst="rect">
              <a:avLst/>
            </a:prstGeom>
          </p:spPr>
          <p:txBody>
            <a:bodyPr lIns="51926" tIns="51926" rIns="51926" bIns="51926" rtlCol="0" anchor="ctr"/>
            <a:lstStyle/>
            <a:p>
              <a:pPr algn="ctr">
                <a:lnSpc>
                  <a:spcPts val="2760"/>
                </a:lnSpc>
              </a:pPr>
              <a:endParaRPr/>
            </a:p>
          </p:txBody>
        </p:sp>
      </p:grpSp>
      <p:grpSp>
        <p:nvGrpSpPr>
          <p:cNvPr id="18" name="Group 18"/>
          <p:cNvGrpSpPr/>
          <p:nvPr/>
        </p:nvGrpSpPr>
        <p:grpSpPr>
          <a:xfrm>
            <a:off x="5865534" y="3714791"/>
            <a:ext cx="3672230" cy="702935"/>
            <a:chOff x="0" y="0"/>
            <a:chExt cx="1239666" cy="237296"/>
          </a:xfrm>
        </p:grpSpPr>
        <p:sp>
          <p:nvSpPr>
            <p:cNvPr id="19" name="Freeform 19"/>
            <p:cNvSpPr/>
            <p:nvPr/>
          </p:nvSpPr>
          <p:spPr>
            <a:xfrm>
              <a:off x="0" y="0"/>
              <a:ext cx="1239666" cy="237296"/>
            </a:xfrm>
            <a:custGeom>
              <a:avLst/>
              <a:gdLst/>
              <a:ahLst/>
              <a:cxnLst/>
              <a:rect l="l" t="t" r="r" b="b"/>
              <a:pathLst>
                <a:path w="1239666" h="237296">
                  <a:moveTo>
                    <a:pt x="1239666" y="75896"/>
                  </a:moveTo>
                  <a:lnTo>
                    <a:pt x="1239666" y="161400"/>
                  </a:lnTo>
                  <a:cubicBezTo>
                    <a:pt x="1239666" y="181529"/>
                    <a:pt x="1231670" y="200833"/>
                    <a:pt x="1217437" y="215066"/>
                  </a:cubicBezTo>
                  <a:cubicBezTo>
                    <a:pt x="1203204" y="229300"/>
                    <a:pt x="1183899" y="237296"/>
                    <a:pt x="1163770" y="237296"/>
                  </a:cubicBezTo>
                  <a:lnTo>
                    <a:pt x="75896" y="237296"/>
                  </a:lnTo>
                  <a:cubicBezTo>
                    <a:pt x="33980" y="237296"/>
                    <a:pt x="0" y="203316"/>
                    <a:pt x="0" y="161400"/>
                  </a:cubicBezTo>
                  <a:lnTo>
                    <a:pt x="0" y="75896"/>
                  </a:lnTo>
                  <a:cubicBezTo>
                    <a:pt x="0" y="55767"/>
                    <a:pt x="7996" y="36463"/>
                    <a:pt x="22230" y="22230"/>
                  </a:cubicBezTo>
                  <a:cubicBezTo>
                    <a:pt x="36463" y="7996"/>
                    <a:pt x="55767" y="0"/>
                    <a:pt x="75896" y="0"/>
                  </a:cubicBezTo>
                  <a:lnTo>
                    <a:pt x="1163770" y="0"/>
                  </a:lnTo>
                  <a:cubicBezTo>
                    <a:pt x="1183899" y="0"/>
                    <a:pt x="1203204" y="7996"/>
                    <a:pt x="1217437" y="22230"/>
                  </a:cubicBezTo>
                  <a:cubicBezTo>
                    <a:pt x="1231670" y="36463"/>
                    <a:pt x="1239666" y="55767"/>
                    <a:pt x="1239666" y="75896"/>
                  </a:cubicBezTo>
                  <a:close/>
                </a:path>
              </a:pathLst>
            </a:custGeom>
            <a:solidFill>
              <a:srgbClr val="000000">
                <a:alpha val="0"/>
              </a:srgbClr>
            </a:solidFill>
            <a:ln w="95250" cap="rnd">
              <a:solidFill>
                <a:srgbClr val="FED40B"/>
              </a:solidFill>
              <a:prstDash val="solid"/>
              <a:round/>
            </a:ln>
          </p:spPr>
        </p:sp>
        <p:sp>
          <p:nvSpPr>
            <p:cNvPr id="20" name="TextBox 20"/>
            <p:cNvSpPr txBox="1"/>
            <p:nvPr/>
          </p:nvSpPr>
          <p:spPr>
            <a:xfrm>
              <a:off x="0" y="0"/>
              <a:ext cx="1239666" cy="237296"/>
            </a:xfrm>
            <a:prstGeom prst="rect">
              <a:avLst/>
            </a:prstGeom>
          </p:spPr>
          <p:txBody>
            <a:bodyPr lIns="51926" tIns="51926" rIns="51926" bIns="51926" rtlCol="0" anchor="ctr"/>
            <a:lstStyle/>
            <a:p>
              <a:pPr algn="ctr">
                <a:lnSpc>
                  <a:spcPts val="2760"/>
                </a:lnSpc>
              </a:pPr>
              <a:endParaRPr/>
            </a:p>
          </p:txBody>
        </p:sp>
      </p:grpSp>
      <p:grpSp>
        <p:nvGrpSpPr>
          <p:cNvPr id="21" name="Group 21"/>
          <p:cNvGrpSpPr/>
          <p:nvPr/>
        </p:nvGrpSpPr>
        <p:grpSpPr>
          <a:xfrm>
            <a:off x="9573245" y="2766534"/>
            <a:ext cx="3727806" cy="713574"/>
            <a:chOff x="0" y="0"/>
            <a:chExt cx="1239666" cy="237296"/>
          </a:xfrm>
        </p:grpSpPr>
        <p:sp>
          <p:nvSpPr>
            <p:cNvPr id="22" name="Freeform 22"/>
            <p:cNvSpPr/>
            <p:nvPr/>
          </p:nvSpPr>
          <p:spPr>
            <a:xfrm>
              <a:off x="0" y="0"/>
              <a:ext cx="1239666" cy="237296"/>
            </a:xfrm>
            <a:custGeom>
              <a:avLst/>
              <a:gdLst/>
              <a:ahLst/>
              <a:cxnLst/>
              <a:rect l="l" t="t" r="r" b="b"/>
              <a:pathLst>
                <a:path w="1239666" h="237296">
                  <a:moveTo>
                    <a:pt x="1239666" y="74765"/>
                  </a:moveTo>
                  <a:lnTo>
                    <a:pt x="1239666" y="162531"/>
                  </a:lnTo>
                  <a:cubicBezTo>
                    <a:pt x="1239666" y="203823"/>
                    <a:pt x="1206193" y="237296"/>
                    <a:pt x="1164902" y="237296"/>
                  </a:cubicBezTo>
                  <a:lnTo>
                    <a:pt x="74765" y="237296"/>
                  </a:lnTo>
                  <a:cubicBezTo>
                    <a:pt x="33473" y="237296"/>
                    <a:pt x="0" y="203823"/>
                    <a:pt x="0" y="162531"/>
                  </a:cubicBezTo>
                  <a:lnTo>
                    <a:pt x="0" y="74765"/>
                  </a:lnTo>
                  <a:cubicBezTo>
                    <a:pt x="0" y="33473"/>
                    <a:pt x="33473" y="0"/>
                    <a:pt x="74765" y="0"/>
                  </a:cubicBezTo>
                  <a:lnTo>
                    <a:pt x="1164902" y="0"/>
                  </a:lnTo>
                  <a:cubicBezTo>
                    <a:pt x="1206193" y="0"/>
                    <a:pt x="1239666" y="33473"/>
                    <a:pt x="1239666" y="74765"/>
                  </a:cubicBezTo>
                  <a:close/>
                </a:path>
              </a:pathLst>
            </a:custGeom>
            <a:solidFill>
              <a:srgbClr val="000000">
                <a:alpha val="0"/>
              </a:srgbClr>
            </a:solidFill>
            <a:ln w="95250" cap="rnd">
              <a:solidFill>
                <a:srgbClr val="FED40B"/>
              </a:solidFill>
              <a:prstDash val="solid"/>
              <a:round/>
            </a:ln>
          </p:spPr>
        </p:sp>
        <p:sp>
          <p:nvSpPr>
            <p:cNvPr id="23" name="TextBox 23"/>
            <p:cNvSpPr txBox="1"/>
            <p:nvPr/>
          </p:nvSpPr>
          <p:spPr>
            <a:xfrm>
              <a:off x="0" y="0"/>
              <a:ext cx="1239666" cy="237296"/>
            </a:xfrm>
            <a:prstGeom prst="rect">
              <a:avLst/>
            </a:prstGeom>
          </p:spPr>
          <p:txBody>
            <a:bodyPr lIns="51926" tIns="51926" rIns="51926" bIns="51926" rtlCol="0" anchor="ctr"/>
            <a:lstStyle/>
            <a:p>
              <a:pPr algn="ctr">
                <a:lnSpc>
                  <a:spcPts val="2760"/>
                </a:lnSpc>
              </a:pPr>
              <a:endParaRPr/>
            </a:p>
          </p:txBody>
        </p:sp>
      </p:grpSp>
      <p:grpSp>
        <p:nvGrpSpPr>
          <p:cNvPr id="24" name="Group 24"/>
          <p:cNvGrpSpPr/>
          <p:nvPr/>
        </p:nvGrpSpPr>
        <p:grpSpPr>
          <a:xfrm>
            <a:off x="13087697" y="7955268"/>
            <a:ext cx="3871863" cy="825432"/>
            <a:chOff x="0" y="0"/>
            <a:chExt cx="1187357" cy="253129"/>
          </a:xfrm>
        </p:grpSpPr>
        <p:sp>
          <p:nvSpPr>
            <p:cNvPr id="25" name="Freeform 25"/>
            <p:cNvSpPr/>
            <p:nvPr/>
          </p:nvSpPr>
          <p:spPr>
            <a:xfrm>
              <a:off x="0" y="0"/>
              <a:ext cx="1187357" cy="253129"/>
            </a:xfrm>
            <a:custGeom>
              <a:avLst/>
              <a:gdLst/>
              <a:ahLst/>
              <a:cxnLst/>
              <a:rect l="l" t="t" r="r" b="b"/>
              <a:pathLst>
                <a:path w="1187357" h="253129">
                  <a:moveTo>
                    <a:pt x="1187357" y="71983"/>
                  </a:moveTo>
                  <a:lnTo>
                    <a:pt x="1187357" y="181146"/>
                  </a:lnTo>
                  <a:cubicBezTo>
                    <a:pt x="1187357" y="200237"/>
                    <a:pt x="1179773" y="218547"/>
                    <a:pt x="1166274" y="232046"/>
                  </a:cubicBezTo>
                  <a:cubicBezTo>
                    <a:pt x="1152774" y="245546"/>
                    <a:pt x="1134465" y="253129"/>
                    <a:pt x="1115374" y="253129"/>
                  </a:cubicBezTo>
                  <a:lnTo>
                    <a:pt x="71983" y="253129"/>
                  </a:lnTo>
                  <a:cubicBezTo>
                    <a:pt x="32228" y="253129"/>
                    <a:pt x="0" y="220901"/>
                    <a:pt x="0" y="181146"/>
                  </a:cubicBezTo>
                  <a:lnTo>
                    <a:pt x="0" y="71983"/>
                  </a:lnTo>
                  <a:cubicBezTo>
                    <a:pt x="0" y="52892"/>
                    <a:pt x="7584" y="34583"/>
                    <a:pt x="21083" y="21083"/>
                  </a:cubicBezTo>
                  <a:cubicBezTo>
                    <a:pt x="34583" y="7584"/>
                    <a:pt x="52892" y="0"/>
                    <a:pt x="71983" y="0"/>
                  </a:cubicBezTo>
                  <a:lnTo>
                    <a:pt x="1115374" y="0"/>
                  </a:lnTo>
                  <a:cubicBezTo>
                    <a:pt x="1134465" y="0"/>
                    <a:pt x="1152774" y="7584"/>
                    <a:pt x="1166274" y="21083"/>
                  </a:cubicBezTo>
                  <a:cubicBezTo>
                    <a:pt x="1179773" y="34583"/>
                    <a:pt x="1187357" y="52892"/>
                    <a:pt x="1187357" y="71983"/>
                  </a:cubicBezTo>
                  <a:close/>
                </a:path>
              </a:pathLst>
            </a:custGeom>
            <a:solidFill>
              <a:srgbClr val="000000">
                <a:alpha val="0"/>
              </a:srgbClr>
            </a:solidFill>
            <a:ln w="95250" cap="rnd">
              <a:solidFill>
                <a:srgbClr val="FED40B"/>
              </a:solidFill>
              <a:prstDash val="solid"/>
              <a:round/>
            </a:ln>
          </p:spPr>
        </p:sp>
        <p:sp>
          <p:nvSpPr>
            <p:cNvPr id="26" name="TextBox 26"/>
            <p:cNvSpPr txBox="1"/>
            <p:nvPr/>
          </p:nvSpPr>
          <p:spPr>
            <a:xfrm>
              <a:off x="0" y="0"/>
              <a:ext cx="1187357" cy="253129"/>
            </a:xfrm>
            <a:prstGeom prst="rect">
              <a:avLst/>
            </a:prstGeom>
          </p:spPr>
          <p:txBody>
            <a:bodyPr lIns="51926" tIns="51926" rIns="51926" bIns="51926" rtlCol="0" anchor="ctr"/>
            <a:lstStyle/>
            <a:p>
              <a:pPr algn="ctr">
                <a:lnSpc>
                  <a:spcPts val="2760"/>
                </a:lnSpc>
              </a:pPr>
              <a:endParaRPr/>
            </a:p>
          </p:txBody>
        </p:sp>
      </p:grpSp>
      <p:sp>
        <p:nvSpPr>
          <p:cNvPr id="27" name="TextBox 27"/>
          <p:cNvSpPr txBox="1"/>
          <p:nvPr/>
        </p:nvSpPr>
        <p:spPr>
          <a:xfrm>
            <a:off x="2676001" y="9118757"/>
            <a:ext cx="16483019" cy="358140"/>
          </a:xfrm>
          <a:prstGeom prst="rect">
            <a:avLst/>
          </a:prstGeom>
        </p:spPr>
        <p:txBody>
          <a:bodyPr lIns="0" tIns="0" rIns="0" bIns="0" rtlCol="0" anchor="t">
            <a:spAutoFit/>
          </a:bodyPr>
          <a:lstStyle/>
          <a:p>
            <a:pPr algn="ctr">
              <a:lnSpc>
                <a:spcPts val="2760"/>
              </a:lnSpc>
              <a:spcBef>
                <a:spcPct val="0"/>
              </a:spcBef>
            </a:pPr>
            <a:r>
              <a:rPr lang="en-US" sz="2400">
                <a:solidFill>
                  <a:srgbClr val="006FC7"/>
                </a:solidFill>
                <a:latin typeface="Lexend Deca"/>
                <a:ea typeface="Lexend Deca"/>
                <a:cs typeface="Lexend Deca"/>
                <a:sym typeface="Lexend Deca"/>
              </a:rPr>
              <a:t>*Please make sure the app and firmware are updated to the latest version before use.</a:t>
            </a:r>
          </a:p>
        </p:txBody>
      </p:sp>
      <p:sp>
        <p:nvSpPr>
          <p:cNvPr id="31" name="文本框 30">
            <a:extLst>
              <a:ext uri="{FF2B5EF4-FFF2-40B4-BE49-F238E27FC236}">
                <a16:creationId xmlns:a16="http://schemas.microsoft.com/office/drawing/2014/main" id="{7AEC6929-6D6C-4C2B-8FD6-778530E264CC}"/>
              </a:ext>
            </a:extLst>
          </p:cNvPr>
          <p:cNvSpPr txBox="1"/>
          <p:nvPr/>
        </p:nvSpPr>
        <p:spPr>
          <a:xfrm>
            <a:off x="16849535" y="9677095"/>
            <a:ext cx="990600" cy="584775"/>
          </a:xfrm>
          <a:prstGeom prst="rect">
            <a:avLst/>
          </a:prstGeom>
          <a:noFill/>
        </p:spPr>
        <p:txBody>
          <a:bodyPr wrap="square" rtlCol="0">
            <a:spAutoFit/>
          </a:bodyPr>
          <a:lstStyle/>
          <a:p>
            <a:r>
              <a:rPr lang="en-US" altLang="zh-CN" sz="3200" dirty="0"/>
              <a:t>19</a:t>
            </a:r>
            <a:endParaRPr lang="zh-CN" alt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13E2F337-1B7C-4F68-89FD-E831297DB4C9}"/>
              </a:ext>
            </a:extLst>
          </p:cNvPr>
          <p:cNvSpPr txBox="1"/>
          <p:nvPr/>
        </p:nvSpPr>
        <p:spPr>
          <a:xfrm>
            <a:off x="1028700" y="838200"/>
            <a:ext cx="6591300" cy="1584280"/>
          </a:xfrm>
          <a:prstGeom prst="rect">
            <a:avLst/>
          </a:prstGeom>
        </p:spPr>
        <p:txBody>
          <a:bodyPr wrap="square" lIns="0" tIns="0" rIns="0" bIns="0" rtlCol="0" anchor="t">
            <a:spAutoFit/>
          </a:bodyPr>
          <a:lstStyle/>
          <a:p>
            <a:pPr marL="0" lvl="0" indent="0" algn="l">
              <a:lnSpc>
                <a:spcPts val="13440"/>
              </a:lnSpc>
              <a:spcBef>
                <a:spcPct val="0"/>
              </a:spcBef>
            </a:pPr>
            <a:r>
              <a:rPr lang="en-US" altLang="zh-CN" sz="9600" b="1" dirty="0">
                <a:solidFill>
                  <a:srgbClr val="0071CE"/>
                </a:solidFill>
                <a:latin typeface="Lexend Deca Bold"/>
                <a:ea typeface="Lexend Deca Bold"/>
                <a:cs typeface="Lexend Deca Bold"/>
                <a:sym typeface="Lexend Deca Bold"/>
              </a:rPr>
              <a:t>Summary</a:t>
            </a:r>
            <a:endParaRPr lang="en-US" sz="9600" b="1" u="none" strike="noStrike" dirty="0">
              <a:solidFill>
                <a:srgbClr val="0071CE"/>
              </a:solidFill>
              <a:latin typeface="Lexend Deca Bold"/>
              <a:ea typeface="Lexend Deca Bold"/>
              <a:cs typeface="Lexend Deca Bold"/>
              <a:sym typeface="Lexend Deca Bold"/>
            </a:endParaRPr>
          </a:p>
        </p:txBody>
      </p:sp>
      <p:sp>
        <p:nvSpPr>
          <p:cNvPr id="3" name="TextBox 12">
            <a:extLst>
              <a:ext uri="{FF2B5EF4-FFF2-40B4-BE49-F238E27FC236}">
                <a16:creationId xmlns:a16="http://schemas.microsoft.com/office/drawing/2014/main" id="{CBCC6F9B-C8B9-497B-93AF-73AB10F14988}"/>
              </a:ext>
            </a:extLst>
          </p:cNvPr>
          <p:cNvSpPr txBox="1"/>
          <p:nvPr/>
        </p:nvSpPr>
        <p:spPr>
          <a:xfrm>
            <a:off x="3429000" y="3619500"/>
            <a:ext cx="12915900" cy="3610668"/>
          </a:xfrm>
          <a:prstGeom prst="rect">
            <a:avLst/>
          </a:prstGeom>
        </p:spPr>
        <p:txBody>
          <a:bodyPr wrap="square" lIns="0" tIns="0" rIns="0" bIns="0" rtlCol="0" anchor="t">
            <a:spAutoFit/>
          </a:bodyPr>
          <a:lstStyle/>
          <a:p>
            <a:pPr marL="857250" indent="-857250" algn="l">
              <a:lnSpc>
                <a:spcPct val="150000"/>
              </a:lnSpc>
              <a:buFont typeface="Arial" panose="020B0604020202020204" pitchFamily="34" charset="0"/>
              <a:buChar char="•"/>
            </a:pPr>
            <a:r>
              <a:rPr lang="en-US" altLang="zh-CN" sz="5400" b="1" dirty="0">
                <a:solidFill>
                  <a:srgbClr val="0071CE"/>
                </a:solidFill>
                <a:ea typeface="Lexend Deca Medium"/>
                <a:cs typeface="Lexend Deca Medium"/>
                <a:sym typeface="Lexend Deca Medium"/>
              </a:rPr>
              <a:t>Easy Presentation to</a:t>
            </a:r>
            <a:r>
              <a:rPr lang="zh-CN" altLang="en-US" sz="5400" b="1" dirty="0">
                <a:solidFill>
                  <a:srgbClr val="0071CE"/>
                </a:solidFill>
                <a:ea typeface="Lexend Deca Medium"/>
                <a:cs typeface="Lexend Deca Medium"/>
                <a:sym typeface="Lexend Deca Medium"/>
              </a:rPr>
              <a:t> </a:t>
            </a:r>
            <a:r>
              <a:rPr lang="en-US" altLang="zh-CN" sz="5400" b="1" dirty="0">
                <a:solidFill>
                  <a:srgbClr val="0071CE"/>
                </a:solidFill>
                <a:ea typeface="Lexend Deca Medium"/>
                <a:cs typeface="Lexend Deca Medium"/>
                <a:sym typeface="Lexend Deca Medium"/>
              </a:rPr>
              <a:t>Blix</a:t>
            </a:r>
          </a:p>
          <a:p>
            <a:pPr marL="857250" indent="-857250" algn="l">
              <a:lnSpc>
                <a:spcPct val="150000"/>
              </a:lnSpc>
              <a:buFont typeface="Arial" panose="020B0604020202020204" pitchFamily="34" charset="0"/>
              <a:buChar char="•"/>
            </a:pPr>
            <a:r>
              <a:rPr lang="en-US" sz="5400" b="1" dirty="0">
                <a:solidFill>
                  <a:srgbClr val="0071CE"/>
                </a:solidFill>
                <a:ea typeface="Lexend Deca Medium"/>
                <a:cs typeface="Lexend Deca Medium"/>
                <a:sym typeface="Lexend Deca Medium"/>
              </a:rPr>
              <a:t>Preparation &amp; Setup</a:t>
            </a:r>
          </a:p>
          <a:p>
            <a:pPr marL="857250" indent="-857250" algn="l">
              <a:lnSpc>
                <a:spcPct val="150000"/>
              </a:lnSpc>
              <a:buFont typeface="Arial" panose="020B0604020202020204" pitchFamily="34" charset="0"/>
              <a:buChar char="•"/>
            </a:pPr>
            <a:r>
              <a:rPr lang="en-US" sz="5400" b="1" dirty="0">
                <a:solidFill>
                  <a:srgbClr val="0071CE"/>
                </a:solidFill>
                <a:ea typeface="Lexend Deca Medium"/>
                <a:cs typeface="Lexend Deca Medium"/>
                <a:sym typeface="Lexend Deca Medium"/>
              </a:rPr>
              <a:t>Operations in the APP</a:t>
            </a:r>
          </a:p>
        </p:txBody>
      </p:sp>
      <p:sp>
        <p:nvSpPr>
          <p:cNvPr id="7" name="文本框 6">
            <a:extLst>
              <a:ext uri="{FF2B5EF4-FFF2-40B4-BE49-F238E27FC236}">
                <a16:creationId xmlns:a16="http://schemas.microsoft.com/office/drawing/2014/main" id="{6A86B798-1401-44CB-86B6-7AE3A2BC76EF}"/>
              </a:ext>
            </a:extLst>
          </p:cNvPr>
          <p:cNvSpPr txBox="1"/>
          <p:nvPr/>
        </p:nvSpPr>
        <p:spPr>
          <a:xfrm>
            <a:off x="16916400" y="9410700"/>
            <a:ext cx="990600" cy="584775"/>
          </a:xfrm>
          <a:prstGeom prst="rect">
            <a:avLst/>
          </a:prstGeom>
          <a:noFill/>
        </p:spPr>
        <p:txBody>
          <a:bodyPr wrap="square" rtlCol="0">
            <a:spAutoFit/>
          </a:bodyPr>
          <a:lstStyle/>
          <a:p>
            <a:r>
              <a:rPr lang="en-US" altLang="zh-CN" sz="3200" dirty="0"/>
              <a:t>2</a:t>
            </a:r>
            <a:endParaRPr lang="zh-CN" altLang="en-US" sz="3200" dirty="0"/>
          </a:p>
        </p:txBody>
      </p:sp>
    </p:spTree>
    <p:extLst>
      <p:ext uri="{BB962C8B-B14F-4D97-AF65-F5344CB8AC3E}">
        <p14:creationId xmlns:p14="http://schemas.microsoft.com/office/powerpoint/2010/main" val="3982936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307355" y="1137485"/>
            <a:ext cx="3951945" cy="8120815"/>
            <a:chOff x="0" y="0"/>
            <a:chExt cx="913137" cy="1876396"/>
          </a:xfrm>
        </p:grpSpPr>
        <p:sp>
          <p:nvSpPr>
            <p:cNvPr id="3" name="Freeform 3"/>
            <p:cNvSpPr/>
            <p:nvPr/>
          </p:nvSpPr>
          <p:spPr>
            <a:xfrm>
              <a:off x="0" y="0"/>
              <a:ext cx="913137" cy="1876396"/>
            </a:xfrm>
            <a:custGeom>
              <a:avLst/>
              <a:gdLst/>
              <a:ahLst/>
              <a:cxnLst/>
              <a:rect l="l" t="t" r="r" b="b"/>
              <a:pathLst>
                <a:path w="913137" h="1876396">
                  <a:moveTo>
                    <a:pt x="58770" y="0"/>
                  </a:moveTo>
                  <a:lnTo>
                    <a:pt x="854366" y="0"/>
                  </a:lnTo>
                  <a:cubicBezTo>
                    <a:pt x="886824" y="0"/>
                    <a:pt x="913137" y="26312"/>
                    <a:pt x="913137" y="58770"/>
                  </a:cubicBezTo>
                  <a:lnTo>
                    <a:pt x="913137" y="1817626"/>
                  </a:lnTo>
                  <a:cubicBezTo>
                    <a:pt x="913137" y="1833213"/>
                    <a:pt x="906945" y="1848161"/>
                    <a:pt x="895923" y="1859183"/>
                  </a:cubicBezTo>
                  <a:cubicBezTo>
                    <a:pt x="884902" y="1870204"/>
                    <a:pt x="869953" y="1876396"/>
                    <a:pt x="854366" y="1876396"/>
                  </a:cubicBezTo>
                  <a:lnTo>
                    <a:pt x="58770" y="1876396"/>
                  </a:lnTo>
                  <a:cubicBezTo>
                    <a:pt x="43184" y="1876396"/>
                    <a:pt x="28235" y="1870204"/>
                    <a:pt x="17213" y="1859183"/>
                  </a:cubicBezTo>
                  <a:cubicBezTo>
                    <a:pt x="6192" y="1848161"/>
                    <a:pt x="0" y="1833213"/>
                    <a:pt x="0" y="1817626"/>
                  </a:cubicBezTo>
                  <a:lnTo>
                    <a:pt x="0" y="58770"/>
                  </a:lnTo>
                  <a:cubicBezTo>
                    <a:pt x="0" y="43184"/>
                    <a:pt x="6192" y="28235"/>
                    <a:pt x="17213" y="17213"/>
                  </a:cubicBezTo>
                  <a:cubicBezTo>
                    <a:pt x="28235" y="6192"/>
                    <a:pt x="43184" y="0"/>
                    <a:pt x="58770" y="0"/>
                  </a:cubicBezTo>
                  <a:close/>
                </a:path>
              </a:pathLst>
            </a:custGeom>
            <a:blipFill>
              <a:blip r:embed="rId3"/>
              <a:stretch>
                <a:fillRect l="-1025" r="-1025"/>
              </a:stretch>
            </a:blipFill>
          </p:spPr>
        </p:sp>
      </p:grpSp>
      <p:grpSp>
        <p:nvGrpSpPr>
          <p:cNvPr id="4" name="Group 4"/>
          <p:cNvGrpSpPr/>
          <p:nvPr/>
        </p:nvGrpSpPr>
        <p:grpSpPr>
          <a:xfrm>
            <a:off x="9248473" y="1137485"/>
            <a:ext cx="3876403" cy="8120815"/>
            <a:chOff x="0" y="0"/>
            <a:chExt cx="895682" cy="1876396"/>
          </a:xfrm>
        </p:grpSpPr>
        <p:sp>
          <p:nvSpPr>
            <p:cNvPr id="5" name="Freeform 5"/>
            <p:cNvSpPr/>
            <p:nvPr/>
          </p:nvSpPr>
          <p:spPr>
            <a:xfrm>
              <a:off x="0" y="0"/>
              <a:ext cx="895682" cy="1876396"/>
            </a:xfrm>
            <a:custGeom>
              <a:avLst/>
              <a:gdLst/>
              <a:ahLst/>
              <a:cxnLst/>
              <a:rect l="l" t="t" r="r" b="b"/>
              <a:pathLst>
                <a:path w="895682" h="1876396">
                  <a:moveTo>
                    <a:pt x="59916" y="0"/>
                  </a:moveTo>
                  <a:lnTo>
                    <a:pt x="835766" y="0"/>
                  </a:lnTo>
                  <a:cubicBezTo>
                    <a:pt x="851657" y="0"/>
                    <a:pt x="866897" y="6313"/>
                    <a:pt x="878133" y="17549"/>
                  </a:cubicBezTo>
                  <a:cubicBezTo>
                    <a:pt x="889369" y="28785"/>
                    <a:pt x="895682" y="44025"/>
                    <a:pt x="895682" y="59916"/>
                  </a:cubicBezTo>
                  <a:lnTo>
                    <a:pt x="895682" y="1816481"/>
                  </a:lnTo>
                  <a:cubicBezTo>
                    <a:pt x="895682" y="1849571"/>
                    <a:pt x="868857" y="1876396"/>
                    <a:pt x="835766" y="1876396"/>
                  </a:cubicBezTo>
                  <a:lnTo>
                    <a:pt x="59916" y="1876396"/>
                  </a:lnTo>
                  <a:cubicBezTo>
                    <a:pt x="26825" y="1876396"/>
                    <a:pt x="0" y="1849571"/>
                    <a:pt x="0" y="1816481"/>
                  </a:cubicBezTo>
                  <a:lnTo>
                    <a:pt x="0" y="59916"/>
                  </a:lnTo>
                  <a:cubicBezTo>
                    <a:pt x="0" y="44025"/>
                    <a:pt x="6313" y="28785"/>
                    <a:pt x="17549" y="17549"/>
                  </a:cubicBezTo>
                  <a:cubicBezTo>
                    <a:pt x="28785" y="6313"/>
                    <a:pt x="44025" y="0"/>
                    <a:pt x="59916" y="0"/>
                  </a:cubicBezTo>
                  <a:close/>
                </a:path>
              </a:pathLst>
            </a:custGeom>
            <a:blipFill>
              <a:blip r:embed="rId4"/>
              <a:stretch>
                <a:fillRect l="-1524" r="-1524"/>
              </a:stretch>
            </a:blipFill>
          </p:spPr>
        </p:sp>
      </p:grpSp>
      <p:grpSp>
        <p:nvGrpSpPr>
          <p:cNvPr id="6" name="Group 6"/>
          <p:cNvGrpSpPr/>
          <p:nvPr/>
        </p:nvGrpSpPr>
        <p:grpSpPr>
          <a:xfrm>
            <a:off x="5189592" y="1137485"/>
            <a:ext cx="3876403" cy="8120815"/>
            <a:chOff x="0" y="0"/>
            <a:chExt cx="895682" cy="1876396"/>
          </a:xfrm>
        </p:grpSpPr>
        <p:sp>
          <p:nvSpPr>
            <p:cNvPr id="7" name="Freeform 7"/>
            <p:cNvSpPr/>
            <p:nvPr/>
          </p:nvSpPr>
          <p:spPr>
            <a:xfrm>
              <a:off x="0" y="0"/>
              <a:ext cx="895682" cy="1876396"/>
            </a:xfrm>
            <a:custGeom>
              <a:avLst/>
              <a:gdLst/>
              <a:ahLst/>
              <a:cxnLst/>
              <a:rect l="l" t="t" r="r" b="b"/>
              <a:pathLst>
                <a:path w="895682" h="1876396">
                  <a:moveTo>
                    <a:pt x="59916" y="0"/>
                  </a:moveTo>
                  <a:lnTo>
                    <a:pt x="835766" y="0"/>
                  </a:lnTo>
                  <a:cubicBezTo>
                    <a:pt x="851657" y="0"/>
                    <a:pt x="866897" y="6313"/>
                    <a:pt x="878133" y="17549"/>
                  </a:cubicBezTo>
                  <a:cubicBezTo>
                    <a:pt x="889369" y="28785"/>
                    <a:pt x="895682" y="44025"/>
                    <a:pt x="895682" y="59916"/>
                  </a:cubicBezTo>
                  <a:lnTo>
                    <a:pt x="895682" y="1816481"/>
                  </a:lnTo>
                  <a:cubicBezTo>
                    <a:pt x="895682" y="1849571"/>
                    <a:pt x="868857" y="1876396"/>
                    <a:pt x="835766" y="1876396"/>
                  </a:cubicBezTo>
                  <a:lnTo>
                    <a:pt x="59916" y="1876396"/>
                  </a:lnTo>
                  <a:cubicBezTo>
                    <a:pt x="26825" y="1876396"/>
                    <a:pt x="0" y="1849571"/>
                    <a:pt x="0" y="1816481"/>
                  </a:cubicBezTo>
                  <a:lnTo>
                    <a:pt x="0" y="59916"/>
                  </a:lnTo>
                  <a:cubicBezTo>
                    <a:pt x="0" y="44025"/>
                    <a:pt x="6313" y="28785"/>
                    <a:pt x="17549" y="17549"/>
                  </a:cubicBezTo>
                  <a:cubicBezTo>
                    <a:pt x="28785" y="6313"/>
                    <a:pt x="44025" y="0"/>
                    <a:pt x="59916" y="0"/>
                  </a:cubicBezTo>
                  <a:close/>
                </a:path>
              </a:pathLst>
            </a:custGeom>
            <a:blipFill>
              <a:blip r:embed="rId5"/>
              <a:stretch>
                <a:fillRect l="-1459" r="-1459"/>
              </a:stretch>
            </a:blipFill>
          </p:spPr>
        </p:sp>
      </p:grpSp>
      <p:sp>
        <p:nvSpPr>
          <p:cNvPr id="8" name="TextBox 8"/>
          <p:cNvSpPr txBox="1"/>
          <p:nvPr/>
        </p:nvSpPr>
        <p:spPr>
          <a:xfrm>
            <a:off x="1028700" y="1127960"/>
            <a:ext cx="11545944" cy="3295650"/>
          </a:xfrm>
          <a:prstGeom prst="rect">
            <a:avLst/>
          </a:prstGeom>
        </p:spPr>
        <p:txBody>
          <a:bodyPr lIns="0" tIns="0" rIns="0" bIns="0" rtlCol="0" anchor="t">
            <a:spAutoFit/>
          </a:bodyPr>
          <a:lstStyle/>
          <a:p>
            <a:pPr marL="0" lvl="0" indent="0" algn="l">
              <a:lnSpc>
                <a:spcPts val="8640"/>
              </a:lnSpc>
            </a:pPr>
            <a:r>
              <a:rPr lang="en-US" sz="7200" b="1">
                <a:solidFill>
                  <a:srgbClr val="006FC7"/>
                </a:solidFill>
                <a:latin typeface="Lexend Deca Bold"/>
                <a:ea typeface="Lexend Deca Bold"/>
                <a:cs typeface="Lexend Deca Bold"/>
                <a:sym typeface="Lexend Deca Bold"/>
              </a:rPr>
              <a:t>3. Map</a:t>
            </a:r>
          </a:p>
          <a:p>
            <a:pPr marL="0" lvl="0" indent="0" algn="l">
              <a:lnSpc>
                <a:spcPts val="8640"/>
              </a:lnSpc>
            </a:pPr>
            <a:r>
              <a:rPr lang="en-US" sz="7200" b="1">
                <a:solidFill>
                  <a:srgbClr val="006FC7"/>
                </a:solidFill>
                <a:latin typeface="Lexend Deca Bold"/>
                <a:ea typeface="Lexend Deca Bold"/>
                <a:cs typeface="Lexend Deca Bold"/>
                <a:sym typeface="Lexend Deca Bold"/>
              </a:rPr>
              <a:t>Your </a:t>
            </a:r>
          </a:p>
          <a:p>
            <a:pPr marL="0" lvl="0" indent="0" algn="l">
              <a:lnSpc>
                <a:spcPts val="8640"/>
              </a:lnSpc>
            </a:pPr>
            <a:r>
              <a:rPr lang="en-US" sz="7200" b="1">
                <a:solidFill>
                  <a:srgbClr val="006FC7"/>
                </a:solidFill>
                <a:latin typeface="Lexend Deca Bold"/>
                <a:ea typeface="Lexend Deca Bold"/>
                <a:cs typeface="Lexend Deca Bold"/>
                <a:sym typeface="Lexend Deca Bold"/>
              </a:rPr>
              <a:t>Yard</a:t>
            </a:r>
          </a:p>
        </p:txBody>
      </p:sp>
      <p:grpSp>
        <p:nvGrpSpPr>
          <p:cNvPr id="9" name="Group 9"/>
          <p:cNvGrpSpPr/>
          <p:nvPr/>
        </p:nvGrpSpPr>
        <p:grpSpPr>
          <a:xfrm rot="7065343">
            <a:off x="5462000" y="7797776"/>
            <a:ext cx="856207" cy="1022948"/>
            <a:chOff x="0" y="0"/>
            <a:chExt cx="680313" cy="812800"/>
          </a:xfrm>
        </p:grpSpPr>
        <p:sp>
          <p:nvSpPr>
            <p:cNvPr id="10" name="Freeform 10"/>
            <p:cNvSpPr/>
            <p:nvPr/>
          </p:nvSpPr>
          <p:spPr>
            <a:xfrm>
              <a:off x="0" y="0"/>
              <a:ext cx="680313" cy="812800"/>
            </a:xfrm>
            <a:custGeom>
              <a:avLst/>
              <a:gdLst/>
              <a:ahLst/>
              <a:cxnLst/>
              <a:rect l="l" t="t" r="r" b="b"/>
              <a:pathLst>
                <a:path w="680313" h="812800">
                  <a:moveTo>
                    <a:pt x="340156" y="0"/>
                  </a:moveTo>
                  <a:lnTo>
                    <a:pt x="0" y="406400"/>
                  </a:lnTo>
                  <a:lnTo>
                    <a:pt x="203200" y="406400"/>
                  </a:lnTo>
                  <a:lnTo>
                    <a:pt x="203200" y="812800"/>
                  </a:lnTo>
                  <a:lnTo>
                    <a:pt x="477113" y="812800"/>
                  </a:lnTo>
                  <a:lnTo>
                    <a:pt x="477113" y="406400"/>
                  </a:lnTo>
                  <a:lnTo>
                    <a:pt x="680313" y="406400"/>
                  </a:lnTo>
                  <a:lnTo>
                    <a:pt x="340156" y="0"/>
                  </a:lnTo>
                  <a:close/>
                </a:path>
              </a:pathLst>
            </a:custGeom>
            <a:solidFill>
              <a:srgbClr val="FED40B"/>
            </a:solidFill>
          </p:spPr>
        </p:sp>
        <p:sp>
          <p:nvSpPr>
            <p:cNvPr id="11" name="TextBox 11"/>
            <p:cNvSpPr txBox="1"/>
            <p:nvPr/>
          </p:nvSpPr>
          <p:spPr>
            <a:xfrm>
              <a:off x="203200" y="101600"/>
              <a:ext cx="273913" cy="711200"/>
            </a:xfrm>
            <a:prstGeom prst="rect">
              <a:avLst/>
            </a:prstGeom>
          </p:spPr>
          <p:txBody>
            <a:bodyPr lIns="50800" tIns="50800" rIns="50800" bIns="50800" rtlCol="0" anchor="ctr"/>
            <a:lstStyle/>
            <a:p>
              <a:pPr algn="ctr">
                <a:lnSpc>
                  <a:spcPts val="2760"/>
                </a:lnSpc>
              </a:pPr>
              <a:endParaRPr/>
            </a:p>
          </p:txBody>
        </p:sp>
      </p:grpSp>
      <p:grpSp>
        <p:nvGrpSpPr>
          <p:cNvPr id="12" name="Group 12"/>
          <p:cNvGrpSpPr/>
          <p:nvPr/>
        </p:nvGrpSpPr>
        <p:grpSpPr>
          <a:xfrm rot="7065343">
            <a:off x="9363030" y="7788405"/>
            <a:ext cx="856207" cy="1022948"/>
            <a:chOff x="0" y="0"/>
            <a:chExt cx="680313" cy="812800"/>
          </a:xfrm>
        </p:grpSpPr>
        <p:sp>
          <p:nvSpPr>
            <p:cNvPr id="13" name="Freeform 13"/>
            <p:cNvSpPr/>
            <p:nvPr/>
          </p:nvSpPr>
          <p:spPr>
            <a:xfrm>
              <a:off x="0" y="0"/>
              <a:ext cx="680313" cy="812800"/>
            </a:xfrm>
            <a:custGeom>
              <a:avLst/>
              <a:gdLst/>
              <a:ahLst/>
              <a:cxnLst/>
              <a:rect l="l" t="t" r="r" b="b"/>
              <a:pathLst>
                <a:path w="680313" h="812800">
                  <a:moveTo>
                    <a:pt x="340156" y="0"/>
                  </a:moveTo>
                  <a:lnTo>
                    <a:pt x="0" y="406400"/>
                  </a:lnTo>
                  <a:lnTo>
                    <a:pt x="203200" y="406400"/>
                  </a:lnTo>
                  <a:lnTo>
                    <a:pt x="203200" y="812800"/>
                  </a:lnTo>
                  <a:lnTo>
                    <a:pt x="477113" y="812800"/>
                  </a:lnTo>
                  <a:lnTo>
                    <a:pt x="477113" y="406400"/>
                  </a:lnTo>
                  <a:lnTo>
                    <a:pt x="680313" y="406400"/>
                  </a:lnTo>
                  <a:lnTo>
                    <a:pt x="340156" y="0"/>
                  </a:lnTo>
                  <a:close/>
                </a:path>
              </a:pathLst>
            </a:custGeom>
            <a:solidFill>
              <a:srgbClr val="FED40B"/>
            </a:solidFill>
          </p:spPr>
        </p:sp>
        <p:sp>
          <p:nvSpPr>
            <p:cNvPr id="14" name="TextBox 14"/>
            <p:cNvSpPr txBox="1"/>
            <p:nvPr/>
          </p:nvSpPr>
          <p:spPr>
            <a:xfrm>
              <a:off x="203200" y="101600"/>
              <a:ext cx="273913" cy="711200"/>
            </a:xfrm>
            <a:prstGeom prst="rect">
              <a:avLst/>
            </a:prstGeom>
          </p:spPr>
          <p:txBody>
            <a:bodyPr lIns="50800" tIns="50800" rIns="50800" bIns="50800" rtlCol="0" anchor="ctr"/>
            <a:lstStyle/>
            <a:p>
              <a:pPr algn="ctr">
                <a:lnSpc>
                  <a:spcPts val="2760"/>
                </a:lnSpc>
              </a:pPr>
              <a:endParaRPr/>
            </a:p>
          </p:txBody>
        </p:sp>
      </p:grpSp>
      <p:grpSp>
        <p:nvGrpSpPr>
          <p:cNvPr id="15" name="Group 15"/>
          <p:cNvGrpSpPr/>
          <p:nvPr/>
        </p:nvGrpSpPr>
        <p:grpSpPr>
          <a:xfrm rot="8391873">
            <a:off x="15215198" y="7318934"/>
            <a:ext cx="856207" cy="1022948"/>
            <a:chOff x="0" y="0"/>
            <a:chExt cx="680313" cy="812800"/>
          </a:xfrm>
        </p:grpSpPr>
        <p:sp>
          <p:nvSpPr>
            <p:cNvPr id="16" name="Freeform 16"/>
            <p:cNvSpPr/>
            <p:nvPr/>
          </p:nvSpPr>
          <p:spPr>
            <a:xfrm>
              <a:off x="0" y="0"/>
              <a:ext cx="680313" cy="812800"/>
            </a:xfrm>
            <a:custGeom>
              <a:avLst/>
              <a:gdLst/>
              <a:ahLst/>
              <a:cxnLst/>
              <a:rect l="l" t="t" r="r" b="b"/>
              <a:pathLst>
                <a:path w="680313" h="812800">
                  <a:moveTo>
                    <a:pt x="340156" y="0"/>
                  </a:moveTo>
                  <a:lnTo>
                    <a:pt x="0" y="406400"/>
                  </a:lnTo>
                  <a:lnTo>
                    <a:pt x="203200" y="406400"/>
                  </a:lnTo>
                  <a:lnTo>
                    <a:pt x="203200" y="812800"/>
                  </a:lnTo>
                  <a:lnTo>
                    <a:pt x="477113" y="812800"/>
                  </a:lnTo>
                  <a:lnTo>
                    <a:pt x="477113" y="406400"/>
                  </a:lnTo>
                  <a:lnTo>
                    <a:pt x="680313" y="406400"/>
                  </a:lnTo>
                  <a:lnTo>
                    <a:pt x="340156" y="0"/>
                  </a:lnTo>
                  <a:close/>
                </a:path>
              </a:pathLst>
            </a:custGeom>
            <a:solidFill>
              <a:srgbClr val="FED40B"/>
            </a:solidFill>
          </p:spPr>
        </p:sp>
        <p:sp>
          <p:nvSpPr>
            <p:cNvPr id="17" name="TextBox 17"/>
            <p:cNvSpPr txBox="1"/>
            <p:nvPr/>
          </p:nvSpPr>
          <p:spPr>
            <a:xfrm>
              <a:off x="203200" y="101600"/>
              <a:ext cx="273913" cy="711200"/>
            </a:xfrm>
            <a:prstGeom prst="rect">
              <a:avLst/>
            </a:prstGeom>
          </p:spPr>
          <p:txBody>
            <a:bodyPr lIns="50800" tIns="50800" rIns="50800" bIns="50800" rtlCol="0" anchor="ctr"/>
            <a:lstStyle/>
            <a:p>
              <a:pPr algn="ctr">
                <a:lnSpc>
                  <a:spcPts val="2760"/>
                </a:lnSpc>
              </a:pPr>
              <a:endParaRPr/>
            </a:p>
          </p:txBody>
        </p:sp>
      </p:grpSp>
      <p:sp>
        <p:nvSpPr>
          <p:cNvPr id="21" name="文本框 20">
            <a:extLst>
              <a:ext uri="{FF2B5EF4-FFF2-40B4-BE49-F238E27FC236}">
                <a16:creationId xmlns:a16="http://schemas.microsoft.com/office/drawing/2014/main" id="{A55F9D8B-6463-4E6B-8452-35C8B8198821}"/>
              </a:ext>
            </a:extLst>
          </p:cNvPr>
          <p:cNvSpPr txBox="1"/>
          <p:nvPr/>
        </p:nvSpPr>
        <p:spPr>
          <a:xfrm>
            <a:off x="16849535" y="9677095"/>
            <a:ext cx="990600" cy="584775"/>
          </a:xfrm>
          <a:prstGeom prst="rect">
            <a:avLst/>
          </a:prstGeom>
          <a:noFill/>
        </p:spPr>
        <p:txBody>
          <a:bodyPr wrap="square" rtlCol="0">
            <a:spAutoFit/>
          </a:bodyPr>
          <a:lstStyle/>
          <a:p>
            <a:r>
              <a:rPr lang="en-US" altLang="zh-CN" sz="3200" dirty="0"/>
              <a:t>20</a:t>
            </a:r>
            <a:endParaRPr lang="zh-CN" alt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99201"/>
            <a:ext cx="17006823" cy="924306"/>
          </a:xfrm>
          <a:prstGeom prst="rect">
            <a:avLst/>
          </a:prstGeom>
        </p:spPr>
        <p:txBody>
          <a:bodyPr lIns="0" tIns="0" rIns="0" bIns="0" rtlCol="0" anchor="t">
            <a:spAutoFit/>
          </a:bodyPr>
          <a:lstStyle/>
          <a:p>
            <a:pPr algn="l">
              <a:lnSpc>
                <a:spcPts val="6910"/>
              </a:lnSpc>
            </a:pPr>
            <a:r>
              <a:rPr lang="en-US" sz="7200" b="1">
                <a:solidFill>
                  <a:srgbClr val="006FC7"/>
                </a:solidFill>
                <a:latin typeface="Lexend Deca Bold"/>
                <a:ea typeface="Lexend Deca Bold"/>
                <a:cs typeface="Lexend Deca Bold"/>
                <a:sym typeface="Lexend Deca Bold"/>
              </a:rPr>
              <a:t>3.1 Create a </a:t>
            </a:r>
            <a:r>
              <a:rPr lang="en-US" sz="7200" b="1">
                <a:solidFill>
                  <a:srgbClr val="FED40B"/>
                </a:solidFill>
                <a:latin typeface="Lexend Deca Bold"/>
                <a:ea typeface="Lexend Deca Bold"/>
                <a:cs typeface="Lexend Deca Bold"/>
                <a:sym typeface="Lexend Deca Bold"/>
              </a:rPr>
              <a:t>Passage</a:t>
            </a:r>
          </a:p>
        </p:txBody>
      </p:sp>
      <p:grpSp>
        <p:nvGrpSpPr>
          <p:cNvPr id="3" name="Group 3"/>
          <p:cNvGrpSpPr>
            <a:grpSpLocks noChangeAspect="1"/>
          </p:cNvGrpSpPr>
          <p:nvPr/>
        </p:nvGrpSpPr>
        <p:grpSpPr>
          <a:xfrm rot="-5400000">
            <a:off x="3472228" y="217550"/>
            <a:ext cx="3202429" cy="7046952"/>
            <a:chOff x="0" y="0"/>
            <a:chExt cx="4269905" cy="9395936"/>
          </a:xfrm>
        </p:grpSpPr>
        <p:sp>
          <p:nvSpPr>
            <p:cNvPr id="4" name="Freeform 4"/>
            <p:cNvSpPr/>
            <p:nvPr/>
          </p:nvSpPr>
          <p:spPr>
            <a:xfrm>
              <a:off x="0" y="0"/>
              <a:ext cx="4269867" cy="9395968"/>
            </a:xfrm>
            <a:custGeom>
              <a:avLst/>
              <a:gdLst/>
              <a:ahLst/>
              <a:cxnLst/>
              <a:rect l="l" t="t" r="r" b="b"/>
              <a:pathLst>
                <a:path w="4269867" h="9395968">
                  <a:moveTo>
                    <a:pt x="0" y="0"/>
                  </a:moveTo>
                  <a:lnTo>
                    <a:pt x="4269867" y="0"/>
                  </a:lnTo>
                  <a:lnTo>
                    <a:pt x="4269867" y="9395968"/>
                  </a:lnTo>
                  <a:lnTo>
                    <a:pt x="0" y="9395968"/>
                  </a:lnTo>
                  <a:lnTo>
                    <a:pt x="0" y="0"/>
                  </a:lnTo>
                  <a:close/>
                </a:path>
              </a:pathLst>
            </a:custGeom>
            <a:blipFill>
              <a:blip r:embed="rId3"/>
              <a:stretch>
                <a:fillRect r="-1"/>
              </a:stretch>
            </a:blipFill>
          </p:spPr>
        </p:sp>
      </p:grpSp>
      <p:grpSp>
        <p:nvGrpSpPr>
          <p:cNvPr id="5" name="Group 5"/>
          <p:cNvGrpSpPr/>
          <p:nvPr/>
        </p:nvGrpSpPr>
        <p:grpSpPr>
          <a:xfrm>
            <a:off x="9716951" y="4651203"/>
            <a:ext cx="7542349" cy="3473223"/>
            <a:chOff x="0" y="0"/>
            <a:chExt cx="1636491" cy="753598"/>
          </a:xfrm>
        </p:grpSpPr>
        <p:sp>
          <p:nvSpPr>
            <p:cNvPr id="6" name="Freeform 6"/>
            <p:cNvSpPr/>
            <p:nvPr/>
          </p:nvSpPr>
          <p:spPr>
            <a:xfrm>
              <a:off x="0" y="0"/>
              <a:ext cx="1636491" cy="753598"/>
            </a:xfrm>
            <a:custGeom>
              <a:avLst/>
              <a:gdLst/>
              <a:ahLst/>
              <a:cxnLst/>
              <a:rect l="l" t="t" r="r" b="b"/>
              <a:pathLst>
                <a:path w="1636491" h="753598">
                  <a:moveTo>
                    <a:pt x="30794" y="0"/>
                  </a:moveTo>
                  <a:lnTo>
                    <a:pt x="1605697" y="0"/>
                  </a:lnTo>
                  <a:cubicBezTo>
                    <a:pt x="1622704" y="0"/>
                    <a:pt x="1636491" y="13787"/>
                    <a:pt x="1636491" y="30794"/>
                  </a:cubicBezTo>
                  <a:lnTo>
                    <a:pt x="1636491" y="722804"/>
                  </a:lnTo>
                  <a:cubicBezTo>
                    <a:pt x="1636491" y="739811"/>
                    <a:pt x="1622704" y="753598"/>
                    <a:pt x="1605697" y="753598"/>
                  </a:cubicBezTo>
                  <a:lnTo>
                    <a:pt x="30794" y="753598"/>
                  </a:lnTo>
                  <a:cubicBezTo>
                    <a:pt x="13787" y="753598"/>
                    <a:pt x="0" y="739811"/>
                    <a:pt x="0" y="722804"/>
                  </a:cubicBezTo>
                  <a:lnTo>
                    <a:pt x="0" y="30794"/>
                  </a:lnTo>
                  <a:cubicBezTo>
                    <a:pt x="0" y="13787"/>
                    <a:pt x="13787" y="0"/>
                    <a:pt x="30794" y="0"/>
                  </a:cubicBezTo>
                  <a:close/>
                </a:path>
              </a:pathLst>
            </a:custGeom>
            <a:blipFill>
              <a:blip r:embed="rId4"/>
              <a:stretch>
                <a:fillRect t="-153" b="-153"/>
              </a:stretch>
            </a:blipFill>
          </p:spPr>
        </p:sp>
      </p:grpSp>
      <p:grpSp>
        <p:nvGrpSpPr>
          <p:cNvPr id="7" name="Group 7"/>
          <p:cNvGrpSpPr/>
          <p:nvPr/>
        </p:nvGrpSpPr>
        <p:grpSpPr>
          <a:xfrm>
            <a:off x="10255328" y="3706533"/>
            <a:ext cx="6465595" cy="1069488"/>
            <a:chOff x="0" y="0"/>
            <a:chExt cx="8620793" cy="1425984"/>
          </a:xfrm>
        </p:grpSpPr>
        <p:sp>
          <p:nvSpPr>
            <p:cNvPr id="8" name="Freeform 8"/>
            <p:cNvSpPr/>
            <p:nvPr/>
          </p:nvSpPr>
          <p:spPr>
            <a:xfrm>
              <a:off x="0" y="0"/>
              <a:ext cx="8620760" cy="1425956"/>
            </a:xfrm>
            <a:custGeom>
              <a:avLst/>
              <a:gdLst/>
              <a:ahLst/>
              <a:cxnLst/>
              <a:rect l="l" t="t" r="r" b="b"/>
              <a:pathLst>
                <a:path w="8620760" h="1425956">
                  <a:moveTo>
                    <a:pt x="0" y="0"/>
                  </a:moveTo>
                  <a:lnTo>
                    <a:pt x="8620760" y="0"/>
                  </a:lnTo>
                  <a:lnTo>
                    <a:pt x="8620760" y="1425956"/>
                  </a:lnTo>
                  <a:lnTo>
                    <a:pt x="0" y="1425956"/>
                  </a:lnTo>
                  <a:close/>
                </a:path>
              </a:pathLst>
            </a:custGeom>
            <a:solidFill>
              <a:srgbClr val="FFFFFF"/>
            </a:solidFill>
          </p:spPr>
        </p:sp>
        <p:sp>
          <p:nvSpPr>
            <p:cNvPr id="9" name="TextBox 9"/>
            <p:cNvSpPr txBox="1"/>
            <p:nvPr/>
          </p:nvSpPr>
          <p:spPr>
            <a:xfrm>
              <a:off x="0" y="-9525"/>
              <a:ext cx="8620793" cy="1435509"/>
            </a:xfrm>
            <a:prstGeom prst="rect">
              <a:avLst/>
            </a:prstGeom>
          </p:spPr>
          <p:txBody>
            <a:bodyPr lIns="50800" tIns="50800" rIns="50800" bIns="50800" rtlCol="0" anchor="ctr"/>
            <a:lstStyle/>
            <a:p>
              <a:pPr algn="l">
                <a:lnSpc>
                  <a:spcPts val="2880"/>
                </a:lnSpc>
              </a:pPr>
              <a:r>
                <a:rPr lang="en-US" sz="2400">
                  <a:solidFill>
                    <a:srgbClr val="53585F"/>
                  </a:solidFill>
                  <a:latin typeface="Lexend Deca"/>
                  <a:ea typeface="Lexend Deca"/>
                  <a:cs typeface="Lexend Deca"/>
                  <a:sym typeface="Lexend Deca"/>
                </a:rPr>
                <a:t>Drive the mower to the edge of the work zone, then tap Next</a:t>
              </a:r>
            </a:p>
          </p:txBody>
        </p:sp>
      </p:grpSp>
      <p:grpSp>
        <p:nvGrpSpPr>
          <p:cNvPr id="10" name="Group 10"/>
          <p:cNvGrpSpPr/>
          <p:nvPr/>
        </p:nvGrpSpPr>
        <p:grpSpPr>
          <a:xfrm>
            <a:off x="1398920" y="6055854"/>
            <a:ext cx="7167244" cy="3202446"/>
            <a:chOff x="0" y="0"/>
            <a:chExt cx="1828241" cy="816889"/>
          </a:xfrm>
        </p:grpSpPr>
        <p:sp>
          <p:nvSpPr>
            <p:cNvPr id="11" name="Freeform 11"/>
            <p:cNvSpPr/>
            <p:nvPr/>
          </p:nvSpPr>
          <p:spPr>
            <a:xfrm>
              <a:off x="0" y="0"/>
              <a:ext cx="1828242" cy="816889"/>
            </a:xfrm>
            <a:custGeom>
              <a:avLst/>
              <a:gdLst/>
              <a:ahLst/>
              <a:cxnLst/>
              <a:rect l="l" t="t" r="r" b="b"/>
              <a:pathLst>
                <a:path w="1828242" h="816889">
                  <a:moveTo>
                    <a:pt x="32405" y="0"/>
                  </a:moveTo>
                  <a:lnTo>
                    <a:pt x="1795836" y="0"/>
                  </a:lnTo>
                  <a:cubicBezTo>
                    <a:pt x="1804431" y="0"/>
                    <a:pt x="1812673" y="3414"/>
                    <a:pt x="1818750" y="9491"/>
                  </a:cubicBezTo>
                  <a:cubicBezTo>
                    <a:pt x="1824827" y="15569"/>
                    <a:pt x="1828242" y="23811"/>
                    <a:pt x="1828242" y="32405"/>
                  </a:cubicBezTo>
                  <a:lnTo>
                    <a:pt x="1828242" y="784484"/>
                  </a:lnTo>
                  <a:cubicBezTo>
                    <a:pt x="1828242" y="793078"/>
                    <a:pt x="1824827" y="801321"/>
                    <a:pt x="1818750" y="807398"/>
                  </a:cubicBezTo>
                  <a:cubicBezTo>
                    <a:pt x="1812673" y="813475"/>
                    <a:pt x="1804431" y="816889"/>
                    <a:pt x="1795836" y="816889"/>
                  </a:cubicBezTo>
                  <a:lnTo>
                    <a:pt x="32405" y="816889"/>
                  </a:lnTo>
                  <a:cubicBezTo>
                    <a:pt x="23811" y="816889"/>
                    <a:pt x="15569" y="813475"/>
                    <a:pt x="9491" y="807398"/>
                  </a:cubicBezTo>
                  <a:cubicBezTo>
                    <a:pt x="3414" y="801321"/>
                    <a:pt x="0" y="793078"/>
                    <a:pt x="0" y="784484"/>
                  </a:cubicBezTo>
                  <a:lnTo>
                    <a:pt x="0" y="32405"/>
                  </a:lnTo>
                  <a:cubicBezTo>
                    <a:pt x="0" y="23811"/>
                    <a:pt x="3414" y="15569"/>
                    <a:pt x="9491" y="9491"/>
                  </a:cubicBezTo>
                  <a:cubicBezTo>
                    <a:pt x="15569" y="3414"/>
                    <a:pt x="23811" y="0"/>
                    <a:pt x="32405" y="0"/>
                  </a:cubicBezTo>
                  <a:close/>
                </a:path>
              </a:pathLst>
            </a:custGeom>
            <a:blipFill>
              <a:blip r:embed="rId5"/>
              <a:stretch>
                <a:fillRect t="-1689" b="-1689"/>
              </a:stretch>
            </a:blipFill>
          </p:spPr>
        </p:sp>
      </p:grpSp>
      <p:grpSp>
        <p:nvGrpSpPr>
          <p:cNvPr id="12" name="Group 12"/>
          <p:cNvGrpSpPr/>
          <p:nvPr/>
        </p:nvGrpSpPr>
        <p:grpSpPr>
          <a:xfrm>
            <a:off x="1804696" y="5456540"/>
            <a:ext cx="6299722" cy="617982"/>
            <a:chOff x="0" y="0"/>
            <a:chExt cx="8399629" cy="823976"/>
          </a:xfrm>
        </p:grpSpPr>
        <p:sp>
          <p:nvSpPr>
            <p:cNvPr id="13" name="Freeform 13"/>
            <p:cNvSpPr/>
            <p:nvPr/>
          </p:nvSpPr>
          <p:spPr>
            <a:xfrm>
              <a:off x="0" y="0"/>
              <a:ext cx="8399653" cy="823931"/>
            </a:xfrm>
            <a:custGeom>
              <a:avLst/>
              <a:gdLst/>
              <a:ahLst/>
              <a:cxnLst/>
              <a:rect l="l" t="t" r="r" b="b"/>
              <a:pathLst>
                <a:path w="8399653" h="823931">
                  <a:moveTo>
                    <a:pt x="0" y="0"/>
                  </a:moveTo>
                  <a:lnTo>
                    <a:pt x="8399653" y="0"/>
                  </a:lnTo>
                  <a:lnTo>
                    <a:pt x="8399653" y="823931"/>
                  </a:lnTo>
                  <a:lnTo>
                    <a:pt x="0" y="823931"/>
                  </a:lnTo>
                  <a:close/>
                </a:path>
              </a:pathLst>
            </a:custGeom>
            <a:solidFill>
              <a:srgbClr val="FFFFFF"/>
            </a:solidFill>
          </p:spPr>
        </p:sp>
        <p:sp>
          <p:nvSpPr>
            <p:cNvPr id="14" name="TextBox 14"/>
            <p:cNvSpPr txBox="1"/>
            <p:nvPr/>
          </p:nvSpPr>
          <p:spPr>
            <a:xfrm>
              <a:off x="0" y="-9525"/>
              <a:ext cx="8399629" cy="833501"/>
            </a:xfrm>
            <a:prstGeom prst="rect">
              <a:avLst/>
            </a:prstGeom>
          </p:spPr>
          <p:txBody>
            <a:bodyPr lIns="50800" tIns="50800" rIns="50800" bIns="50800" rtlCol="0" anchor="ctr"/>
            <a:lstStyle/>
            <a:p>
              <a:pPr algn="ctr">
                <a:lnSpc>
                  <a:spcPts val="2880"/>
                </a:lnSpc>
              </a:pPr>
              <a:r>
                <a:rPr lang="en-US" sz="2400">
                  <a:solidFill>
                    <a:srgbClr val="53585F"/>
                  </a:solidFill>
                  <a:latin typeface="Lexend Deca"/>
                  <a:ea typeface="Lexend Deca"/>
                  <a:cs typeface="Lexend Deca"/>
                  <a:sym typeface="Lexend Deca"/>
                </a:rPr>
                <a:t>Mower leaving the charging station</a:t>
              </a:r>
            </a:p>
          </p:txBody>
        </p:sp>
      </p:grpSp>
      <p:sp>
        <p:nvSpPr>
          <p:cNvPr id="15" name="TextBox 15"/>
          <p:cNvSpPr txBox="1"/>
          <p:nvPr/>
        </p:nvSpPr>
        <p:spPr>
          <a:xfrm>
            <a:off x="1398920" y="2099707"/>
            <a:ext cx="366414" cy="530225"/>
          </a:xfrm>
          <a:prstGeom prst="rect">
            <a:avLst/>
          </a:prstGeom>
        </p:spPr>
        <p:txBody>
          <a:bodyPr lIns="0" tIns="0" rIns="0" bIns="0" rtlCol="0" anchor="t">
            <a:spAutoFit/>
          </a:bodyPr>
          <a:lstStyle/>
          <a:p>
            <a:pPr algn="l">
              <a:lnSpc>
                <a:spcPts val="4000"/>
              </a:lnSpc>
            </a:pPr>
            <a:r>
              <a:rPr lang="en-US" sz="4000" b="1">
                <a:solidFill>
                  <a:srgbClr val="0071CE"/>
                </a:solidFill>
                <a:latin typeface="Lexend Deca Bold"/>
                <a:ea typeface="Lexend Deca Bold"/>
                <a:cs typeface="Lexend Deca Bold"/>
                <a:sym typeface="Lexend Deca Bold"/>
              </a:rPr>
              <a:t>1</a:t>
            </a:r>
          </a:p>
        </p:txBody>
      </p:sp>
      <p:sp>
        <p:nvSpPr>
          <p:cNvPr id="16" name="TextBox 16"/>
          <p:cNvSpPr txBox="1"/>
          <p:nvPr/>
        </p:nvSpPr>
        <p:spPr>
          <a:xfrm>
            <a:off x="1398920" y="5532740"/>
            <a:ext cx="366414" cy="530225"/>
          </a:xfrm>
          <a:prstGeom prst="rect">
            <a:avLst/>
          </a:prstGeom>
        </p:spPr>
        <p:txBody>
          <a:bodyPr lIns="0" tIns="0" rIns="0" bIns="0" rtlCol="0" anchor="t">
            <a:spAutoFit/>
          </a:bodyPr>
          <a:lstStyle/>
          <a:p>
            <a:pPr algn="l">
              <a:lnSpc>
                <a:spcPts val="4000"/>
              </a:lnSpc>
            </a:pPr>
            <a:r>
              <a:rPr lang="en-US" sz="4000" b="1">
                <a:solidFill>
                  <a:srgbClr val="0071CE"/>
                </a:solidFill>
                <a:latin typeface="Lexend Deca Bold"/>
                <a:ea typeface="Lexend Deca Bold"/>
                <a:cs typeface="Lexend Deca Bold"/>
                <a:sym typeface="Lexend Deca Bold"/>
              </a:rPr>
              <a:t>2</a:t>
            </a:r>
          </a:p>
        </p:txBody>
      </p:sp>
      <p:sp>
        <p:nvSpPr>
          <p:cNvPr id="17" name="TextBox 17"/>
          <p:cNvSpPr txBox="1"/>
          <p:nvPr/>
        </p:nvSpPr>
        <p:spPr>
          <a:xfrm>
            <a:off x="9716951" y="4014265"/>
            <a:ext cx="366414" cy="530225"/>
          </a:xfrm>
          <a:prstGeom prst="rect">
            <a:avLst/>
          </a:prstGeom>
        </p:spPr>
        <p:txBody>
          <a:bodyPr lIns="0" tIns="0" rIns="0" bIns="0" rtlCol="0" anchor="t">
            <a:spAutoFit/>
          </a:bodyPr>
          <a:lstStyle/>
          <a:p>
            <a:pPr algn="l">
              <a:lnSpc>
                <a:spcPts val="4000"/>
              </a:lnSpc>
            </a:pPr>
            <a:r>
              <a:rPr lang="en-US" sz="4000" b="1">
                <a:solidFill>
                  <a:srgbClr val="0071CE"/>
                </a:solidFill>
                <a:latin typeface="Lexend Deca Bold"/>
                <a:ea typeface="Lexend Deca Bold"/>
                <a:cs typeface="Lexend Deca Bold"/>
                <a:sym typeface="Lexend Deca Bold"/>
              </a:rPr>
              <a:t>3</a:t>
            </a:r>
          </a:p>
        </p:txBody>
      </p:sp>
      <p:grpSp>
        <p:nvGrpSpPr>
          <p:cNvPr id="18" name="Group 18"/>
          <p:cNvGrpSpPr/>
          <p:nvPr/>
        </p:nvGrpSpPr>
        <p:grpSpPr>
          <a:xfrm>
            <a:off x="4853423" y="2676411"/>
            <a:ext cx="2736388" cy="2665829"/>
            <a:chOff x="0" y="0"/>
            <a:chExt cx="720695" cy="702111"/>
          </a:xfrm>
        </p:grpSpPr>
        <p:sp>
          <p:nvSpPr>
            <p:cNvPr id="19" name="Freeform 19"/>
            <p:cNvSpPr/>
            <p:nvPr/>
          </p:nvSpPr>
          <p:spPr>
            <a:xfrm>
              <a:off x="0" y="0"/>
              <a:ext cx="720695" cy="702111"/>
            </a:xfrm>
            <a:custGeom>
              <a:avLst/>
              <a:gdLst/>
              <a:ahLst/>
              <a:cxnLst/>
              <a:rect l="l" t="t" r="r" b="b"/>
              <a:pathLst>
                <a:path w="720695" h="702111">
                  <a:moveTo>
                    <a:pt x="720695" y="101853"/>
                  </a:moveTo>
                  <a:lnTo>
                    <a:pt x="720695" y="600259"/>
                  </a:lnTo>
                  <a:cubicBezTo>
                    <a:pt x="720695" y="627272"/>
                    <a:pt x="709964" y="653178"/>
                    <a:pt x="690863" y="672279"/>
                  </a:cubicBezTo>
                  <a:cubicBezTo>
                    <a:pt x="671762" y="691381"/>
                    <a:pt x="645855" y="702111"/>
                    <a:pt x="618842" y="702111"/>
                  </a:cubicBezTo>
                  <a:lnTo>
                    <a:pt x="101853" y="702111"/>
                  </a:lnTo>
                  <a:cubicBezTo>
                    <a:pt x="74840" y="702111"/>
                    <a:pt x="48933" y="691381"/>
                    <a:pt x="29832" y="672279"/>
                  </a:cubicBezTo>
                  <a:cubicBezTo>
                    <a:pt x="10731" y="653178"/>
                    <a:pt x="0" y="627272"/>
                    <a:pt x="0" y="600259"/>
                  </a:cubicBezTo>
                  <a:lnTo>
                    <a:pt x="0" y="101853"/>
                  </a:lnTo>
                  <a:cubicBezTo>
                    <a:pt x="0" y="74840"/>
                    <a:pt x="10731" y="48933"/>
                    <a:pt x="29832" y="29832"/>
                  </a:cubicBezTo>
                  <a:cubicBezTo>
                    <a:pt x="48933" y="10731"/>
                    <a:pt x="74840" y="0"/>
                    <a:pt x="101853" y="0"/>
                  </a:cubicBezTo>
                  <a:lnTo>
                    <a:pt x="618842" y="0"/>
                  </a:lnTo>
                  <a:cubicBezTo>
                    <a:pt x="675094" y="0"/>
                    <a:pt x="720695" y="45601"/>
                    <a:pt x="720695" y="101853"/>
                  </a:cubicBezTo>
                  <a:close/>
                </a:path>
              </a:pathLst>
            </a:custGeom>
            <a:solidFill>
              <a:srgbClr val="000000">
                <a:alpha val="0"/>
              </a:srgbClr>
            </a:solidFill>
            <a:ln w="95250" cap="rnd">
              <a:solidFill>
                <a:srgbClr val="FED40B"/>
              </a:solidFill>
              <a:prstDash val="solid"/>
              <a:round/>
            </a:ln>
          </p:spPr>
        </p:sp>
        <p:sp>
          <p:nvSpPr>
            <p:cNvPr id="20" name="TextBox 20"/>
            <p:cNvSpPr txBox="1"/>
            <p:nvPr/>
          </p:nvSpPr>
          <p:spPr>
            <a:xfrm>
              <a:off x="0" y="0"/>
              <a:ext cx="720695" cy="702111"/>
            </a:xfrm>
            <a:prstGeom prst="rect">
              <a:avLst/>
            </a:prstGeom>
          </p:spPr>
          <p:txBody>
            <a:bodyPr lIns="50800" tIns="50800" rIns="50800" bIns="50800" rtlCol="0" anchor="ctr"/>
            <a:lstStyle/>
            <a:p>
              <a:pPr algn="ctr">
                <a:lnSpc>
                  <a:spcPts val="2760"/>
                </a:lnSpc>
              </a:pPr>
              <a:endParaRPr/>
            </a:p>
          </p:txBody>
        </p:sp>
      </p:grpSp>
      <p:sp>
        <p:nvSpPr>
          <p:cNvPr id="21" name="Freeform 21"/>
          <p:cNvSpPr/>
          <p:nvPr/>
        </p:nvSpPr>
        <p:spPr>
          <a:xfrm flipH="1">
            <a:off x="7680745" y="2676411"/>
            <a:ext cx="916174" cy="711284"/>
          </a:xfrm>
          <a:custGeom>
            <a:avLst/>
            <a:gdLst/>
            <a:ahLst/>
            <a:cxnLst/>
            <a:rect l="l" t="t" r="r" b="b"/>
            <a:pathLst>
              <a:path w="916174" h="711284">
                <a:moveTo>
                  <a:pt x="916174" y="0"/>
                </a:moveTo>
                <a:lnTo>
                  <a:pt x="0" y="0"/>
                </a:lnTo>
                <a:lnTo>
                  <a:pt x="0" y="711284"/>
                </a:lnTo>
                <a:lnTo>
                  <a:pt x="916174" y="711284"/>
                </a:lnTo>
                <a:lnTo>
                  <a:pt x="916174"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2" name="Group 22"/>
          <p:cNvGrpSpPr/>
          <p:nvPr/>
        </p:nvGrpSpPr>
        <p:grpSpPr>
          <a:xfrm>
            <a:off x="12778868" y="7269211"/>
            <a:ext cx="1418516" cy="1128069"/>
            <a:chOff x="0" y="0"/>
            <a:chExt cx="720695" cy="573130"/>
          </a:xfrm>
        </p:grpSpPr>
        <p:sp>
          <p:nvSpPr>
            <p:cNvPr id="23" name="Freeform 23"/>
            <p:cNvSpPr/>
            <p:nvPr/>
          </p:nvSpPr>
          <p:spPr>
            <a:xfrm>
              <a:off x="0" y="0"/>
              <a:ext cx="720695" cy="573130"/>
            </a:xfrm>
            <a:custGeom>
              <a:avLst/>
              <a:gdLst/>
              <a:ahLst/>
              <a:cxnLst/>
              <a:rect l="l" t="t" r="r" b="b"/>
              <a:pathLst>
                <a:path w="720695" h="573130">
                  <a:moveTo>
                    <a:pt x="720695" y="196479"/>
                  </a:moveTo>
                  <a:lnTo>
                    <a:pt x="720695" y="376650"/>
                  </a:lnTo>
                  <a:cubicBezTo>
                    <a:pt x="720695" y="428760"/>
                    <a:pt x="699994" y="478735"/>
                    <a:pt x="663147" y="515582"/>
                  </a:cubicBezTo>
                  <a:cubicBezTo>
                    <a:pt x="626300" y="552429"/>
                    <a:pt x="576325" y="573130"/>
                    <a:pt x="524215" y="573130"/>
                  </a:cubicBezTo>
                  <a:lnTo>
                    <a:pt x="196479" y="573130"/>
                  </a:lnTo>
                  <a:cubicBezTo>
                    <a:pt x="144370" y="573130"/>
                    <a:pt x="94395" y="552429"/>
                    <a:pt x="57547" y="515582"/>
                  </a:cubicBezTo>
                  <a:cubicBezTo>
                    <a:pt x="20700" y="478735"/>
                    <a:pt x="0" y="428760"/>
                    <a:pt x="0" y="376650"/>
                  </a:cubicBezTo>
                  <a:lnTo>
                    <a:pt x="0" y="196479"/>
                  </a:lnTo>
                  <a:cubicBezTo>
                    <a:pt x="0" y="144370"/>
                    <a:pt x="20700" y="94395"/>
                    <a:pt x="57547" y="57547"/>
                  </a:cubicBezTo>
                  <a:cubicBezTo>
                    <a:pt x="94395" y="20700"/>
                    <a:pt x="144370" y="0"/>
                    <a:pt x="196479" y="0"/>
                  </a:cubicBezTo>
                  <a:lnTo>
                    <a:pt x="524215" y="0"/>
                  </a:lnTo>
                  <a:cubicBezTo>
                    <a:pt x="632728" y="0"/>
                    <a:pt x="720695" y="87967"/>
                    <a:pt x="720695" y="196479"/>
                  </a:cubicBezTo>
                  <a:close/>
                </a:path>
              </a:pathLst>
            </a:custGeom>
            <a:solidFill>
              <a:srgbClr val="000000">
                <a:alpha val="0"/>
              </a:srgbClr>
            </a:solidFill>
            <a:ln w="95250" cap="rnd">
              <a:solidFill>
                <a:srgbClr val="FED40B"/>
              </a:solidFill>
              <a:prstDash val="solid"/>
              <a:round/>
            </a:ln>
          </p:spPr>
        </p:sp>
        <p:sp>
          <p:nvSpPr>
            <p:cNvPr id="24" name="TextBox 24"/>
            <p:cNvSpPr txBox="1"/>
            <p:nvPr/>
          </p:nvSpPr>
          <p:spPr>
            <a:xfrm>
              <a:off x="0" y="0"/>
              <a:ext cx="720695" cy="573130"/>
            </a:xfrm>
            <a:prstGeom prst="rect">
              <a:avLst/>
            </a:prstGeom>
          </p:spPr>
          <p:txBody>
            <a:bodyPr lIns="50800" tIns="50800" rIns="50800" bIns="50800" rtlCol="0" anchor="ctr"/>
            <a:lstStyle/>
            <a:p>
              <a:pPr algn="ctr">
                <a:lnSpc>
                  <a:spcPts val="2760"/>
                </a:lnSpc>
              </a:pPr>
              <a:endParaRPr/>
            </a:p>
          </p:txBody>
        </p:sp>
      </p:grpSp>
      <p:sp>
        <p:nvSpPr>
          <p:cNvPr id="28" name="文本框 27">
            <a:extLst>
              <a:ext uri="{FF2B5EF4-FFF2-40B4-BE49-F238E27FC236}">
                <a16:creationId xmlns:a16="http://schemas.microsoft.com/office/drawing/2014/main" id="{09274AD5-D5B0-49A4-85DA-6D377DBE7637}"/>
              </a:ext>
            </a:extLst>
          </p:cNvPr>
          <p:cNvSpPr txBox="1"/>
          <p:nvPr/>
        </p:nvSpPr>
        <p:spPr>
          <a:xfrm>
            <a:off x="16849535" y="9677095"/>
            <a:ext cx="990600" cy="584775"/>
          </a:xfrm>
          <a:prstGeom prst="rect">
            <a:avLst/>
          </a:prstGeom>
          <a:noFill/>
        </p:spPr>
        <p:txBody>
          <a:bodyPr wrap="square" rtlCol="0">
            <a:spAutoFit/>
          </a:bodyPr>
          <a:lstStyle/>
          <a:p>
            <a:r>
              <a:rPr lang="en-US" altLang="zh-CN" sz="3200" dirty="0"/>
              <a:t>21</a:t>
            </a:r>
            <a:endParaRPr lang="zh-CN" alt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3693" y="2152365"/>
            <a:ext cx="7153149" cy="3205877"/>
            <a:chOff x="0" y="0"/>
            <a:chExt cx="9312974" cy="4173861"/>
          </a:xfrm>
        </p:grpSpPr>
        <p:sp>
          <p:nvSpPr>
            <p:cNvPr id="3" name="Freeform 3"/>
            <p:cNvSpPr/>
            <p:nvPr/>
          </p:nvSpPr>
          <p:spPr>
            <a:xfrm>
              <a:off x="0" y="0"/>
              <a:ext cx="9312963" cy="4173855"/>
            </a:xfrm>
            <a:custGeom>
              <a:avLst/>
              <a:gdLst/>
              <a:ahLst/>
              <a:cxnLst/>
              <a:rect l="l" t="t" r="r" b="b"/>
              <a:pathLst>
                <a:path w="9312963" h="4173855">
                  <a:moveTo>
                    <a:pt x="360967" y="0"/>
                  </a:moveTo>
                  <a:lnTo>
                    <a:pt x="8951996" y="0"/>
                  </a:lnTo>
                  <a:cubicBezTo>
                    <a:pt x="9151353" y="0"/>
                    <a:pt x="9312963" y="161611"/>
                    <a:pt x="9312963" y="360967"/>
                  </a:cubicBezTo>
                  <a:lnTo>
                    <a:pt x="9312963" y="3812887"/>
                  </a:lnTo>
                  <a:cubicBezTo>
                    <a:pt x="9312963" y="4012244"/>
                    <a:pt x="9151353" y="4173855"/>
                    <a:pt x="8951996" y="4173855"/>
                  </a:cubicBezTo>
                  <a:lnTo>
                    <a:pt x="360967" y="4173855"/>
                  </a:lnTo>
                  <a:cubicBezTo>
                    <a:pt x="161611" y="4173855"/>
                    <a:pt x="0" y="4012244"/>
                    <a:pt x="0" y="3812887"/>
                  </a:cubicBezTo>
                  <a:lnTo>
                    <a:pt x="0" y="360967"/>
                  </a:lnTo>
                  <a:cubicBezTo>
                    <a:pt x="0" y="161611"/>
                    <a:pt x="161611" y="0"/>
                    <a:pt x="360967" y="0"/>
                  </a:cubicBezTo>
                  <a:close/>
                </a:path>
              </a:pathLst>
            </a:custGeom>
            <a:blipFill>
              <a:blip r:embed="rId3"/>
              <a:stretch>
                <a:fillRect t="-1532" b="-1532"/>
              </a:stretch>
            </a:blipFill>
          </p:spPr>
        </p:sp>
      </p:grpSp>
      <p:grpSp>
        <p:nvGrpSpPr>
          <p:cNvPr id="4" name="Group 4"/>
          <p:cNvGrpSpPr/>
          <p:nvPr/>
        </p:nvGrpSpPr>
        <p:grpSpPr>
          <a:xfrm>
            <a:off x="1733432" y="2139328"/>
            <a:ext cx="5458278" cy="589965"/>
            <a:chOff x="0" y="0"/>
            <a:chExt cx="11509372" cy="1244006"/>
          </a:xfrm>
        </p:grpSpPr>
        <p:sp>
          <p:nvSpPr>
            <p:cNvPr id="5" name="Freeform 5"/>
            <p:cNvSpPr/>
            <p:nvPr/>
          </p:nvSpPr>
          <p:spPr>
            <a:xfrm>
              <a:off x="0" y="0"/>
              <a:ext cx="11509344" cy="1243921"/>
            </a:xfrm>
            <a:custGeom>
              <a:avLst/>
              <a:gdLst/>
              <a:ahLst/>
              <a:cxnLst/>
              <a:rect l="l" t="t" r="r" b="b"/>
              <a:pathLst>
                <a:path w="11509344" h="1243921">
                  <a:moveTo>
                    <a:pt x="0" y="0"/>
                  </a:moveTo>
                  <a:lnTo>
                    <a:pt x="11509344" y="0"/>
                  </a:lnTo>
                  <a:lnTo>
                    <a:pt x="11509344" y="1243921"/>
                  </a:lnTo>
                  <a:lnTo>
                    <a:pt x="0" y="1243921"/>
                  </a:lnTo>
                  <a:close/>
                </a:path>
              </a:pathLst>
            </a:custGeom>
            <a:solidFill>
              <a:srgbClr val="FFFFFF"/>
            </a:solidFill>
          </p:spPr>
        </p:sp>
        <p:sp>
          <p:nvSpPr>
            <p:cNvPr id="6" name="TextBox 6"/>
            <p:cNvSpPr txBox="1"/>
            <p:nvPr/>
          </p:nvSpPr>
          <p:spPr>
            <a:xfrm>
              <a:off x="0" y="-9525"/>
              <a:ext cx="11509372" cy="1253531"/>
            </a:xfrm>
            <a:prstGeom prst="rect">
              <a:avLst/>
            </a:prstGeom>
          </p:spPr>
          <p:txBody>
            <a:bodyPr lIns="32122" tIns="32122" rIns="32122" bIns="32122" rtlCol="0" anchor="ctr"/>
            <a:lstStyle/>
            <a:p>
              <a:pPr algn="l">
                <a:lnSpc>
                  <a:spcPts val="2880"/>
                </a:lnSpc>
              </a:pPr>
              <a:r>
                <a:rPr lang="en-US" sz="2400">
                  <a:solidFill>
                    <a:srgbClr val="53585F"/>
                  </a:solidFill>
                  <a:latin typeface="Lexend Deca"/>
                  <a:ea typeface="Lexend Deca"/>
                  <a:cs typeface="Lexend Deca"/>
                  <a:sym typeface="Lexend Deca"/>
                </a:rPr>
                <a:t>Drive along the edge of the zone</a:t>
              </a:r>
            </a:p>
          </p:txBody>
        </p:sp>
      </p:grpSp>
      <p:grpSp>
        <p:nvGrpSpPr>
          <p:cNvPr id="7" name="Group 7"/>
          <p:cNvGrpSpPr/>
          <p:nvPr/>
        </p:nvGrpSpPr>
        <p:grpSpPr>
          <a:xfrm>
            <a:off x="1063693" y="5879859"/>
            <a:ext cx="7153149" cy="3363004"/>
            <a:chOff x="0" y="0"/>
            <a:chExt cx="9011124" cy="4236518"/>
          </a:xfrm>
        </p:grpSpPr>
        <p:sp>
          <p:nvSpPr>
            <p:cNvPr id="8" name="Freeform 8"/>
            <p:cNvSpPr/>
            <p:nvPr/>
          </p:nvSpPr>
          <p:spPr>
            <a:xfrm>
              <a:off x="0" y="0"/>
              <a:ext cx="9011158" cy="4236466"/>
            </a:xfrm>
            <a:custGeom>
              <a:avLst/>
              <a:gdLst/>
              <a:ahLst/>
              <a:cxnLst/>
              <a:rect l="l" t="t" r="r" b="b"/>
              <a:pathLst>
                <a:path w="9011158" h="4236466">
                  <a:moveTo>
                    <a:pt x="359971" y="0"/>
                  </a:moveTo>
                  <a:lnTo>
                    <a:pt x="8651187" y="0"/>
                  </a:lnTo>
                  <a:cubicBezTo>
                    <a:pt x="8746657" y="0"/>
                    <a:pt x="8838217" y="37925"/>
                    <a:pt x="8905725" y="105433"/>
                  </a:cubicBezTo>
                  <a:cubicBezTo>
                    <a:pt x="8973232" y="172941"/>
                    <a:pt x="9011158" y="264501"/>
                    <a:pt x="9011158" y="359971"/>
                  </a:cubicBezTo>
                  <a:lnTo>
                    <a:pt x="9011158" y="3876494"/>
                  </a:lnTo>
                  <a:cubicBezTo>
                    <a:pt x="9011158" y="4075301"/>
                    <a:pt x="8849993" y="4236466"/>
                    <a:pt x="8651187" y="4236466"/>
                  </a:cubicBezTo>
                  <a:lnTo>
                    <a:pt x="359971" y="4236466"/>
                  </a:lnTo>
                  <a:cubicBezTo>
                    <a:pt x="264501" y="4236466"/>
                    <a:pt x="172941" y="4198540"/>
                    <a:pt x="105433" y="4131033"/>
                  </a:cubicBezTo>
                  <a:cubicBezTo>
                    <a:pt x="37925" y="4063525"/>
                    <a:pt x="0" y="3971965"/>
                    <a:pt x="0" y="3876494"/>
                  </a:cubicBezTo>
                  <a:lnTo>
                    <a:pt x="0" y="359971"/>
                  </a:lnTo>
                  <a:cubicBezTo>
                    <a:pt x="0" y="161165"/>
                    <a:pt x="161165" y="0"/>
                    <a:pt x="359971" y="0"/>
                  </a:cubicBezTo>
                  <a:close/>
                </a:path>
              </a:pathLst>
            </a:custGeom>
            <a:blipFill>
              <a:blip r:embed="rId4"/>
              <a:stretch>
                <a:fillRect l="-890" r="-890" b="-1"/>
              </a:stretch>
            </a:blipFill>
          </p:spPr>
        </p:sp>
      </p:grpSp>
      <p:grpSp>
        <p:nvGrpSpPr>
          <p:cNvPr id="9" name="Group 9"/>
          <p:cNvGrpSpPr/>
          <p:nvPr/>
        </p:nvGrpSpPr>
        <p:grpSpPr>
          <a:xfrm rot="2294361">
            <a:off x="5110334" y="7892979"/>
            <a:ext cx="742531" cy="589956"/>
            <a:chOff x="0" y="0"/>
            <a:chExt cx="1082255" cy="859874"/>
          </a:xfrm>
        </p:grpSpPr>
        <p:sp>
          <p:nvSpPr>
            <p:cNvPr id="10" name="Freeform 10"/>
            <p:cNvSpPr/>
            <p:nvPr/>
          </p:nvSpPr>
          <p:spPr>
            <a:xfrm>
              <a:off x="0" y="0"/>
              <a:ext cx="1082294" cy="859917"/>
            </a:xfrm>
            <a:custGeom>
              <a:avLst/>
              <a:gdLst/>
              <a:ahLst/>
              <a:cxnLst/>
              <a:rect l="l" t="t" r="r" b="b"/>
              <a:pathLst>
                <a:path w="1082294" h="859917">
                  <a:moveTo>
                    <a:pt x="0" y="292354"/>
                  </a:moveTo>
                  <a:lnTo>
                    <a:pt x="531876" y="292354"/>
                  </a:lnTo>
                  <a:lnTo>
                    <a:pt x="531876" y="0"/>
                  </a:lnTo>
                  <a:lnTo>
                    <a:pt x="1082294" y="429895"/>
                  </a:lnTo>
                  <a:lnTo>
                    <a:pt x="531876" y="859917"/>
                  </a:lnTo>
                  <a:lnTo>
                    <a:pt x="531876" y="567563"/>
                  </a:lnTo>
                  <a:lnTo>
                    <a:pt x="0" y="567563"/>
                  </a:lnTo>
                  <a:close/>
                </a:path>
              </a:pathLst>
            </a:custGeom>
            <a:solidFill>
              <a:srgbClr val="FED40B"/>
            </a:solidFill>
          </p:spPr>
        </p:sp>
      </p:grpSp>
      <p:grpSp>
        <p:nvGrpSpPr>
          <p:cNvPr id="11" name="Group 11"/>
          <p:cNvGrpSpPr/>
          <p:nvPr/>
        </p:nvGrpSpPr>
        <p:grpSpPr>
          <a:xfrm>
            <a:off x="1733432" y="5879859"/>
            <a:ext cx="6909417" cy="675535"/>
            <a:chOff x="0" y="0"/>
            <a:chExt cx="14569255" cy="1424440"/>
          </a:xfrm>
        </p:grpSpPr>
        <p:sp>
          <p:nvSpPr>
            <p:cNvPr id="12" name="Freeform 12"/>
            <p:cNvSpPr/>
            <p:nvPr/>
          </p:nvSpPr>
          <p:spPr>
            <a:xfrm>
              <a:off x="0" y="0"/>
              <a:ext cx="14569311" cy="1424452"/>
            </a:xfrm>
            <a:custGeom>
              <a:avLst/>
              <a:gdLst/>
              <a:ahLst/>
              <a:cxnLst/>
              <a:rect l="l" t="t" r="r" b="b"/>
              <a:pathLst>
                <a:path w="14569311" h="1424452">
                  <a:moveTo>
                    <a:pt x="0" y="0"/>
                  </a:moveTo>
                  <a:lnTo>
                    <a:pt x="14569311" y="0"/>
                  </a:lnTo>
                  <a:lnTo>
                    <a:pt x="14569311" y="1424452"/>
                  </a:lnTo>
                  <a:lnTo>
                    <a:pt x="0" y="1424452"/>
                  </a:lnTo>
                  <a:close/>
                </a:path>
              </a:pathLst>
            </a:custGeom>
            <a:solidFill>
              <a:srgbClr val="FFFFFF"/>
            </a:solidFill>
          </p:spPr>
        </p:sp>
        <p:sp>
          <p:nvSpPr>
            <p:cNvPr id="13" name="TextBox 13"/>
            <p:cNvSpPr txBox="1"/>
            <p:nvPr/>
          </p:nvSpPr>
          <p:spPr>
            <a:xfrm>
              <a:off x="0" y="-9525"/>
              <a:ext cx="14569255" cy="1433965"/>
            </a:xfrm>
            <a:prstGeom prst="rect">
              <a:avLst/>
            </a:prstGeom>
          </p:spPr>
          <p:txBody>
            <a:bodyPr lIns="32122" tIns="32122" rIns="32122" bIns="32122" rtlCol="0" anchor="ctr"/>
            <a:lstStyle/>
            <a:p>
              <a:pPr algn="l">
                <a:lnSpc>
                  <a:spcPts val="2880"/>
                </a:lnSpc>
              </a:pPr>
              <a:r>
                <a:rPr lang="en-US" sz="2400">
                  <a:solidFill>
                    <a:srgbClr val="53585F"/>
                  </a:solidFill>
                  <a:latin typeface="Lexend Deca"/>
                  <a:ea typeface="Lexend Deca"/>
                  <a:cs typeface="Lexend Deca"/>
                  <a:sym typeface="Lexend Deca"/>
                </a:rPr>
                <a:t>If you make a mistake, tap and hold to erase</a:t>
              </a:r>
            </a:p>
          </p:txBody>
        </p:sp>
      </p:grpSp>
      <p:grpSp>
        <p:nvGrpSpPr>
          <p:cNvPr id="14" name="Group 14"/>
          <p:cNvGrpSpPr/>
          <p:nvPr/>
        </p:nvGrpSpPr>
        <p:grpSpPr>
          <a:xfrm>
            <a:off x="9144000" y="2122170"/>
            <a:ext cx="7157590" cy="3236072"/>
            <a:chOff x="0" y="0"/>
            <a:chExt cx="9231804" cy="4173861"/>
          </a:xfrm>
        </p:grpSpPr>
        <p:sp>
          <p:nvSpPr>
            <p:cNvPr id="15" name="Freeform 15"/>
            <p:cNvSpPr/>
            <p:nvPr/>
          </p:nvSpPr>
          <p:spPr>
            <a:xfrm>
              <a:off x="0" y="0"/>
              <a:ext cx="9231794" cy="4173855"/>
            </a:xfrm>
            <a:custGeom>
              <a:avLst/>
              <a:gdLst/>
              <a:ahLst/>
              <a:cxnLst/>
              <a:rect l="l" t="t" r="r" b="b"/>
              <a:pathLst>
                <a:path w="9231794" h="4173855">
                  <a:moveTo>
                    <a:pt x="360744" y="0"/>
                  </a:moveTo>
                  <a:lnTo>
                    <a:pt x="8871050" y="0"/>
                  </a:lnTo>
                  <a:cubicBezTo>
                    <a:pt x="9070284" y="0"/>
                    <a:pt x="9231794" y="161510"/>
                    <a:pt x="9231794" y="360744"/>
                  </a:cubicBezTo>
                  <a:lnTo>
                    <a:pt x="9231794" y="3813111"/>
                  </a:lnTo>
                  <a:cubicBezTo>
                    <a:pt x="9231794" y="3908787"/>
                    <a:pt x="9193787" y="4000543"/>
                    <a:pt x="9126134" y="4068195"/>
                  </a:cubicBezTo>
                  <a:cubicBezTo>
                    <a:pt x="9058482" y="4135848"/>
                    <a:pt x="8966726" y="4173855"/>
                    <a:pt x="8871050" y="4173855"/>
                  </a:cubicBezTo>
                  <a:lnTo>
                    <a:pt x="360744" y="4173855"/>
                  </a:lnTo>
                  <a:cubicBezTo>
                    <a:pt x="161510" y="4173855"/>
                    <a:pt x="0" y="4012345"/>
                    <a:pt x="0" y="3813111"/>
                  </a:cubicBezTo>
                  <a:lnTo>
                    <a:pt x="0" y="360744"/>
                  </a:lnTo>
                  <a:cubicBezTo>
                    <a:pt x="0" y="265068"/>
                    <a:pt x="38007" y="173312"/>
                    <a:pt x="105659" y="105659"/>
                  </a:cubicBezTo>
                  <a:cubicBezTo>
                    <a:pt x="173312" y="38007"/>
                    <a:pt x="265068" y="0"/>
                    <a:pt x="360744" y="0"/>
                  </a:cubicBezTo>
                  <a:close/>
                </a:path>
              </a:pathLst>
            </a:custGeom>
            <a:blipFill>
              <a:blip r:embed="rId5"/>
              <a:stretch>
                <a:fillRect t="-1083" b="-1083"/>
              </a:stretch>
            </a:blipFill>
          </p:spPr>
        </p:sp>
      </p:grpSp>
      <p:grpSp>
        <p:nvGrpSpPr>
          <p:cNvPr id="16" name="Group 16"/>
          <p:cNvGrpSpPr/>
          <p:nvPr/>
        </p:nvGrpSpPr>
        <p:grpSpPr>
          <a:xfrm>
            <a:off x="10027238" y="2122170"/>
            <a:ext cx="4386314" cy="625107"/>
            <a:chOff x="0" y="0"/>
            <a:chExt cx="8729068" cy="1244006"/>
          </a:xfrm>
        </p:grpSpPr>
        <p:sp>
          <p:nvSpPr>
            <p:cNvPr id="17" name="Freeform 17"/>
            <p:cNvSpPr/>
            <p:nvPr/>
          </p:nvSpPr>
          <p:spPr>
            <a:xfrm>
              <a:off x="0" y="0"/>
              <a:ext cx="8729091" cy="1244018"/>
            </a:xfrm>
            <a:custGeom>
              <a:avLst/>
              <a:gdLst/>
              <a:ahLst/>
              <a:cxnLst/>
              <a:rect l="l" t="t" r="r" b="b"/>
              <a:pathLst>
                <a:path w="8729091" h="1244018">
                  <a:moveTo>
                    <a:pt x="0" y="0"/>
                  </a:moveTo>
                  <a:lnTo>
                    <a:pt x="8729091" y="0"/>
                  </a:lnTo>
                  <a:lnTo>
                    <a:pt x="8729091" y="1244018"/>
                  </a:lnTo>
                  <a:lnTo>
                    <a:pt x="0" y="1244018"/>
                  </a:lnTo>
                  <a:close/>
                </a:path>
              </a:pathLst>
            </a:custGeom>
            <a:solidFill>
              <a:srgbClr val="FFFFFF"/>
            </a:solidFill>
          </p:spPr>
        </p:sp>
        <p:sp>
          <p:nvSpPr>
            <p:cNvPr id="18" name="TextBox 18"/>
            <p:cNvSpPr txBox="1"/>
            <p:nvPr/>
          </p:nvSpPr>
          <p:spPr>
            <a:xfrm>
              <a:off x="0" y="0"/>
              <a:ext cx="8729068" cy="1244006"/>
            </a:xfrm>
            <a:prstGeom prst="rect">
              <a:avLst/>
            </a:prstGeom>
          </p:spPr>
          <p:txBody>
            <a:bodyPr lIns="34036" tIns="34036" rIns="34036" bIns="34036" rtlCol="0" anchor="ctr"/>
            <a:lstStyle/>
            <a:p>
              <a:pPr algn="l">
                <a:lnSpc>
                  <a:spcPts val="3050"/>
                </a:lnSpc>
              </a:pPr>
              <a:r>
                <a:rPr lang="en-US" sz="2540">
                  <a:solidFill>
                    <a:srgbClr val="53585F"/>
                  </a:solidFill>
                  <a:latin typeface="Lexend Deca"/>
                  <a:ea typeface="Lexend Deca"/>
                  <a:cs typeface="Lexend Deca"/>
                  <a:sym typeface="Lexend Deca"/>
                </a:rPr>
                <a:t>Change mower speed</a:t>
              </a:r>
            </a:p>
          </p:txBody>
        </p:sp>
      </p:grpSp>
      <p:grpSp>
        <p:nvGrpSpPr>
          <p:cNvPr id="19" name="Group 19"/>
          <p:cNvGrpSpPr/>
          <p:nvPr/>
        </p:nvGrpSpPr>
        <p:grpSpPr>
          <a:xfrm>
            <a:off x="9213018" y="5864422"/>
            <a:ext cx="7088572" cy="3378441"/>
            <a:chOff x="0" y="0"/>
            <a:chExt cx="8989671" cy="4284512"/>
          </a:xfrm>
        </p:grpSpPr>
        <p:sp>
          <p:nvSpPr>
            <p:cNvPr id="20" name="Freeform 20"/>
            <p:cNvSpPr/>
            <p:nvPr/>
          </p:nvSpPr>
          <p:spPr>
            <a:xfrm>
              <a:off x="0" y="0"/>
              <a:ext cx="8989695" cy="4284472"/>
            </a:xfrm>
            <a:custGeom>
              <a:avLst/>
              <a:gdLst/>
              <a:ahLst/>
              <a:cxnLst/>
              <a:rect l="l" t="t" r="r" b="b"/>
              <a:pathLst>
                <a:path w="8989695" h="4284472">
                  <a:moveTo>
                    <a:pt x="373910" y="0"/>
                  </a:moveTo>
                  <a:lnTo>
                    <a:pt x="8615785" y="0"/>
                  </a:lnTo>
                  <a:cubicBezTo>
                    <a:pt x="8714952" y="0"/>
                    <a:pt x="8810058" y="39394"/>
                    <a:pt x="8880179" y="109516"/>
                  </a:cubicBezTo>
                  <a:cubicBezTo>
                    <a:pt x="8950301" y="179637"/>
                    <a:pt x="8989695" y="274743"/>
                    <a:pt x="8989695" y="373910"/>
                  </a:cubicBezTo>
                  <a:lnTo>
                    <a:pt x="8989695" y="3910562"/>
                  </a:lnTo>
                  <a:cubicBezTo>
                    <a:pt x="8989695" y="4117067"/>
                    <a:pt x="8822289" y="4284472"/>
                    <a:pt x="8615785" y="4284472"/>
                  </a:cubicBezTo>
                  <a:lnTo>
                    <a:pt x="373910" y="4284472"/>
                  </a:lnTo>
                  <a:cubicBezTo>
                    <a:pt x="167405" y="4284472"/>
                    <a:pt x="0" y="4117067"/>
                    <a:pt x="0" y="3910562"/>
                  </a:cubicBezTo>
                  <a:lnTo>
                    <a:pt x="0" y="373910"/>
                  </a:lnTo>
                  <a:cubicBezTo>
                    <a:pt x="0" y="167405"/>
                    <a:pt x="167405" y="0"/>
                    <a:pt x="373910" y="0"/>
                  </a:cubicBezTo>
                  <a:close/>
                </a:path>
              </a:pathLst>
            </a:custGeom>
            <a:blipFill>
              <a:blip r:embed="rId6"/>
              <a:stretch>
                <a:fillRect l="-1590" r="-1589"/>
              </a:stretch>
            </a:blipFill>
          </p:spPr>
        </p:sp>
      </p:grpSp>
      <p:grpSp>
        <p:nvGrpSpPr>
          <p:cNvPr id="21" name="Group 21"/>
          <p:cNvGrpSpPr/>
          <p:nvPr/>
        </p:nvGrpSpPr>
        <p:grpSpPr>
          <a:xfrm>
            <a:off x="10027238" y="5864422"/>
            <a:ext cx="5955145" cy="589965"/>
            <a:chOff x="0" y="0"/>
            <a:chExt cx="12557071" cy="1244006"/>
          </a:xfrm>
        </p:grpSpPr>
        <p:sp>
          <p:nvSpPr>
            <p:cNvPr id="22" name="Freeform 22"/>
            <p:cNvSpPr/>
            <p:nvPr/>
          </p:nvSpPr>
          <p:spPr>
            <a:xfrm>
              <a:off x="0" y="0"/>
              <a:ext cx="12557127" cy="1243968"/>
            </a:xfrm>
            <a:custGeom>
              <a:avLst/>
              <a:gdLst/>
              <a:ahLst/>
              <a:cxnLst/>
              <a:rect l="l" t="t" r="r" b="b"/>
              <a:pathLst>
                <a:path w="12557127" h="1243968">
                  <a:moveTo>
                    <a:pt x="0" y="0"/>
                  </a:moveTo>
                  <a:lnTo>
                    <a:pt x="12557127" y="0"/>
                  </a:lnTo>
                  <a:lnTo>
                    <a:pt x="12557127" y="1243968"/>
                  </a:lnTo>
                  <a:lnTo>
                    <a:pt x="0" y="1243968"/>
                  </a:lnTo>
                  <a:close/>
                </a:path>
              </a:pathLst>
            </a:custGeom>
            <a:solidFill>
              <a:srgbClr val="FFFFFF"/>
            </a:solidFill>
          </p:spPr>
        </p:sp>
        <p:sp>
          <p:nvSpPr>
            <p:cNvPr id="23" name="TextBox 23"/>
            <p:cNvSpPr txBox="1"/>
            <p:nvPr/>
          </p:nvSpPr>
          <p:spPr>
            <a:xfrm>
              <a:off x="0" y="-9525"/>
              <a:ext cx="12557071" cy="1253531"/>
            </a:xfrm>
            <a:prstGeom prst="rect">
              <a:avLst/>
            </a:prstGeom>
          </p:spPr>
          <p:txBody>
            <a:bodyPr lIns="32122" tIns="32122" rIns="32122" bIns="32122" rtlCol="0" anchor="ctr"/>
            <a:lstStyle/>
            <a:p>
              <a:pPr algn="l">
                <a:lnSpc>
                  <a:spcPts val="2880"/>
                </a:lnSpc>
              </a:pPr>
              <a:r>
                <a:rPr lang="en-US" sz="2400">
                  <a:solidFill>
                    <a:srgbClr val="53585F"/>
                  </a:solidFill>
                  <a:latin typeface="Lexend Deca"/>
                  <a:ea typeface="Lexend Deca"/>
                  <a:cs typeface="Lexend Deca"/>
                  <a:sym typeface="Lexend Deca"/>
                </a:rPr>
                <a:t>Complete and name the work zone</a:t>
              </a:r>
            </a:p>
          </p:txBody>
        </p:sp>
      </p:grpSp>
      <p:sp>
        <p:nvSpPr>
          <p:cNvPr id="24" name="TextBox 24"/>
          <p:cNvSpPr txBox="1"/>
          <p:nvPr/>
        </p:nvSpPr>
        <p:spPr>
          <a:xfrm>
            <a:off x="1227355" y="2225123"/>
            <a:ext cx="255267" cy="530901"/>
          </a:xfrm>
          <a:prstGeom prst="rect">
            <a:avLst/>
          </a:prstGeom>
        </p:spPr>
        <p:txBody>
          <a:bodyPr lIns="0" tIns="0" rIns="0" bIns="0" rtlCol="0" anchor="t">
            <a:spAutoFit/>
          </a:bodyPr>
          <a:lstStyle/>
          <a:p>
            <a:pPr algn="l">
              <a:lnSpc>
                <a:spcPts val="4025"/>
              </a:lnSpc>
            </a:pPr>
            <a:r>
              <a:rPr lang="en-US" sz="4025" b="1">
                <a:solidFill>
                  <a:srgbClr val="0071CE"/>
                </a:solidFill>
                <a:latin typeface="Lexend Deca Bold"/>
                <a:ea typeface="Lexend Deca Bold"/>
                <a:cs typeface="Lexend Deca Bold"/>
                <a:sym typeface="Lexend Deca Bold"/>
              </a:rPr>
              <a:t>1</a:t>
            </a:r>
          </a:p>
        </p:txBody>
      </p:sp>
      <p:sp>
        <p:nvSpPr>
          <p:cNvPr id="25" name="TextBox 25"/>
          <p:cNvSpPr txBox="1"/>
          <p:nvPr/>
        </p:nvSpPr>
        <p:spPr>
          <a:xfrm>
            <a:off x="9340652" y="2228565"/>
            <a:ext cx="255267" cy="530901"/>
          </a:xfrm>
          <a:prstGeom prst="rect">
            <a:avLst/>
          </a:prstGeom>
        </p:spPr>
        <p:txBody>
          <a:bodyPr lIns="0" tIns="0" rIns="0" bIns="0" rtlCol="0" anchor="t">
            <a:spAutoFit/>
          </a:bodyPr>
          <a:lstStyle/>
          <a:p>
            <a:pPr algn="l">
              <a:lnSpc>
                <a:spcPts val="4025"/>
              </a:lnSpc>
            </a:pPr>
            <a:r>
              <a:rPr lang="en-US" sz="4025" b="1">
                <a:solidFill>
                  <a:srgbClr val="0071CE"/>
                </a:solidFill>
                <a:latin typeface="Lexend Deca Bold"/>
                <a:ea typeface="Lexend Deca Bold"/>
                <a:cs typeface="Lexend Deca Bold"/>
                <a:sym typeface="Lexend Deca Bold"/>
              </a:rPr>
              <a:t>2</a:t>
            </a:r>
          </a:p>
        </p:txBody>
      </p:sp>
      <p:sp>
        <p:nvSpPr>
          <p:cNvPr id="26" name="TextBox 26"/>
          <p:cNvSpPr txBox="1"/>
          <p:nvPr/>
        </p:nvSpPr>
        <p:spPr>
          <a:xfrm>
            <a:off x="1099721" y="5990233"/>
            <a:ext cx="255267" cy="530987"/>
          </a:xfrm>
          <a:prstGeom prst="rect">
            <a:avLst/>
          </a:prstGeom>
        </p:spPr>
        <p:txBody>
          <a:bodyPr lIns="0" tIns="0" rIns="0" bIns="0" rtlCol="0" anchor="t">
            <a:spAutoFit/>
          </a:bodyPr>
          <a:lstStyle/>
          <a:p>
            <a:pPr algn="l">
              <a:lnSpc>
                <a:spcPts val="4030"/>
              </a:lnSpc>
            </a:pPr>
            <a:r>
              <a:rPr lang="en-US" sz="4030" b="1">
                <a:solidFill>
                  <a:srgbClr val="0071CE"/>
                </a:solidFill>
                <a:latin typeface="Lexend Deca Bold"/>
                <a:ea typeface="Lexend Deca Bold"/>
                <a:cs typeface="Lexend Deca Bold"/>
                <a:sym typeface="Lexend Deca Bold"/>
              </a:rPr>
              <a:t>3</a:t>
            </a:r>
          </a:p>
        </p:txBody>
      </p:sp>
      <p:sp>
        <p:nvSpPr>
          <p:cNvPr id="27" name="TextBox 27"/>
          <p:cNvSpPr txBox="1"/>
          <p:nvPr/>
        </p:nvSpPr>
        <p:spPr>
          <a:xfrm>
            <a:off x="9340652" y="6024408"/>
            <a:ext cx="255267" cy="530987"/>
          </a:xfrm>
          <a:prstGeom prst="rect">
            <a:avLst/>
          </a:prstGeom>
        </p:spPr>
        <p:txBody>
          <a:bodyPr lIns="0" tIns="0" rIns="0" bIns="0" rtlCol="0" anchor="t">
            <a:spAutoFit/>
          </a:bodyPr>
          <a:lstStyle/>
          <a:p>
            <a:pPr algn="l">
              <a:lnSpc>
                <a:spcPts val="4030"/>
              </a:lnSpc>
            </a:pPr>
            <a:r>
              <a:rPr lang="en-US" sz="4030" b="1">
                <a:solidFill>
                  <a:srgbClr val="0071CE"/>
                </a:solidFill>
                <a:latin typeface="Lexend Deca Bold"/>
                <a:ea typeface="Lexend Deca Bold"/>
                <a:cs typeface="Lexend Deca Bold"/>
                <a:sym typeface="Lexend Deca Bold"/>
              </a:rPr>
              <a:t>4</a:t>
            </a:r>
          </a:p>
        </p:txBody>
      </p:sp>
      <p:sp>
        <p:nvSpPr>
          <p:cNvPr id="28" name="TextBox 28"/>
          <p:cNvSpPr txBox="1"/>
          <p:nvPr/>
        </p:nvSpPr>
        <p:spPr>
          <a:xfrm>
            <a:off x="1063693" y="904875"/>
            <a:ext cx="12883328" cy="1217295"/>
          </a:xfrm>
          <a:prstGeom prst="rect">
            <a:avLst/>
          </a:prstGeom>
        </p:spPr>
        <p:txBody>
          <a:bodyPr lIns="0" tIns="0" rIns="0" bIns="0" rtlCol="0" anchor="t">
            <a:spAutoFit/>
          </a:bodyPr>
          <a:lstStyle/>
          <a:p>
            <a:pPr marL="0" lvl="0" indent="0" algn="l">
              <a:lnSpc>
                <a:spcPts val="10080"/>
              </a:lnSpc>
              <a:spcBef>
                <a:spcPct val="0"/>
              </a:spcBef>
            </a:pPr>
            <a:r>
              <a:rPr lang="en-US" sz="7200" b="1">
                <a:solidFill>
                  <a:srgbClr val="0071CE"/>
                </a:solidFill>
                <a:latin typeface="Lexend Deca Bold"/>
                <a:ea typeface="Lexend Deca Bold"/>
                <a:cs typeface="Lexend Deca Bold"/>
                <a:sym typeface="Lexend Deca Bold"/>
              </a:rPr>
              <a:t>3.2 Map a Work Zone</a:t>
            </a:r>
          </a:p>
        </p:txBody>
      </p:sp>
      <p:grpSp>
        <p:nvGrpSpPr>
          <p:cNvPr id="29" name="Group 29"/>
          <p:cNvGrpSpPr/>
          <p:nvPr/>
        </p:nvGrpSpPr>
        <p:grpSpPr>
          <a:xfrm>
            <a:off x="5706642" y="8343693"/>
            <a:ext cx="498274" cy="504320"/>
            <a:chOff x="0" y="0"/>
            <a:chExt cx="393234" cy="398006"/>
          </a:xfrm>
        </p:grpSpPr>
        <p:sp>
          <p:nvSpPr>
            <p:cNvPr id="30" name="Freeform 30"/>
            <p:cNvSpPr/>
            <p:nvPr/>
          </p:nvSpPr>
          <p:spPr>
            <a:xfrm>
              <a:off x="0" y="0"/>
              <a:ext cx="393234" cy="398006"/>
            </a:xfrm>
            <a:custGeom>
              <a:avLst/>
              <a:gdLst/>
              <a:ahLst/>
              <a:cxnLst/>
              <a:rect l="l" t="t" r="r" b="b"/>
              <a:pathLst>
                <a:path w="393234" h="398006">
                  <a:moveTo>
                    <a:pt x="393234" y="196617"/>
                  </a:moveTo>
                  <a:lnTo>
                    <a:pt x="393234" y="201389"/>
                  </a:lnTo>
                  <a:cubicBezTo>
                    <a:pt x="393234" y="253535"/>
                    <a:pt x="372519" y="303545"/>
                    <a:pt x="335646" y="340418"/>
                  </a:cubicBezTo>
                  <a:cubicBezTo>
                    <a:pt x="298774" y="377291"/>
                    <a:pt x="248763" y="398006"/>
                    <a:pt x="196617" y="398006"/>
                  </a:cubicBezTo>
                  <a:lnTo>
                    <a:pt x="196617" y="398006"/>
                  </a:lnTo>
                  <a:cubicBezTo>
                    <a:pt x="144471" y="398006"/>
                    <a:pt x="94461" y="377291"/>
                    <a:pt x="57588" y="340418"/>
                  </a:cubicBezTo>
                  <a:cubicBezTo>
                    <a:pt x="20715" y="303545"/>
                    <a:pt x="0" y="253535"/>
                    <a:pt x="0" y="201389"/>
                  </a:cubicBezTo>
                  <a:lnTo>
                    <a:pt x="0" y="196617"/>
                  </a:lnTo>
                  <a:cubicBezTo>
                    <a:pt x="0" y="144471"/>
                    <a:pt x="20715" y="94461"/>
                    <a:pt x="57588" y="57588"/>
                  </a:cubicBezTo>
                  <a:cubicBezTo>
                    <a:pt x="94461" y="20715"/>
                    <a:pt x="144471" y="0"/>
                    <a:pt x="196617" y="0"/>
                  </a:cubicBezTo>
                  <a:lnTo>
                    <a:pt x="196617" y="0"/>
                  </a:lnTo>
                  <a:cubicBezTo>
                    <a:pt x="248763" y="0"/>
                    <a:pt x="298774" y="20715"/>
                    <a:pt x="335646" y="57588"/>
                  </a:cubicBezTo>
                  <a:cubicBezTo>
                    <a:pt x="372519" y="94461"/>
                    <a:pt x="393234" y="144471"/>
                    <a:pt x="393234" y="196617"/>
                  </a:cubicBezTo>
                  <a:close/>
                </a:path>
              </a:pathLst>
            </a:custGeom>
            <a:solidFill>
              <a:srgbClr val="000000">
                <a:alpha val="0"/>
              </a:srgbClr>
            </a:solidFill>
            <a:ln w="95250" cap="rnd">
              <a:solidFill>
                <a:srgbClr val="FED40B"/>
              </a:solidFill>
              <a:prstDash val="solid"/>
              <a:round/>
            </a:ln>
          </p:spPr>
        </p:sp>
        <p:sp>
          <p:nvSpPr>
            <p:cNvPr id="31" name="TextBox 31"/>
            <p:cNvSpPr txBox="1"/>
            <p:nvPr/>
          </p:nvSpPr>
          <p:spPr>
            <a:xfrm>
              <a:off x="0" y="0"/>
              <a:ext cx="393234" cy="398006"/>
            </a:xfrm>
            <a:prstGeom prst="rect">
              <a:avLst/>
            </a:prstGeom>
          </p:spPr>
          <p:txBody>
            <a:bodyPr lIns="50800" tIns="50800" rIns="50800" bIns="50800" rtlCol="0" anchor="ctr"/>
            <a:lstStyle/>
            <a:p>
              <a:pPr algn="ctr">
                <a:lnSpc>
                  <a:spcPts val="2760"/>
                </a:lnSpc>
              </a:pPr>
              <a:endParaRPr/>
            </a:p>
          </p:txBody>
        </p:sp>
      </p:grpSp>
      <p:grpSp>
        <p:nvGrpSpPr>
          <p:cNvPr id="32" name="Group 32"/>
          <p:cNvGrpSpPr/>
          <p:nvPr/>
        </p:nvGrpSpPr>
        <p:grpSpPr>
          <a:xfrm rot="8100000">
            <a:off x="12857144" y="8081930"/>
            <a:ext cx="742531" cy="589956"/>
            <a:chOff x="0" y="0"/>
            <a:chExt cx="1082255" cy="859874"/>
          </a:xfrm>
        </p:grpSpPr>
        <p:sp>
          <p:nvSpPr>
            <p:cNvPr id="33" name="Freeform 33"/>
            <p:cNvSpPr/>
            <p:nvPr/>
          </p:nvSpPr>
          <p:spPr>
            <a:xfrm>
              <a:off x="0" y="0"/>
              <a:ext cx="1082294" cy="859917"/>
            </a:xfrm>
            <a:custGeom>
              <a:avLst/>
              <a:gdLst/>
              <a:ahLst/>
              <a:cxnLst/>
              <a:rect l="l" t="t" r="r" b="b"/>
              <a:pathLst>
                <a:path w="1082294" h="859917">
                  <a:moveTo>
                    <a:pt x="0" y="292354"/>
                  </a:moveTo>
                  <a:lnTo>
                    <a:pt x="531876" y="292354"/>
                  </a:lnTo>
                  <a:lnTo>
                    <a:pt x="531876" y="0"/>
                  </a:lnTo>
                  <a:lnTo>
                    <a:pt x="1082294" y="429895"/>
                  </a:lnTo>
                  <a:lnTo>
                    <a:pt x="531876" y="859917"/>
                  </a:lnTo>
                  <a:lnTo>
                    <a:pt x="531876" y="567563"/>
                  </a:lnTo>
                  <a:lnTo>
                    <a:pt x="0" y="567563"/>
                  </a:lnTo>
                  <a:close/>
                </a:path>
              </a:pathLst>
            </a:custGeom>
            <a:solidFill>
              <a:srgbClr val="FED40B"/>
            </a:solidFill>
          </p:spPr>
        </p:sp>
      </p:grpSp>
      <p:sp>
        <p:nvSpPr>
          <p:cNvPr id="37" name="文本框 36">
            <a:extLst>
              <a:ext uri="{FF2B5EF4-FFF2-40B4-BE49-F238E27FC236}">
                <a16:creationId xmlns:a16="http://schemas.microsoft.com/office/drawing/2014/main" id="{22A5F7DD-CAC9-4753-94DB-371DC3A5FF88}"/>
              </a:ext>
            </a:extLst>
          </p:cNvPr>
          <p:cNvSpPr txBox="1"/>
          <p:nvPr/>
        </p:nvSpPr>
        <p:spPr>
          <a:xfrm>
            <a:off x="16849535" y="9677095"/>
            <a:ext cx="990600" cy="584775"/>
          </a:xfrm>
          <a:prstGeom prst="rect">
            <a:avLst/>
          </a:prstGeom>
          <a:noFill/>
        </p:spPr>
        <p:txBody>
          <a:bodyPr wrap="square" rtlCol="0">
            <a:spAutoFit/>
          </a:bodyPr>
          <a:lstStyle/>
          <a:p>
            <a:r>
              <a:rPr lang="en-US" altLang="zh-CN" sz="3200" dirty="0"/>
              <a:t>22</a:t>
            </a:r>
            <a:endParaRPr lang="zh-CN" alt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19200" y="876300"/>
            <a:ext cx="12260580" cy="1938655"/>
          </a:xfrm>
          <a:prstGeom prst="rect">
            <a:avLst/>
          </a:prstGeom>
        </p:spPr>
        <p:txBody>
          <a:bodyPr wrap="square" lIns="0" tIns="0" rIns="0" bIns="0" rtlCol="0" anchor="t">
            <a:spAutoFit/>
          </a:bodyPr>
          <a:lstStyle/>
          <a:p>
            <a:pPr marL="0" lvl="0" indent="0" algn="l">
              <a:lnSpc>
                <a:spcPts val="7560"/>
              </a:lnSpc>
            </a:pPr>
            <a:r>
              <a:rPr lang="en-US" sz="7200" b="1">
                <a:solidFill>
                  <a:srgbClr val="006FC7"/>
                </a:solidFill>
                <a:latin typeface="Lexend Deca Bold"/>
                <a:ea typeface="Lexend Deca Bold"/>
                <a:cs typeface="Lexend Deca Bold"/>
                <a:sym typeface="Lexend Deca Bold"/>
              </a:rPr>
              <a:t>3.2 Create a Work Zone</a:t>
            </a:r>
          </a:p>
          <a:p>
            <a:pPr marL="0" lvl="0" indent="0" algn="ctr">
              <a:lnSpc>
                <a:spcPts val="7560"/>
              </a:lnSpc>
            </a:pPr>
            <a:r>
              <a:rPr lang="en-US" sz="7200" b="1">
                <a:solidFill>
                  <a:srgbClr val="FED40B"/>
                </a:solidFill>
                <a:latin typeface="Lexend Deca Bold"/>
                <a:ea typeface="Lexend Deca Bold"/>
                <a:cs typeface="Lexend Deca Bold"/>
                <a:sym typeface="Lexend Deca Bold"/>
              </a:rPr>
              <a:t>without</a:t>
            </a:r>
            <a:r>
              <a:rPr lang="en-US" sz="7200" b="1">
                <a:solidFill>
                  <a:srgbClr val="006FC7"/>
                </a:solidFill>
                <a:latin typeface="Lexend Deca Bold"/>
                <a:ea typeface="Lexend Deca Bold"/>
                <a:cs typeface="Lexend Deca Bold"/>
                <a:sym typeface="Lexend Deca Bold"/>
              </a:rPr>
              <a:t> a Passage</a:t>
            </a:r>
          </a:p>
        </p:txBody>
      </p:sp>
      <p:sp>
        <p:nvSpPr>
          <p:cNvPr id="3" name="TextBox 3"/>
          <p:cNvSpPr txBox="1"/>
          <p:nvPr/>
        </p:nvSpPr>
        <p:spPr>
          <a:xfrm>
            <a:off x="1028700" y="8004810"/>
            <a:ext cx="7075190" cy="1253490"/>
          </a:xfrm>
          <a:prstGeom prst="rect">
            <a:avLst/>
          </a:prstGeom>
        </p:spPr>
        <p:txBody>
          <a:bodyPr lIns="0" tIns="0" rIns="0" bIns="0" rtlCol="0" anchor="t">
            <a:spAutoFit/>
          </a:bodyPr>
          <a:lstStyle/>
          <a:p>
            <a:pPr marL="0" lvl="0" indent="0" algn="l">
              <a:lnSpc>
                <a:spcPts val="3360"/>
              </a:lnSpc>
            </a:pPr>
            <a:r>
              <a:rPr lang="en-US" sz="2400">
                <a:solidFill>
                  <a:srgbClr val="53585F"/>
                </a:solidFill>
                <a:latin typeface="Lexend Deca"/>
                <a:ea typeface="Lexend Deca"/>
                <a:cs typeface="Lexend Deca"/>
                <a:sym typeface="Lexend Deca"/>
              </a:rPr>
              <a:t>Select “Inside the work zone” and follow the same process to drive the mower around the work zone, then tap Completed and name it.</a:t>
            </a:r>
          </a:p>
        </p:txBody>
      </p:sp>
      <p:grpSp>
        <p:nvGrpSpPr>
          <p:cNvPr id="4" name="Group 4"/>
          <p:cNvGrpSpPr/>
          <p:nvPr/>
        </p:nvGrpSpPr>
        <p:grpSpPr>
          <a:xfrm rot="-5400000">
            <a:off x="11679084" y="1748072"/>
            <a:ext cx="3523757" cy="7636675"/>
            <a:chOff x="0" y="0"/>
            <a:chExt cx="5179826" cy="11225702"/>
          </a:xfrm>
        </p:grpSpPr>
        <p:sp>
          <p:nvSpPr>
            <p:cNvPr id="5" name="Freeform 5"/>
            <p:cNvSpPr/>
            <p:nvPr/>
          </p:nvSpPr>
          <p:spPr>
            <a:xfrm>
              <a:off x="0" y="0"/>
              <a:ext cx="5179822" cy="11225657"/>
            </a:xfrm>
            <a:custGeom>
              <a:avLst/>
              <a:gdLst/>
              <a:ahLst/>
              <a:cxnLst/>
              <a:rect l="l" t="t" r="r" b="b"/>
              <a:pathLst>
                <a:path w="5179822" h="11225657">
                  <a:moveTo>
                    <a:pt x="420045" y="0"/>
                  </a:moveTo>
                  <a:lnTo>
                    <a:pt x="4759777" y="0"/>
                  </a:lnTo>
                  <a:cubicBezTo>
                    <a:pt x="4871180" y="0"/>
                    <a:pt x="4978020" y="44255"/>
                    <a:pt x="5056794" y="123028"/>
                  </a:cubicBezTo>
                  <a:cubicBezTo>
                    <a:pt x="5135567" y="201802"/>
                    <a:pt x="5179822" y="308642"/>
                    <a:pt x="5179822" y="420045"/>
                  </a:cubicBezTo>
                  <a:lnTo>
                    <a:pt x="5179822" y="10805612"/>
                  </a:lnTo>
                  <a:cubicBezTo>
                    <a:pt x="5179822" y="10917015"/>
                    <a:pt x="5135567" y="11023855"/>
                    <a:pt x="5056794" y="11102629"/>
                  </a:cubicBezTo>
                  <a:cubicBezTo>
                    <a:pt x="4978020" y="11181402"/>
                    <a:pt x="4871180" y="11225657"/>
                    <a:pt x="4759777" y="11225657"/>
                  </a:cubicBezTo>
                  <a:lnTo>
                    <a:pt x="420045" y="11225657"/>
                  </a:lnTo>
                  <a:cubicBezTo>
                    <a:pt x="308642" y="11225657"/>
                    <a:pt x="201802" y="11181402"/>
                    <a:pt x="123028" y="11102629"/>
                  </a:cubicBezTo>
                  <a:cubicBezTo>
                    <a:pt x="44255" y="11023855"/>
                    <a:pt x="0" y="10917015"/>
                    <a:pt x="0" y="10805612"/>
                  </a:cubicBezTo>
                  <a:lnTo>
                    <a:pt x="0" y="420045"/>
                  </a:lnTo>
                  <a:cubicBezTo>
                    <a:pt x="0" y="308642"/>
                    <a:pt x="44255" y="201802"/>
                    <a:pt x="123028" y="123028"/>
                  </a:cubicBezTo>
                  <a:cubicBezTo>
                    <a:pt x="201802" y="44255"/>
                    <a:pt x="308642" y="0"/>
                    <a:pt x="420045" y="0"/>
                  </a:cubicBezTo>
                  <a:close/>
                </a:path>
              </a:pathLst>
            </a:custGeom>
            <a:blipFill>
              <a:blip r:embed="rId3"/>
              <a:stretch>
                <a:fillRect/>
              </a:stretch>
            </a:blipFill>
          </p:spPr>
        </p:sp>
      </p:grpSp>
      <p:sp>
        <p:nvSpPr>
          <p:cNvPr id="6" name="Freeform 6"/>
          <p:cNvSpPr/>
          <p:nvPr/>
        </p:nvSpPr>
        <p:spPr>
          <a:xfrm rot="-5400000">
            <a:off x="3175497" y="2195356"/>
            <a:ext cx="3364687" cy="6742108"/>
          </a:xfrm>
          <a:custGeom>
            <a:avLst/>
            <a:gdLst/>
            <a:ahLst/>
            <a:cxnLst/>
            <a:rect l="l" t="t" r="r" b="b"/>
            <a:pathLst>
              <a:path w="3364687" h="6742108">
                <a:moveTo>
                  <a:pt x="0" y="0"/>
                </a:moveTo>
                <a:lnTo>
                  <a:pt x="3364687" y="0"/>
                </a:lnTo>
                <a:lnTo>
                  <a:pt x="3364687" y="6742108"/>
                </a:lnTo>
                <a:lnTo>
                  <a:pt x="0" y="6742108"/>
                </a:lnTo>
                <a:lnTo>
                  <a:pt x="0" y="0"/>
                </a:lnTo>
                <a:close/>
              </a:path>
            </a:pathLst>
          </a:custGeom>
          <a:blipFill>
            <a:blip r:embed="rId4"/>
            <a:stretch>
              <a:fillRect l="-11151" t="-13916" b="-8146"/>
            </a:stretch>
          </a:blipFill>
        </p:spPr>
      </p:sp>
      <p:sp>
        <p:nvSpPr>
          <p:cNvPr id="7" name="Freeform 7"/>
          <p:cNvSpPr/>
          <p:nvPr/>
        </p:nvSpPr>
        <p:spPr>
          <a:xfrm>
            <a:off x="1028700" y="5143500"/>
            <a:ext cx="916174" cy="711284"/>
          </a:xfrm>
          <a:custGeom>
            <a:avLst/>
            <a:gdLst/>
            <a:ahLst/>
            <a:cxnLst/>
            <a:rect l="l" t="t" r="r" b="b"/>
            <a:pathLst>
              <a:path w="916174" h="711284">
                <a:moveTo>
                  <a:pt x="0" y="0"/>
                </a:moveTo>
                <a:lnTo>
                  <a:pt x="916174" y="0"/>
                </a:lnTo>
                <a:lnTo>
                  <a:pt x="916174" y="711284"/>
                </a:lnTo>
                <a:lnTo>
                  <a:pt x="0" y="7112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1944874" y="4914675"/>
            <a:ext cx="2746426" cy="2032257"/>
            <a:chOff x="0" y="0"/>
            <a:chExt cx="820519" cy="607155"/>
          </a:xfrm>
        </p:grpSpPr>
        <p:sp>
          <p:nvSpPr>
            <p:cNvPr id="9" name="Freeform 9"/>
            <p:cNvSpPr/>
            <p:nvPr/>
          </p:nvSpPr>
          <p:spPr>
            <a:xfrm>
              <a:off x="0" y="0"/>
              <a:ext cx="820519" cy="607155"/>
            </a:xfrm>
            <a:custGeom>
              <a:avLst/>
              <a:gdLst/>
              <a:ahLst/>
              <a:cxnLst/>
              <a:rect l="l" t="t" r="r" b="b"/>
              <a:pathLst>
                <a:path w="820519" h="607155">
                  <a:moveTo>
                    <a:pt x="820519" y="101481"/>
                  </a:moveTo>
                  <a:lnTo>
                    <a:pt x="820519" y="505674"/>
                  </a:lnTo>
                  <a:cubicBezTo>
                    <a:pt x="820519" y="561720"/>
                    <a:pt x="775084" y="607155"/>
                    <a:pt x="719038" y="607155"/>
                  </a:cubicBezTo>
                  <a:lnTo>
                    <a:pt x="101481" y="607155"/>
                  </a:lnTo>
                  <a:cubicBezTo>
                    <a:pt x="45434" y="607155"/>
                    <a:pt x="0" y="561720"/>
                    <a:pt x="0" y="505674"/>
                  </a:cubicBezTo>
                  <a:lnTo>
                    <a:pt x="0" y="101481"/>
                  </a:lnTo>
                  <a:cubicBezTo>
                    <a:pt x="0" y="45434"/>
                    <a:pt x="45434" y="0"/>
                    <a:pt x="101481" y="0"/>
                  </a:cubicBezTo>
                  <a:lnTo>
                    <a:pt x="719038" y="0"/>
                  </a:lnTo>
                  <a:cubicBezTo>
                    <a:pt x="745952" y="0"/>
                    <a:pt x="771764" y="10692"/>
                    <a:pt x="790796" y="29723"/>
                  </a:cubicBezTo>
                  <a:cubicBezTo>
                    <a:pt x="809827" y="48754"/>
                    <a:pt x="820519" y="74566"/>
                    <a:pt x="820519" y="101481"/>
                  </a:cubicBezTo>
                  <a:close/>
                </a:path>
              </a:pathLst>
            </a:custGeom>
            <a:solidFill>
              <a:srgbClr val="000000">
                <a:alpha val="0"/>
              </a:srgbClr>
            </a:solidFill>
            <a:ln w="95250" cap="rnd">
              <a:solidFill>
                <a:srgbClr val="FED40B"/>
              </a:solidFill>
              <a:prstDash val="solid"/>
              <a:round/>
            </a:ln>
          </p:spPr>
        </p:sp>
        <p:sp>
          <p:nvSpPr>
            <p:cNvPr id="10" name="TextBox 10"/>
            <p:cNvSpPr txBox="1"/>
            <p:nvPr/>
          </p:nvSpPr>
          <p:spPr>
            <a:xfrm>
              <a:off x="0" y="0"/>
              <a:ext cx="820519" cy="607155"/>
            </a:xfrm>
            <a:prstGeom prst="rect">
              <a:avLst/>
            </a:prstGeom>
          </p:spPr>
          <p:txBody>
            <a:bodyPr lIns="50800" tIns="50800" rIns="50800" bIns="50800" rtlCol="0" anchor="ctr"/>
            <a:lstStyle/>
            <a:p>
              <a:pPr algn="ctr">
                <a:lnSpc>
                  <a:spcPts val="2760"/>
                </a:lnSpc>
              </a:pPr>
              <a:endParaRPr/>
            </a:p>
          </p:txBody>
        </p:sp>
      </p:grpSp>
      <p:sp>
        <p:nvSpPr>
          <p:cNvPr id="14" name="文本框 13">
            <a:extLst>
              <a:ext uri="{FF2B5EF4-FFF2-40B4-BE49-F238E27FC236}">
                <a16:creationId xmlns:a16="http://schemas.microsoft.com/office/drawing/2014/main" id="{1013CFA6-219A-4DCD-8F98-79A77A85454B}"/>
              </a:ext>
            </a:extLst>
          </p:cNvPr>
          <p:cNvSpPr txBox="1"/>
          <p:nvPr/>
        </p:nvSpPr>
        <p:spPr>
          <a:xfrm>
            <a:off x="16849535" y="9677095"/>
            <a:ext cx="990600" cy="584775"/>
          </a:xfrm>
          <a:prstGeom prst="rect">
            <a:avLst/>
          </a:prstGeom>
          <a:noFill/>
        </p:spPr>
        <p:txBody>
          <a:bodyPr wrap="square" rtlCol="0">
            <a:spAutoFit/>
          </a:bodyPr>
          <a:lstStyle/>
          <a:p>
            <a:r>
              <a:rPr lang="en-US" altLang="zh-CN" sz="3200" dirty="0"/>
              <a:t>23</a:t>
            </a:r>
            <a:endParaRPr lang="zh-CN" alt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24200" y="6513195"/>
            <a:ext cx="3451225" cy="2364740"/>
          </a:xfrm>
          <a:prstGeom prst="roundRect">
            <a:avLst>
              <a:gd name="adj" fmla="val 10294"/>
            </a:avLst>
          </a:prstGeom>
          <a:blipFill>
            <a:blip r:embed="rId3"/>
            <a:stretch>
              <a:fillRect/>
            </a:stretch>
          </a:blipFill>
        </p:spPr>
      </p:sp>
      <p:grpSp>
        <p:nvGrpSpPr>
          <p:cNvPr id="3" name="Group 3"/>
          <p:cNvGrpSpPr/>
          <p:nvPr/>
        </p:nvGrpSpPr>
        <p:grpSpPr>
          <a:xfrm>
            <a:off x="3102404" y="2345879"/>
            <a:ext cx="3473606" cy="4058928"/>
            <a:chOff x="0" y="0"/>
            <a:chExt cx="1479093" cy="1728329"/>
          </a:xfrm>
        </p:grpSpPr>
        <p:sp>
          <p:nvSpPr>
            <p:cNvPr id="4" name="Freeform 4"/>
            <p:cNvSpPr/>
            <p:nvPr/>
          </p:nvSpPr>
          <p:spPr>
            <a:xfrm>
              <a:off x="0" y="0"/>
              <a:ext cx="1479093" cy="1728329"/>
            </a:xfrm>
            <a:custGeom>
              <a:avLst/>
              <a:gdLst/>
              <a:ahLst/>
              <a:cxnLst/>
              <a:rect l="l" t="t" r="r" b="b"/>
              <a:pathLst>
                <a:path w="1479093" h="1728329">
                  <a:moveTo>
                    <a:pt x="66864" y="0"/>
                  </a:moveTo>
                  <a:lnTo>
                    <a:pt x="1412230" y="0"/>
                  </a:lnTo>
                  <a:cubicBezTo>
                    <a:pt x="1449158" y="0"/>
                    <a:pt x="1479093" y="29936"/>
                    <a:pt x="1479093" y="66864"/>
                  </a:cubicBezTo>
                  <a:lnTo>
                    <a:pt x="1479093" y="1661465"/>
                  </a:lnTo>
                  <a:cubicBezTo>
                    <a:pt x="1479093" y="1679198"/>
                    <a:pt x="1472049" y="1696205"/>
                    <a:pt x="1459509" y="1708745"/>
                  </a:cubicBezTo>
                  <a:cubicBezTo>
                    <a:pt x="1446970" y="1721284"/>
                    <a:pt x="1429963" y="1728329"/>
                    <a:pt x="1412230" y="1728329"/>
                  </a:cubicBezTo>
                  <a:lnTo>
                    <a:pt x="66864" y="1728329"/>
                  </a:lnTo>
                  <a:cubicBezTo>
                    <a:pt x="29936" y="1728329"/>
                    <a:pt x="0" y="1698393"/>
                    <a:pt x="0" y="1661465"/>
                  </a:cubicBezTo>
                  <a:lnTo>
                    <a:pt x="0" y="66864"/>
                  </a:lnTo>
                  <a:cubicBezTo>
                    <a:pt x="0" y="49130"/>
                    <a:pt x="7045" y="32123"/>
                    <a:pt x="19584" y="19584"/>
                  </a:cubicBezTo>
                  <a:cubicBezTo>
                    <a:pt x="32123" y="7045"/>
                    <a:pt x="49130" y="0"/>
                    <a:pt x="66864" y="0"/>
                  </a:cubicBezTo>
                  <a:close/>
                </a:path>
              </a:pathLst>
            </a:custGeom>
            <a:blipFill>
              <a:blip r:embed="rId4"/>
              <a:stretch>
                <a:fillRect l="-4543" r="-4543"/>
              </a:stretch>
            </a:blipFill>
          </p:spPr>
        </p:sp>
      </p:grpSp>
      <p:sp>
        <p:nvSpPr>
          <p:cNvPr id="5" name="TextBox 5"/>
          <p:cNvSpPr txBox="1"/>
          <p:nvPr/>
        </p:nvSpPr>
        <p:spPr>
          <a:xfrm>
            <a:off x="9913182" y="9191625"/>
            <a:ext cx="3754859" cy="371475"/>
          </a:xfrm>
          <a:prstGeom prst="rect">
            <a:avLst/>
          </a:prstGeom>
        </p:spPr>
        <p:txBody>
          <a:bodyPr lIns="0" tIns="0" rIns="0" bIns="0" rtlCol="0" anchor="t">
            <a:spAutoFit/>
          </a:bodyPr>
          <a:lstStyle/>
          <a:p>
            <a:pPr algn="ctr">
              <a:lnSpc>
                <a:spcPts val="2880"/>
              </a:lnSpc>
              <a:spcBef>
                <a:spcPct val="0"/>
              </a:spcBef>
            </a:pPr>
            <a:r>
              <a:rPr lang="en-US" sz="2400">
                <a:solidFill>
                  <a:srgbClr val="53585F"/>
                </a:solidFill>
                <a:latin typeface="Lexend Deca"/>
                <a:ea typeface="Lexend Deca"/>
                <a:cs typeface="Lexend Deca"/>
                <a:sym typeface="Lexend Deca"/>
              </a:rPr>
              <a:t>Mapping the No-Go Zone</a:t>
            </a:r>
          </a:p>
        </p:txBody>
      </p:sp>
      <p:sp>
        <p:nvSpPr>
          <p:cNvPr id="6" name="TextBox 6"/>
          <p:cNvSpPr txBox="1"/>
          <p:nvPr/>
        </p:nvSpPr>
        <p:spPr>
          <a:xfrm>
            <a:off x="1028700" y="1104900"/>
            <a:ext cx="16230600" cy="1015365"/>
          </a:xfrm>
          <a:prstGeom prst="rect">
            <a:avLst/>
          </a:prstGeom>
        </p:spPr>
        <p:txBody>
          <a:bodyPr lIns="0" tIns="0" rIns="0" bIns="0" rtlCol="0" anchor="t">
            <a:spAutoFit/>
          </a:bodyPr>
          <a:lstStyle/>
          <a:p>
            <a:pPr marL="0" lvl="0" indent="0" algn="ctr">
              <a:lnSpc>
                <a:spcPts val="7920"/>
              </a:lnSpc>
              <a:spcBef>
                <a:spcPct val="0"/>
              </a:spcBef>
            </a:pPr>
            <a:r>
              <a:rPr lang="en-US" sz="7200" b="1" u="none">
                <a:solidFill>
                  <a:srgbClr val="006FC7"/>
                </a:solidFill>
                <a:latin typeface="Lexend Deca Bold"/>
                <a:ea typeface="Lexend Deca Bold"/>
                <a:cs typeface="Lexend Deca Bold"/>
                <a:sym typeface="Lexend Deca Bold"/>
              </a:rPr>
              <a:t>3.3 Create No-Go Zones</a:t>
            </a:r>
          </a:p>
        </p:txBody>
      </p:sp>
      <p:grpSp>
        <p:nvGrpSpPr>
          <p:cNvPr id="7" name="Group 7"/>
          <p:cNvGrpSpPr/>
          <p:nvPr/>
        </p:nvGrpSpPr>
        <p:grpSpPr>
          <a:xfrm rot="-5400000">
            <a:off x="10371586" y="4175230"/>
            <a:ext cx="3101552" cy="6721688"/>
            <a:chOff x="0" y="0"/>
            <a:chExt cx="3591175" cy="7782799"/>
          </a:xfrm>
        </p:grpSpPr>
        <p:sp>
          <p:nvSpPr>
            <p:cNvPr id="8" name="Freeform 8"/>
            <p:cNvSpPr/>
            <p:nvPr/>
          </p:nvSpPr>
          <p:spPr>
            <a:xfrm>
              <a:off x="0" y="0"/>
              <a:ext cx="3591179" cy="7782814"/>
            </a:xfrm>
            <a:custGeom>
              <a:avLst/>
              <a:gdLst/>
              <a:ahLst/>
              <a:cxnLst/>
              <a:rect l="l" t="t" r="r" b="b"/>
              <a:pathLst>
                <a:path w="3591179" h="7782814">
                  <a:moveTo>
                    <a:pt x="330860" y="0"/>
                  </a:moveTo>
                  <a:lnTo>
                    <a:pt x="3260319" y="0"/>
                  </a:lnTo>
                  <a:cubicBezTo>
                    <a:pt x="3443048" y="0"/>
                    <a:pt x="3591179" y="148131"/>
                    <a:pt x="3591179" y="330860"/>
                  </a:cubicBezTo>
                  <a:lnTo>
                    <a:pt x="3591179" y="7451954"/>
                  </a:lnTo>
                  <a:cubicBezTo>
                    <a:pt x="3591179" y="7539704"/>
                    <a:pt x="3556321" y="7623859"/>
                    <a:pt x="3494272" y="7685908"/>
                  </a:cubicBezTo>
                  <a:cubicBezTo>
                    <a:pt x="3432224" y="7747956"/>
                    <a:pt x="3348069" y="7782814"/>
                    <a:pt x="3260319" y="7782814"/>
                  </a:cubicBezTo>
                  <a:lnTo>
                    <a:pt x="330860" y="7782814"/>
                  </a:lnTo>
                  <a:cubicBezTo>
                    <a:pt x="243110" y="7782814"/>
                    <a:pt x="158955" y="7747956"/>
                    <a:pt x="96907" y="7685908"/>
                  </a:cubicBezTo>
                  <a:cubicBezTo>
                    <a:pt x="34858" y="7623859"/>
                    <a:pt x="0" y="7539704"/>
                    <a:pt x="0" y="7451954"/>
                  </a:cubicBezTo>
                  <a:lnTo>
                    <a:pt x="0" y="330860"/>
                  </a:lnTo>
                  <a:cubicBezTo>
                    <a:pt x="0" y="243110"/>
                    <a:pt x="34858" y="158955"/>
                    <a:pt x="96907" y="96907"/>
                  </a:cubicBezTo>
                  <a:cubicBezTo>
                    <a:pt x="158955" y="34858"/>
                    <a:pt x="243110" y="0"/>
                    <a:pt x="330860" y="0"/>
                  </a:cubicBezTo>
                  <a:close/>
                </a:path>
              </a:pathLst>
            </a:custGeom>
            <a:blipFill>
              <a:blip r:embed="rId5"/>
              <a:stretch>
                <a:fillRect/>
              </a:stretch>
            </a:blipFill>
          </p:spPr>
        </p:sp>
      </p:grpSp>
      <p:grpSp>
        <p:nvGrpSpPr>
          <p:cNvPr id="9" name="Group 9"/>
          <p:cNvGrpSpPr/>
          <p:nvPr/>
        </p:nvGrpSpPr>
        <p:grpSpPr>
          <a:xfrm rot="-5400000">
            <a:off x="10371661" y="781946"/>
            <a:ext cx="3101726" cy="6722011"/>
            <a:chOff x="0" y="0"/>
            <a:chExt cx="3591376" cy="7783173"/>
          </a:xfrm>
        </p:grpSpPr>
        <p:sp>
          <p:nvSpPr>
            <p:cNvPr id="10" name="Freeform 10"/>
            <p:cNvSpPr/>
            <p:nvPr/>
          </p:nvSpPr>
          <p:spPr>
            <a:xfrm>
              <a:off x="0" y="0"/>
              <a:ext cx="3591433" cy="7783195"/>
            </a:xfrm>
            <a:custGeom>
              <a:avLst/>
              <a:gdLst/>
              <a:ahLst/>
              <a:cxnLst/>
              <a:rect l="l" t="t" r="r" b="b"/>
              <a:pathLst>
                <a:path w="3591433" h="7783195">
                  <a:moveTo>
                    <a:pt x="330860" y="0"/>
                  </a:moveTo>
                  <a:lnTo>
                    <a:pt x="3260573" y="0"/>
                  </a:lnTo>
                  <a:cubicBezTo>
                    <a:pt x="3443302" y="0"/>
                    <a:pt x="3591433" y="148131"/>
                    <a:pt x="3591433" y="330860"/>
                  </a:cubicBezTo>
                  <a:lnTo>
                    <a:pt x="3591433" y="7452335"/>
                  </a:lnTo>
                  <a:cubicBezTo>
                    <a:pt x="3591433" y="7540085"/>
                    <a:pt x="3556575" y="7624240"/>
                    <a:pt x="3494527" y="7686288"/>
                  </a:cubicBezTo>
                  <a:cubicBezTo>
                    <a:pt x="3432478" y="7748336"/>
                    <a:pt x="3348323" y="7783195"/>
                    <a:pt x="3260573" y="7783195"/>
                  </a:cubicBezTo>
                  <a:lnTo>
                    <a:pt x="330860" y="7783195"/>
                  </a:lnTo>
                  <a:cubicBezTo>
                    <a:pt x="243110" y="7783195"/>
                    <a:pt x="158955" y="7748336"/>
                    <a:pt x="96907" y="7686288"/>
                  </a:cubicBezTo>
                  <a:cubicBezTo>
                    <a:pt x="34858" y="7624240"/>
                    <a:pt x="0" y="7540085"/>
                    <a:pt x="0" y="7452335"/>
                  </a:cubicBezTo>
                  <a:lnTo>
                    <a:pt x="0" y="330860"/>
                  </a:lnTo>
                  <a:cubicBezTo>
                    <a:pt x="0" y="243110"/>
                    <a:pt x="34858" y="158955"/>
                    <a:pt x="96907" y="96907"/>
                  </a:cubicBezTo>
                  <a:cubicBezTo>
                    <a:pt x="158955" y="34858"/>
                    <a:pt x="243110" y="0"/>
                    <a:pt x="330860" y="0"/>
                  </a:cubicBezTo>
                  <a:close/>
                </a:path>
              </a:pathLst>
            </a:custGeom>
            <a:blipFill>
              <a:blip r:embed="rId6"/>
              <a:stretch>
                <a:fillRect r="1"/>
              </a:stretch>
            </a:blipFill>
          </p:spPr>
        </p:sp>
      </p:grpSp>
      <p:grpSp>
        <p:nvGrpSpPr>
          <p:cNvPr id="11" name="Group 11"/>
          <p:cNvGrpSpPr/>
          <p:nvPr/>
        </p:nvGrpSpPr>
        <p:grpSpPr>
          <a:xfrm>
            <a:off x="12176097" y="3199190"/>
            <a:ext cx="1698314" cy="1654522"/>
            <a:chOff x="0" y="0"/>
            <a:chExt cx="720695" cy="702111"/>
          </a:xfrm>
        </p:grpSpPr>
        <p:sp>
          <p:nvSpPr>
            <p:cNvPr id="12" name="Freeform 12"/>
            <p:cNvSpPr/>
            <p:nvPr/>
          </p:nvSpPr>
          <p:spPr>
            <a:xfrm>
              <a:off x="0" y="0"/>
              <a:ext cx="720695" cy="702111"/>
            </a:xfrm>
            <a:custGeom>
              <a:avLst/>
              <a:gdLst/>
              <a:ahLst/>
              <a:cxnLst/>
              <a:rect l="l" t="t" r="r" b="b"/>
              <a:pathLst>
                <a:path w="720695" h="702111">
                  <a:moveTo>
                    <a:pt x="720695" y="164109"/>
                  </a:moveTo>
                  <a:lnTo>
                    <a:pt x="720695" y="538002"/>
                  </a:lnTo>
                  <a:cubicBezTo>
                    <a:pt x="720695" y="581527"/>
                    <a:pt x="703405" y="623268"/>
                    <a:pt x="672628" y="654045"/>
                  </a:cubicBezTo>
                  <a:cubicBezTo>
                    <a:pt x="641852" y="684821"/>
                    <a:pt x="600110" y="702111"/>
                    <a:pt x="556586" y="702111"/>
                  </a:cubicBezTo>
                  <a:lnTo>
                    <a:pt x="164109" y="702111"/>
                  </a:lnTo>
                  <a:cubicBezTo>
                    <a:pt x="120585" y="702111"/>
                    <a:pt x="78843" y="684821"/>
                    <a:pt x="48067" y="654045"/>
                  </a:cubicBezTo>
                  <a:cubicBezTo>
                    <a:pt x="17290" y="623268"/>
                    <a:pt x="0" y="581527"/>
                    <a:pt x="0" y="538002"/>
                  </a:cubicBezTo>
                  <a:lnTo>
                    <a:pt x="0" y="164109"/>
                  </a:lnTo>
                  <a:cubicBezTo>
                    <a:pt x="0" y="120585"/>
                    <a:pt x="17290" y="78843"/>
                    <a:pt x="48067" y="48067"/>
                  </a:cubicBezTo>
                  <a:cubicBezTo>
                    <a:pt x="78843" y="17290"/>
                    <a:pt x="120585" y="0"/>
                    <a:pt x="164109" y="0"/>
                  </a:cubicBezTo>
                  <a:lnTo>
                    <a:pt x="556586" y="0"/>
                  </a:lnTo>
                  <a:cubicBezTo>
                    <a:pt x="600110" y="0"/>
                    <a:pt x="641852" y="17290"/>
                    <a:pt x="672628" y="48067"/>
                  </a:cubicBezTo>
                  <a:cubicBezTo>
                    <a:pt x="703405" y="78843"/>
                    <a:pt x="720695" y="120585"/>
                    <a:pt x="720695" y="164109"/>
                  </a:cubicBezTo>
                  <a:close/>
                </a:path>
              </a:pathLst>
            </a:custGeom>
            <a:solidFill>
              <a:srgbClr val="000000">
                <a:alpha val="0"/>
              </a:srgbClr>
            </a:solidFill>
            <a:ln w="95250" cap="rnd">
              <a:solidFill>
                <a:srgbClr val="FED40B"/>
              </a:solidFill>
              <a:prstDash val="solid"/>
              <a:round/>
            </a:ln>
          </p:spPr>
        </p:sp>
        <p:sp>
          <p:nvSpPr>
            <p:cNvPr id="13" name="TextBox 13"/>
            <p:cNvSpPr txBox="1"/>
            <p:nvPr/>
          </p:nvSpPr>
          <p:spPr>
            <a:xfrm>
              <a:off x="0" y="0"/>
              <a:ext cx="720695" cy="702111"/>
            </a:xfrm>
            <a:prstGeom prst="rect">
              <a:avLst/>
            </a:prstGeom>
          </p:spPr>
          <p:txBody>
            <a:bodyPr lIns="50800" tIns="50800" rIns="50800" bIns="50800" rtlCol="0" anchor="ctr"/>
            <a:lstStyle/>
            <a:p>
              <a:pPr algn="ctr">
                <a:lnSpc>
                  <a:spcPts val="2760"/>
                </a:lnSpc>
              </a:pPr>
              <a:endParaRPr/>
            </a:p>
          </p:txBody>
        </p:sp>
      </p:grpSp>
      <p:sp>
        <p:nvSpPr>
          <p:cNvPr id="14" name="Freeform 14"/>
          <p:cNvSpPr/>
          <p:nvPr/>
        </p:nvSpPr>
        <p:spPr>
          <a:xfrm flipH="1">
            <a:off x="14108889" y="3670808"/>
            <a:ext cx="916174" cy="711284"/>
          </a:xfrm>
          <a:custGeom>
            <a:avLst/>
            <a:gdLst/>
            <a:ahLst/>
            <a:cxnLst/>
            <a:rect l="l" t="t" r="r" b="b"/>
            <a:pathLst>
              <a:path w="916174" h="711284">
                <a:moveTo>
                  <a:pt x="916174" y="0"/>
                </a:moveTo>
                <a:lnTo>
                  <a:pt x="0" y="0"/>
                </a:lnTo>
                <a:lnTo>
                  <a:pt x="0" y="711284"/>
                </a:lnTo>
                <a:lnTo>
                  <a:pt x="916174" y="711284"/>
                </a:lnTo>
                <a:lnTo>
                  <a:pt x="91617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5"/>
          <p:cNvSpPr txBox="1"/>
          <p:nvPr/>
        </p:nvSpPr>
        <p:spPr>
          <a:xfrm>
            <a:off x="2940272" y="9191625"/>
            <a:ext cx="3797871" cy="371475"/>
          </a:xfrm>
          <a:prstGeom prst="rect">
            <a:avLst/>
          </a:prstGeom>
        </p:spPr>
        <p:txBody>
          <a:bodyPr lIns="0" tIns="0" rIns="0" bIns="0" rtlCol="0" anchor="t">
            <a:spAutoFit/>
          </a:bodyPr>
          <a:lstStyle/>
          <a:p>
            <a:pPr algn="ctr">
              <a:lnSpc>
                <a:spcPts val="2880"/>
              </a:lnSpc>
              <a:spcBef>
                <a:spcPct val="0"/>
              </a:spcBef>
            </a:pPr>
            <a:r>
              <a:rPr lang="en-US" sz="2400">
                <a:solidFill>
                  <a:srgbClr val="53585F"/>
                </a:solidFill>
                <a:latin typeface="Lexend Deca"/>
                <a:ea typeface="Lexend Deca"/>
                <a:cs typeface="Lexend Deca"/>
                <a:sym typeface="Lexend Deca"/>
              </a:rPr>
              <a:t>Examples of No-go Zones</a:t>
            </a:r>
          </a:p>
        </p:txBody>
      </p:sp>
      <p:sp>
        <p:nvSpPr>
          <p:cNvPr id="16" name="TextBox 16"/>
          <p:cNvSpPr txBox="1"/>
          <p:nvPr/>
        </p:nvSpPr>
        <p:spPr>
          <a:xfrm>
            <a:off x="8097963" y="2668288"/>
            <a:ext cx="255267" cy="530901"/>
          </a:xfrm>
          <a:prstGeom prst="rect">
            <a:avLst/>
          </a:prstGeom>
        </p:spPr>
        <p:txBody>
          <a:bodyPr lIns="0" tIns="0" rIns="0" bIns="0" rtlCol="0" anchor="t">
            <a:spAutoFit/>
          </a:bodyPr>
          <a:lstStyle/>
          <a:p>
            <a:pPr algn="l">
              <a:lnSpc>
                <a:spcPts val="4025"/>
              </a:lnSpc>
            </a:pPr>
            <a:r>
              <a:rPr lang="en-US" sz="4025" b="1">
                <a:solidFill>
                  <a:srgbClr val="0071CE"/>
                </a:solidFill>
                <a:latin typeface="Lexend Deca Bold"/>
                <a:ea typeface="Lexend Deca Bold"/>
                <a:cs typeface="Lexend Deca Bold"/>
                <a:sym typeface="Lexend Deca Bold"/>
              </a:rPr>
              <a:t>1</a:t>
            </a:r>
          </a:p>
        </p:txBody>
      </p:sp>
      <p:sp>
        <p:nvSpPr>
          <p:cNvPr id="17" name="TextBox 17"/>
          <p:cNvSpPr txBox="1"/>
          <p:nvPr/>
        </p:nvSpPr>
        <p:spPr>
          <a:xfrm>
            <a:off x="8097963" y="6061498"/>
            <a:ext cx="255267" cy="530901"/>
          </a:xfrm>
          <a:prstGeom prst="rect">
            <a:avLst/>
          </a:prstGeom>
        </p:spPr>
        <p:txBody>
          <a:bodyPr lIns="0" tIns="0" rIns="0" bIns="0" rtlCol="0" anchor="t">
            <a:spAutoFit/>
          </a:bodyPr>
          <a:lstStyle/>
          <a:p>
            <a:pPr algn="l">
              <a:lnSpc>
                <a:spcPts val="4025"/>
              </a:lnSpc>
            </a:pPr>
            <a:r>
              <a:rPr lang="en-US" sz="4025" b="1">
                <a:solidFill>
                  <a:srgbClr val="0071CE"/>
                </a:solidFill>
                <a:latin typeface="Lexend Deca Bold"/>
                <a:ea typeface="Lexend Deca Bold"/>
                <a:cs typeface="Lexend Deca Bold"/>
                <a:sym typeface="Lexend Deca Bold"/>
              </a:rPr>
              <a:t>2</a:t>
            </a:r>
          </a:p>
        </p:txBody>
      </p:sp>
      <p:sp>
        <p:nvSpPr>
          <p:cNvPr id="21" name="文本框 20">
            <a:extLst>
              <a:ext uri="{FF2B5EF4-FFF2-40B4-BE49-F238E27FC236}">
                <a16:creationId xmlns:a16="http://schemas.microsoft.com/office/drawing/2014/main" id="{A04C43B8-EC2A-49DA-9432-F79E768A93EF}"/>
              </a:ext>
            </a:extLst>
          </p:cNvPr>
          <p:cNvSpPr txBox="1"/>
          <p:nvPr/>
        </p:nvSpPr>
        <p:spPr>
          <a:xfrm>
            <a:off x="16849535" y="9677095"/>
            <a:ext cx="990600" cy="584775"/>
          </a:xfrm>
          <a:prstGeom prst="rect">
            <a:avLst/>
          </a:prstGeom>
          <a:noFill/>
        </p:spPr>
        <p:txBody>
          <a:bodyPr wrap="square" rtlCol="0">
            <a:spAutoFit/>
          </a:bodyPr>
          <a:lstStyle/>
          <a:p>
            <a:r>
              <a:rPr lang="en-US" altLang="zh-CN" sz="3200" dirty="0"/>
              <a:t>24</a:t>
            </a:r>
            <a:endParaRPr lang="zh-CN" alt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15499" y="2421536"/>
            <a:ext cx="6653694" cy="3119028"/>
            <a:chOff x="0" y="0"/>
            <a:chExt cx="7711677" cy="3614975"/>
          </a:xfrm>
        </p:grpSpPr>
        <p:sp>
          <p:nvSpPr>
            <p:cNvPr id="3" name="Freeform 3"/>
            <p:cNvSpPr/>
            <p:nvPr/>
          </p:nvSpPr>
          <p:spPr>
            <a:xfrm>
              <a:off x="0" y="0"/>
              <a:ext cx="7711694" cy="3614945"/>
            </a:xfrm>
            <a:custGeom>
              <a:avLst/>
              <a:gdLst/>
              <a:ahLst/>
              <a:cxnLst/>
              <a:rect l="l" t="t" r="r" b="b"/>
              <a:pathLst>
                <a:path w="7711694" h="3614945">
                  <a:moveTo>
                    <a:pt x="331186" y="0"/>
                  </a:moveTo>
                  <a:lnTo>
                    <a:pt x="7380508" y="0"/>
                  </a:lnTo>
                  <a:cubicBezTo>
                    <a:pt x="7563417" y="0"/>
                    <a:pt x="7711694" y="148277"/>
                    <a:pt x="7711694" y="331186"/>
                  </a:cubicBezTo>
                  <a:lnTo>
                    <a:pt x="7711694" y="3283759"/>
                  </a:lnTo>
                  <a:cubicBezTo>
                    <a:pt x="7711694" y="3466668"/>
                    <a:pt x="7563417" y="3614945"/>
                    <a:pt x="7380508" y="3614945"/>
                  </a:cubicBezTo>
                  <a:lnTo>
                    <a:pt x="331186" y="3614945"/>
                  </a:lnTo>
                  <a:cubicBezTo>
                    <a:pt x="148277" y="3614945"/>
                    <a:pt x="0" y="3466668"/>
                    <a:pt x="0" y="3283759"/>
                  </a:cubicBezTo>
                  <a:lnTo>
                    <a:pt x="0" y="331186"/>
                  </a:lnTo>
                  <a:cubicBezTo>
                    <a:pt x="0" y="148277"/>
                    <a:pt x="148277" y="0"/>
                    <a:pt x="331186" y="0"/>
                  </a:cubicBezTo>
                  <a:close/>
                </a:path>
              </a:pathLst>
            </a:custGeom>
            <a:blipFill>
              <a:blip r:embed="rId2"/>
              <a:stretch>
                <a:fillRect l="-741" r="-741"/>
              </a:stretch>
            </a:blipFill>
          </p:spPr>
        </p:sp>
      </p:grpSp>
      <p:grpSp>
        <p:nvGrpSpPr>
          <p:cNvPr id="4" name="Group 4"/>
          <p:cNvGrpSpPr/>
          <p:nvPr/>
        </p:nvGrpSpPr>
        <p:grpSpPr>
          <a:xfrm rot="-5400000">
            <a:off x="11501837" y="4081858"/>
            <a:ext cx="3073600" cy="6661112"/>
            <a:chOff x="0" y="0"/>
            <a:chExt cx="3562324" cy="7720274"/>
          </a:xfrm>
        </p:grpSpPr>
        <p:sp>
          <p:nvSpPr>
            <p:cNvPr id="5" name="Freeform 5"/>
            <p:cNvSpPr/>
            <p:nvPr/>
          </p:nvSpPr>
          <p:spPr>
            <a:xfrm>
              <a:off x="0" y="0"/>
              <a:ext cx="3562350" cy="7720330"/>
            </a:xfrm>
            <a:custGeom>
              <a:avLst/>
              <a:gdLst/>
              <a:ahLst/>
              <a:cxnLst/>
              <a:rect l="l" t="t" r="r" b="b"/>
              <a:pathLst>
                <a:path w="3562350" h="7720330">
                  <a:moveTo>
                    <a:pt x="331186" y="0"/>
                  </a:moveTo>
                  <a:lnTo>
                    <a:pt x="3231164" y="0"/>
                  </a:lnTo>
                  <a:cubicBezTo>
                    <a:pt x="3414073" y="0"/>
                    <a:pt x="3562350" y="148277"/>
                    <a:pt x="3562350" y="331186"/>
                  </a:cubicBezTo>
                  <a:lnTo>
                    <a:pt x="3562350" y="7389144"/>
                  </a:lnTo>
                  <a:cubicBezTo>
                    <a:pt x="3562350" y="7572053"/>
                    <a:pt x="3414073" y="7720330"/>
                    <a:pt x="3231164" y="7720330"/>
                  </a:cubicBezTo>
                  <a:lnTo>
                    <a:pt x="331186" y="7720330"/>
                  </a:lnTo>
                  <a:cubicBezTo>
                    <a:pt x="148277" y="7720330"/>
                    <a:pt x="0" y="7572053"/>
                    <a:pt x="0" y="7389144"/>
                  </a:cubicBezTo>
                  <a:lnTo>
                    <a:pt x="0" y="331186"/>
                  </a:lnTo>
                  <a:cubicBezTo>
                    <a:pt x="0" y="148277"/>
                    <a:pt x="148277" y="0"/>
                    <a:pt x="331186" y="0"/>
                  </a:cubicBezTo>
                  <a:close/>
                </a:path>
              </a:pathLst>
            </a:custGeom>
            <a:blipFill>
              <a:blip r:embed="rId3"/>
              <a:stretch>
                <a:fillRect/>
              </a:stretch>
            </a:blipFill>
          </p:spPr>
        </p:sp>
      </p:grpSp>
      <p:grpSp>
        <p:nvGrpSpPr>
          <p:cNvPr id="6" name="Group 6"/>
          <p:cNvGrpSpPr/>
          <p:nvPr/>
        </p:nvGrpSpPr>
        <p:grpSpPr>
          <a:xfrm rot="-5400000">
            <a:off x="4033976" y="4081956"/>
            <a:ext cx="3073430" cy="6660745"/>
            <a:chOff x="0" y="0"/>
            <a:chExt cx="3562126" cy="7719849"/>
          </a:xfrm>
        </p:grpSpPr>
        <p:sp>
          <p:nvSpPr>
            <p:cNvPr id="7" name="Freeform 7"/>
            <p:cNvSpPr/>
            <p:nvPr/>
          </p:nvSpPr>
          <p:spPr>
            <a:xfrm>
              <a:off x="0" y="0"/>
              <a:ext cx="3562096" cy="7719822"/>
            </a:xfrm>
            <a:custGeom>
              <a:avLst/>
              <a:gdLst/>
              <a:ahLst/>
              <a:cxnLst/>
              <a:rect l="l" t="t" r="r" b="b"/>
              <a:pathLst>
                <a:path w="3562096" h="7719822">
                  <a:moveTo>
                    <a:pt x="331186" y="0"/>
                  </a:moveTo>
                  <a:lnTo>
                    <a:pt x="3230910" y="0"/>
                  </a:lnTo>
                  <a:cubicBezTo>
                    <a:pt x="3318746" y="0"/>
                    <a:pt x="3402985" y="34893"/>
                    <a:pt x="3465094" y="97002"/>
                  </a:cubicBezTo>
                  <a:cubicBezTo>
                    <a:pt x="3527203" y="159112"/>
                    <a:pt x="3562096" y="243350"/>
                    <a:pt x="3562096" y="331186"/>
                  </a:cubicBezTo>
                  <a:lnTo>
                    <a:pt x="3562096" y="7388636"/>
                  </a:lnTo>
                  <a:cubicBezTo>
                    <a:pt x="3562096" y="7571545"/>
                    <a:pt x="3413819" y="7719822"/>
                    <a:pt x="3230910" y="7719822"/>
                  </a:cubicBezTo>
                  <a:lnTo>
                    <a:pt x="331186" y="7719822"/>
                  </a:lnTo>
                  <a:cubicBezTo>
                    <a:pt x="148277" y="7719822"/>
                    <a:pt x="0" y="7571545"/>
                    <a:pt x="0" y="7388636"/>
                  </a:cubicBezTo>
                  <a:lnTo>
                    <a:pt x="0" y="331186"/>
                  </a:lnTo>
                  <a:cubicBezTo>
                    <a:pt x="0" y="148277"/>
                    <a:pt x="148277" y="0"/>
                    <a:pt x="331186" y="0"/>
                  </a:cubicBezTo>
                  <a:close/>
                </a:path>
              </a:pathLst>
            </a:custGeom>
            <a:blipFill>
              <a:blip r:embed="rId4"/>
              <a:stretch>
                <a:fillRect/>
              </a:stretch>
            </a:blipFill>
          </p:spPr>
        </p:sp>
      </p:grpSp>
      <p:grpSp>
        <p:nvGrpSpPr>
          <p:cNvPr id="8" name="Group 8"/>
          <p:cNvGrpSpPr/>
          <p:nvPr/>
        </p:nvGrpSpPr>
        <p:grpSpPr>
          <a:xfrm rot="-5400000">
            <a:off x="4106600" y="621642"/>
            <a:ext cx="3079253" cy="6673388"/>
            <a:chOff x="0" y="0"/>
            <a:chExt cx="3568875" cy="7734502"/>
          </a:xfrm>
        </p:grpSpPr>
        <p:sp>
          <p:nvSpPr>
            <p:cNvPr id="9" name="Freeform 9"/>
            <p:cNvSpPr/>
            <p:nvPr/>
          </p:nvSpPr>
          <p:spPr>
            <a:xfrm>
              <a:off x="0" y="0"/>
              <a:ext cx="3568827" cy="7734554"/>
            </a:xfrm>
            <a:custGeom>
              <a:avLst/>
              <a:gdLst/>
              <a:ahLst/>
              <a:cxnLst/>
              <a:rect l="l" t="t" r="r" b="b"/>
              <a:pathLst>
                <a:path w="3568827" h="7734554">
                  <a:moveTo>
                    <a:pt x="331186" y="0"/>
                  </a:moveTo>
                  <a:lnTo>
                    <a:pt x="3237641" y="0"/>
                  </a:lnTo>
                  <a:cubicBezTo>
                    <a:pt x="3325477" y="0"/>
                    <a:pt x="3409716" y="34893"/>
                    <a:pt x="3471825" y="97002"/>
                  </a:cubicBezTo>
                  <a:cubicBezTo>
                    <a:pt x="3533934" y="159112"/>
                    <a:pt x="3568827" y="243350"/>
                    <a:pt x="3568827" y="331186"/>
                  </a:cubicBezTo>
                  <a:lnTo>
                    <a:pt x="3568827" y="7403368"/>
                  </a:lnTo>
                  <a:cubicBezTo>
                    <a:pt x="3568827" y="7586277"/>
                    <a:pt x="3420550" y="7734554"/>
                    <a:pt x="3237641" y="7734554"/>
                  </a:cubicBezTo>
                  <a:lnTo>
                    <a:pt x="331186" y="7734554"/>
                  </a:lnTo>
                  <a:cubicBezTo>
                    <a:pt x="148277" y="7734554"/>
                    <a:pt x="0" y="7586277"/>
                    <a:pt x="0" y="7403368"/>
                  </a:cubicBezTo>
                  <a:lnTo>
                    <a:pt x="0" y="331186"/>
                  </a:lnTo>
                  <a:cubicBezTo>
                    <a:pt x="0" y="148277"/>
                    <a:pt x="148277" y="0"/>
                    <a:pt x="331186" y="0"/>
                  </a:cubicBezTo>
                  <a:close/>
                </a:path>
              </a:pathLst>
            </a:custGeom>
            <a:blipFill>
              <a:blip r:embed="rId5"/>
              <a:stretch>
                <a:fillRect r="-1"/>
              </a:stretch>
            </a:blipFill>
          </p:spPr>
        </p:sp>
      </p:grpSp>
      <p:grpSp>
        <p:nvGrpSpPr>
          <p:cNvPr id="10" name="Group 10"/>
          <p:cNvGrpSpPr/>
          <p:nvPr/>
        </p:nvGrpSpPr>
        <p:grpSpPr>
          <a:xfrm rot="2308726">
            <a:off x="4640712" y="7882084"/>
            <a:ext cx="684613" cy="505994"/>
            <a:chOff x="0" y="0"/>
            <a:chExt cx="963800" cy="712340"/>
          </a:xfrm>
        </p:grpSpPr>
        <p:sp>
          <p:nvSpPr>
            <p:cNvPr id="11" name="Freeform 11"/>
            <p:cNvSpPr/>
            <p:nvPr/>
          </p:nvSpPr>
          <p:spPr>
            <a:xfrm>
              <a:off x="0" y="0"/>
              <a:ext cx="963803" cy="712216"/>
            </a:xfrm>
            <a:custGeom>
              <a:avLst/>
              <a:gdLst/>
              <a:ahLst/>
              <a:cxnLst/>
              <a:rect l="l" t="t" r="r" b="b"/>
              <a:pathLst>
                <a:path w="963803" h="712216">
                  <a:moveTo>
                    <a:pt x="0" y="242189"/>
                  </a:moveTo>
                  <a:lnTo>
                    <a:pt x="507873" y="242189"/>
                  </a:lnTo>
                  <a:lnTo>
                    <a:pt x="507873" y="0"/>
                  </a:lnTo>
                  <a:lnTo>
                    <a:pt x="963803" y="356108"/>
                  </a:lnTo>
                  <a:lnTo>
                    <a:pt x="507873" y="712216"/>
                  </a:lnTo>
                  <a:lnTo>
                    <a:pt x="507873" y="470154"/>
                  </a:lnTo>
                  <a:lnTo>
                    <a:pt x="0" y="470154"/>
                  </a:lnTo>
                  <a:close/>
                </a:path>
              </a:pathLst>
            </a:custGeom>
            <a:solidFill>
              <a:srgbClr val="60D937"/>
            </a:solidFill>
          </p:spPr>
        </p:sp>
      </p:grpSp>
      <p:sp>
        <p:nvSpPr>
          <p:cNvPr id="12" name="TextBox 12"/>
          <p:cNvSpPr txBox="1"/>
          <p:nvPr/>
        </p:nvSpPr>
        <p:spPr>
          <a:xfrm>
            <a:off x="1028700" y="1085850"/>
            <a:ext cx="16230600" cy="1034415"/>
          </a:xfrm>
          <a:prstGeom prst="rect">
            <a:avLst/>
          </a:prstGeom>
        </p:spPr>
        <p:txBody>
          <a:bodyPr lIns="0" tIns="0" rIns="0" bIns="0" rtlCol="0" anchor="t">
            <a:spAutoFit/>
          </a:bodyPr>
          <a:lstStyle/>
          <a:p>
            <a:pPr marL="0" lvl="0" indent="0" algn="ctr">
              <a:lnSpc>
                <a:spcPts val="7920"/>
              </a:lnSpc>
              <a:spcBef>
                <a:spcPct val="0"/>
              </a:spcBef>
            </a:pPr>
            <a:r>
              <a:rPr lang="en-US" sz="7200" b="1" u="none">
                <a:solidFill>
                  <a:srgbClr val="006FC7"/>
                </a:solidFill>
                <a:latin typeface="Lexend Deca Bold"/>
                <a:ea typeface="Lexend Deca Bold"/>
                <a:cs typeface="Lexend Deca Bold"/>
                <a:sym typeface="Lexend Deca Bold"/>
              </a:rPr>
              <a:t>3.3 Create No-Go Zones</a:t>
            </a:r>
          </a:p>
        </p:txBody>
      </p:sp>
      <p:sp>
        <p:nvSpPr>
          <p:cNvPr id="13" name="TextBox 13"/>
          <p:cNvSpPr txBox="1"/>
          <p:nvPr/>
        </p:nvSpPr>
        <p:spPr>
          <a:xfrm>
            <a:off x="9363134" y="2497736"/>
            <a:ext cx="255267" cy="530901"/>
          </a:xfrm>
          <a:prstGeom prst="rect">
            <a:avLst/>
          </a:prstGeom>
        </p:spPr>
        <p:txBody>
          <a:bodyPr lIns="0" tIns="0" rIns="0" bIns="0" rtlCol="0" anchor="t">
            <a:spAutoFit/>
          </a:bodyPr>
          <a:lstStyle/>
          <a:p>
            <a:pPr algn="l">
              <a:lnSpc>
                <a:spcPts val="4025"/>
              </a:lnSpc>
            </a:pPr>
            <a:r>
              <a:rPr lang="en-US" sz="4025" b="1">
                <a:solidFill>
                  <a:srgbClr val="0071CE"/>
                </a:solidFill>
                <a:latin typeface="Lexend Deca Bold"/>
                <a:ea typeface="Lexend Deca Bold"/>
                <a:cs typeface="Lexend Deca Bold"/>
                <a:sym typeface="Lexend Deca Bold"/>
              </a:rPr>
              <a:t>2</a:t>
            </a:r>
          </a:p>
        </p:txBody>
      </p:sp>
      <p:sp>
        <p:nvSpPr>
          <p:cNvPr id="14" name="TextBox 14"/>
          <p:cNvSpPr txBox="1"/>
          <p:nvPr/>
        </p:nvSpPr>
        <p:spPr>
          <a:xfrm>
            <a:off x="1911390" y="2494910"/>
            <a:ext cx="255267" cy="530901"/>
          </a:xfrm>
          <a:prstGeom prst="rect">
            <a:avLst/>
          </a:prstGeom>
        </p:spPr>
        <p:txBody>
          <a:bodyPr lIns="0" tIns="0" rIns="0" bIns="0" rtlCol="0" anchor="t">
            <a:spAutoFit/>
          </a:bodyPr>
          <a:lstStyle/>
          <a:p>
            <a:pPr algn="l">
              <a:lnSpc>
                <a:spcPts val="4025"/>
              </a:lnSpc>
            </a:pPr>
            <a:r>
              <a:rPr lang="en-US" sz="4025" b="1">
                <a:solidFill>
                  <a:srgbClr val="0071CE"/>
                </a:solidFill>
                <a:latin typeface="Lexend Deca Bold"/>
                <a:ea typeface="Lexend Deca Bold"/>
                <a:cs typeface="Lexend Deca Bold"/>
                <a:sym typeface="Lexend Deca Bold"/>
              </a:rPr>
              <a:t>1</a:t>
            </a:r>
          </a:p>
        </p:txBody>
      </p:sp>
      <p:sp>
        <p:nvSpPr>
          <p:cNvPr id="15" name="TextBox 15"/>
          <p:cNvSpPr txBox="1"/>
          <p:nvPr/>
        </p:nvSpPr>
        <p:spPr>
          <a:xfrm>
            <a:off x="1903972" y="5912039"/>
            <a:ext cx="255267" cy="530987"/>
          </a:xfrm>
          <a:prstGeom prst="rect">
            <a:avLst/>
          </a:prstGeom>
        </p:spPr>
        <p:txBody>
          <a:bodyPr lIns="0" tIns="0" rIns="0" bIns="0" rtlCol="0" anchor="t">
            <a:spAutoFit/>
          </a:bodyPr>
          <a:lstStyle/>
          <a:p>
            <a:pPr algn="l">
              <a:lnSpc>
                <a:spcPts val="4030"/>
              </a:lnSpc>
            </a:pPr>
            <a:r>
              <a:rPr lang="en-US" sz="4030" b="1">
                <a:solidFill>
                  <a:srgbClr val="0071CE"/>
                </a:solidFill>
                <a:latin typeface="Lexend Deca Bold"/>
                <a:ea typeface="Lexend Deca Bold"/>
                <a:cs typeface="Lexend Deca Bold"/>
                <a:sym typeface="Lexend Deca Bold"/>
              </a:rPr>
              <a:t>3</a:t>
            </a:r>
          </a:p>
        </p:txBody>
      </p:sp>
      <p:sp>
        <p:nvSpPr>
          <p:cNvPr id="16" name="TextBox 16"/>
          <p:cNvSpPr txBox="1"/>
          <p:nvPr/>
        </p:nvSpPr>
        <p:spPr>
          <a:xfrm>
            <a:off x="9355716" y="5912039"/>
            <a:ext cx="255267" cy="530987"/>
          </a:xfrm>
          <a:prstGeom prst="rect">
            <a:avLst/>
          </a:prstGeom>
        </p:spPr>
        <p:txBody>
          <a:bodyPr lIns="0" tIns="0" rIns="0" bIns="0" rtlCol="0" anchor="t">
            <a:spAutoFit/>
          </a:bodyPr>
          <a:lstStyle/>
          <a:p>
            <a:pPr algn="l">
              <a:lnSpc>
                <a:spcPts val="4030"/>
              </a:lnSpc>
            </a:pPr>
            <a:r>
              <a:rPr lang="en-US" sz="4030" b="1">
                <a:solidFill>
                  <a:srgbClr val="0071CE"/>
                </a:solidFill>
                <a:latin typeface="Lexend Deca Bold"/>
                <a:ea typeface="Lexend Deca Bold"/>
                <a:cs typeface="Lexend Deca Bold"/>
                <a:sym typeface="Lexend Deca Bold"/>
              </a:rPr>
              <a:t>4</a:t>
            </a:r>
          </a:p>
        </p:txBody>
      </p:sp>
      <p:sp>
        <p:nvSpPr>
          <p:cNvPr id="17" name="TextBox 17"/>
          <p:cNvSpPr txBox="1"/>
          <p:nvPr/>
        </p:nvSpPr>
        <p:spPr>
          <a:xfrm>
            <a:off x="6800215" y="9182100"/>
            <a:ext cx="4688205" cy="404495"/>
          </a:xfrm>
          <a:prstGeom prst="rect">
            <a:avLst/>
          </a:prstGeom>
        </p:spPr>
        <p:txBody>
          <a:bodyPr lIns="0" tIns="0" rIns="0" bIns="0" rtlCol="0" anchor="t">
            <a:noAutofit/>
          </a:bodyPr>
          <a:lstStyle/>
          <a:p>
            <a:pPr algn="ctr">
              <a:lnSpc>
                <a:spcPts val="2880"/>
              </a:lnSpc>
              <a:spcBef>
                <a:spcPct val="0"/>
              </a:spcBef>
            </a:pPr>
            <a:r>
              <a:rPr lang="en-US" sz="2400">
                <a:solidFill>
                  <a:srgbClr val="53585F"/>
                </a:solidFill>
                <a:latin typeface="Lexend Deca"/>
                <a:ea typeface="Lexend Deca"/>
                <a:cs typeface="Lexend Deca"/>
                <a:sym typeface="Lexend Deca"/>
              </a:rPr>
              <a:t>Mapping the No-Go Zone</a:t>
            </a:r>
          </a:p>
        </p:txBody>
      </p:sp>
      <p:sp>
        <p:nvSpPr>
          <p:cNvPr id="21" name="文本框 20">
            <a:extLst>
              <a:ext uri="{FF2B5EF4-FFF2-40B4-BE49-F238E27FC236}">
                <a16:creationId xmlns:a16="http://schemas.microsoft.com/office/drawing/2014/main" id="{9E7372D9-D155-45E6-8093-60BD8F6791D2}"/>
              </a:ext>
            </a:extLst>
          </p:cNvPr>
          <p:cNvSpPr txBox="1"/>
          <p:nvPr/>
        </p:nvSpPr>
        <p:spPr>
          <a:xfrm>
            <a:off x="16849535" y="9677095"/>
            <a:ext cx="990600" cy="584775"/>
          </a:xfrm>
          <a:prstGeom prst="rect">
            <a:avLst/>
          </a:prstGeom>
          <a:noFill/>
        </p:spPr>
        <p:txBody>
          <a:bodyPr wrap="square" rtlCol="0">
            <a:spAutoFit/>
          </a:bodyPr>
          <a:lstStyle/>
          <a:p>
            <a:r>
              <a:rPr lang="en-US" altLang="zh-CN" sz="3200" dirty="0"/>
              <a:t>25</a:t>
            </a:r>
            <a:endParaRPr lang="zh-CN" altLang="en-US" sz="3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56805" y="1278356"/>
            <a:ext cx="3922792" cy="7959418"/>
            <a:chOff x="0" y="0"/>
            <a:chExt cx="812800" cy="1649186"/>
          </a:xfrm>
        </p:grpSpPr>
        <p:sp>
          <p:nvSpPr>
            <p:cNvPr id="3" name="Freeform 3"/>
            <p:cNvSpPr/>
            <p:nvPr/>
          </p:nvSpPr>
          <p:spPr>
            <a:xfrm>
              <a:off x="0" y="0"/>
              <a:ext cx="812800" cy="1649186"/>
            </a:xfrm>
            <a:custGeom>
              <a:avLst/>
              <a:gdLst/>
              <a:ahLst/>
              <a:cxnLst/>
              <a:rect l="l" t="t" r="r" b="b"/>
              <a:pathLst>
                <a:path w="812800" h="1649186">
                  <a:moveTo>
                    <a:pt x="59207" y="0"/>
                  </a:moveTo>
                  <a:lnTo>
                    <a:pt x="753593" y="0"/>
                  </a:lnTo>
                  <a:cubicBezTo>
                    <a:pt x="769296" y="0"/>
                    <a:pt x="784355" y="6238"/>
                    <a:pt x="795459" y="17341"/>
                  </a:cubicBezTo>
                  <a:cubicBezTo>
                    <a:pt x="806562" y="28445"/>
                    <a:pt x="812800" y="43504"/>
                    <a:pt x="812800" y="59207"/>
                  </a:cubicBezTo>
                  <a:lnTo>
                    <a:pt x="812800" y="1589979"/>
                  </a:lnTo>
                  <a:cubicBezTo>
                    <a:pt x="812800" y="1622678"/>
                    <a:pt x="786292" y="1649186"/>
                    <a:pt x="753593" y="1649186"/>
                  </a:cubicBezTo>
                  <a:lnTo>
                    <a:pt x="59207" y="1649186"/>
                  </a:lnTo>
                  <a:cubicBezTo>
                    <a:pt x="43504" y="1649186"/>
                    <a:pt x="28445" y="1642948"/>
                    <a:pt x="17341" y="1631845"/>
                  </a:cubicBezTo>
                  <a:cubicBezTo>
                    <a:pt x="6238" y="1620741"/>
                    <a:pt x="0" y="1605682"/>
                    <a:pt x="0" y="1589979"/>
                  </a:cubicBezTo>
                  <a:lnTo>
                    <a:pt x="0" y="59207"/>
                  </a:lnTo>
                  <a:cubicBezTo>
                    <a:pt x="0" y="43504"/>
                    <a:pt x="6238" y="28445"/>
                    <a:pt x="17341" y="17341"/>
                  </a:cubicBezTo>
                  <a:cubicBezTo>
                    <a:pt x="28445" y="6238"/>
                    <a:pt x="43504" y="0"/>
                    <a:pt x="59207" y="0"/>
                  </a:cubicBezTo>
                  <a:close/>
                </a:path>
              </a:pathLst>
            </a:custGeom>
            <a:blipFill>
              <a:blip r:embed="rId3"/>
              <a:stretch>
                <a:fillRect t="-160" b="-160"/>
              </a:stretch>
            </a:blipFill>
          </p:spPr>
        </p:sp>
      </p:grpSp>
      <p:grpSp>
        <p:nvGrpSpPr>
          <p:cNvPr id="4" name="Group 4"/>
          <p:cNvGrpSpPr/>
          <p:nvPr/>
        </p:nvGrpSpPr>
        <p:grpSpPr>
          <a:xfrm>
            <a:off x="9296656" y="1278356"/>
            <a:ext cx="3922792" cy="7959418"/>
            <a:chOff x="0" y="0"/>
            <a:chExt cx="812800" cy="1649186"/>
          </a:xfrm>
        </p:grpSpPr>
        <p:sp>
          <p:nvSpPr>
            <p:cNvPr id="5" name="Freeform 5"/>
            <p:cNvSpPr/>
            <p:nvPr/>
          </p:nvSpPr>
          <p:spPr>
            <a:xfrm>
              <a:off x="0" y="0"/>
              <a:ext cx="812800" cy="1649186"/>
            </a:xfrm>
            <a:custGeom>
              <a:avLst/>
              <a:gdLst/>
              <a:ahLst/>
              <a:cxnLst/>
              <a:rect l="l" t="t" r="r" b="b"/>
              <a:pathLst>
                <a:path w="812800" h="1649186">
                  <a:moveTo>
                    <a:pt x="59207" y="0"/>
                  </a:moveTo>
                  <a:lnTo>
                    <a:pt x="753593" y="0"/>
                  </a:lnTo>
                  <a:cubicBezTo>
                    <a:pt x="769296" y="0"/>
                    <a:pt x="784355" y="6238"/>
                    <a:pt x="795459" y="17341"/>
                  </a:cubicBezTo>
                  <a:cubicBezTo>
                    <a:pt x="806562" y="28445"/>
                    <a:pt x="812800" y="43504"/>
                    <a:pt x="812800" y="59207"/>
                  </a:cubicBezTo>
                  <a:lnTo>
                    <a:pt x="812800" y="1589979"/>
                  </a:lnTo>
                  <a:cubicBezTo>
                    <a:pt x="812800" y="1622678"/>
                    <a:pt x="786292" y="1649186"/>
                    <a:pt x="753593" y="1649186"/>
                  </a:cubicBezTo>
                  <a:lnTo>
                    <a:pt x="59207" y="1649186"/>
                  </a:lnTo>
                  <a:cubicBezTo>
                    <a:pt x="43504" y="1649186"/>
                    <a:pt x="28445" y="1642948"/>
                    <a:pt x="17341" y="1631845"/>
                  </a:cubicBezTo>
                  <a:cubicBezTo>
                    <a:pt x="6238" y="1620741"/>
                    <a:pt x="0" y="1605682"/>
                    <a:pt x="0" y="1589979"/>
                  </a:cubicBezTo>
                  <a:lnTo>
                    <a:pt x="0" y="59207"/>
                  </a:lnTo>
                  <a:cubicBezTo>
                    <a:pt x="0" y="43504"/>
                    <a:pt x="6238" y="28445"/>
                    <a:pt x="17341" y="17341"/>
                  </a:cubicBezTo>
                  <a:cubicBezTo>
                    <a:pt x="28445" y="6238"/>
                    <a:pt x="43504" y="0"/>
                    <a:pt x="59207" y="0"/>
                  </a:cubicBezTo>
                  <a:close/>
                </a:path>
              </a:pathLst>
            </a:custGeom>
            <a:blipFill>
              <a:blip r:embed="rId4"/>
              <a:stretch>
                <a:fillRect t="-97" b="-97"/>
              </a:stretch>
            </a:blipFill>
          </p:spPr>
        </p:sp>
      </p:grpSp>
      <p:grpSp>
        <p:nvGrpSpPr>
          <p:cNvPr id="6" name="Group 6"/>
          <p:cNvGrpSpPr/>
          <p:nvPr/>
        </p:nvGrpSpPr>
        <p:grpSpPr>
          <a:xfrm>
            <a:off x="13336508" y="1278356"/>
            <a:ext cx="3922792" cy="7959418"/>
            <a:chOff x="0" y="0"/>
            <a:chExt cx="812800" cy="1649186"/>
          </a:xfrm>
        </p:grpSpPr>
        <p:sp>
          <p:nvSpPr>
            <p:cNvPr id="7" name="Freeform 7"/>
            <p:cNvSpPr/>
            <p:nvPr/>
          </p:nvSpPr>
          <p:spPr>
            <a:xfrm>
              <a:off x="0" y="0"/>
              <a:ext cx="812800" cy="1649186"/>
            </a:xfrm>
            <a:custGeom>
              <a:avLst/>
              <a:gdLst/>
              <a:ahLst/>
              <a:cxnLst/>
              <a:rect l="l" t="t" r="r" b="b"/>
              <a:pathLst>
                <a:path w="812800" h="1649186">
                  <a:moveTo>
                    <a:pt x="59207" y="0"/>
                  </a:moveTo>
                  <a:lnTo>
                    <a:pt x="753593" y="0"/>
                  </a:lnTo>
                  <a:cubicBezTo>
                    <a:pt x="769296" y="0"/>
                    <a:pt x="784355" y="6238"/>
                    <a:pt x="795459" y="17341"/>
                  </a:cubicBezTo>
                  <a:cubicBezTo>
                    <a:pt x="806562" y="28445"/>
                    <a:pt x="812800" y="43504"/>
                    <a:pt x="812800" y="59207"/>
                  </a:cubicBezTo>
                  <a:lnTo>
                    <a:pt x="812800" y="1589979"/>
                  </a:lnTo>
                  <a:cubicBezTo>
                    <a:pt x="812800" y="1622678"/>
                    <a:pt x="786292" y="1649186"/>
                    <a:pt x="753593" y="1649186"/>
                  </a:cubicBezTo>
                  <a:lnTo>
                    <a:pt x="59207" y="1649186"/>
                  </a:lnTo>
                  <a:cubicBezTo>
                    <a:pt x="43504" y="1649186"/>
                    <a:pt x="28445" y="1642948"/>
                    <a:pt x="17341" y="1631845"/>
                  </a:cubicBezTo>
                  <a:cubicBezTo>
                    <a:pt x="6238" y="1620741"/>
                    <a:pt x="0" y="1605682"/>
                    <a:pt x="0" y="1589979"/>
                  </a:cubicBezTo>
                  <a:lnTo>
                    <a:pt x="0" y="59207"/>
                  </a:lnTo>
                  <a:cubicBezTo>
                    <a:pt x="0" y="43504"/>
                    <a:pt x="6238" y="28445"/>
                    <a:pt x="17341" y="17341"/>
                  </a:cubicBezTo>
                  <a:cubicBezTo>
                    <a:pt x="28445" y="6238"/>
                    <a:pt x="43504" y="0"/>
                    <a:pt x="59207" y="0"/>
                  </a:cubicBezTo>
                  <a:close/>
                </a:path>
              </a:pathLst>
            </a:custGeom>
            <a:blipFill>
              <a:blip r:embed="rId5"/>
              <a:stretch>
                <a:fillRect l="-383" r="-383"/>
              </a:stretch>
            </a:blipFill>
          </p:spPr>
        </p:sp>
      </p:grpSp>
      <p:grpSp>
        <p:nvGrpSpPr>
          <p:cNvPr id="8" name="Group 8"/>
          <p:cNvGrpSpPr/>
          <p:nvPr/>
        </p:nvGrpSpPr>
        <p:grpSpPr>
          <a:xfrm>
            <a:off x="309076" y="831771"/>
            <a:ext cx="10752048" cy="3612766"/>
            <a:chOff x="0" y="0"/>
            <a:chExt cx="14336064" cy="4817021"/>
          </a:xfrm>
        </p:grpSpPr>
        <p:sp>
          <p:nvSpPr>
            <p:cNvPr id="9" name="TextBox 9"/>
            <p:cNvSpPr txBox="1"/>
            <p:nvPr/>
          </p:nvSpPr>
          <p:spPr>
            <a:xfrm>
              <a:off x="808110" y="618741"/>
              <a:ext cx="12719844" cy="2725932"/>
            </a:xfrm>
            <a:prstGeom prst="rect">
              <a:avLst/>
            </a:prstGeom>
          </p:spPr>
          <p:txBody>
            <a:bodyPr lIns="0" tIns="0" rIns="0" bIns="0" rtlCol="0" anchor="t">
              <a:spAutoFit/>
            </a:bodyPr>
            <a:lstStyle/>
            <a:p>
              <a:pPr marL="0" lvl="0" indent="0" algn="l">
                <a:lnSpc>
                  <a:spcPts val="7990"/>
                </a:lnSpc>
              </a:pPr>
              <a:r>
                <a:rPr lang="en-US" sz="7200" b="1">
                  <a:solidFill>
                    <a:srgbClr val="006FC7"/>
                  </a:solidFill>
                  <a:latin typeface="Lexend Deca Bold"/>
                  <a:ea typeface="Lexend Deca Bold"/>
                  <a:cs typeface="Lexend Deca Bold"/>
                  <a:sym typeface="Lexend Deca Bold"/>
                </a:rPr>
                <a:t>3.4 View</a:t>
              </a:r>
            </a:p>
            <a:p>
              <a:pPr marL="0" lvl="0" indent="0" algn="l">
                <a:lnSpc>
                  <a:spcPts val="7990"/>
                </a:lnSpc>
              </a:pPr>
              <a:r>
                <a:rPr lang="en-US" sz="7200" b="1">
                  <a:solidFill>
                    <a:srgbClr val="006FC7"/>
                  </a:solidFill>
                  <a:latin typeface="Lexend Deca Bold"/>
                  <a:ea typeface="Lexend Deca Bold"/>
                  <a:cs typeface="Lexend Deca Bold"/>
                  <a:sym typeface="Lexend Deca Bold"/>
                </a:rPr>
                <a:t>All Zones</a:t>
              </a:r>
            </a:p>
          </p:txBody>
        </p:sp>
      </p:grpSp>
      <p:grpSp>
        <p:nvGrpSpPr>
          <p:cNvPr id="10" name="Group 10"/>
          <p:cNvGrpSpPr/>
          <p:nvPr/>
        </p:nvGrpSpPr>
        <p:grpSpPr>
          <a:xfrm rot="-948816">
            <a:off x="5139236" y="8371815"/>
            <a:ext cx="1091728" cy="867400"/>
            <a:chOff x="0" y="0"/>
            <a:chExt cx="1082255" cy="859874"/>
          </a:xfrm>
        </p:grpSpPr>
        <p:sp>
          <p:nvSpPr>
            <p:cNvPr id="11" name="Freeform 11"/>
            <p:cNvSpPr/>
            <p:nvPr/>
          </p:nvSpPr>
          <p:spPr>
            <a:xfrm>
              <a:off x="0" y="0"/>
              <a:ext cx="1082294" cy="859917"/>
            </a:xfrm>
            <a:custGeom>
              <a:avLst/>
              <a:gdLst/>
              <a:ahLst/>
              <a:cxnLst/>
              <a:rect l="l" t="t" r="r" b="b"/>
              <a:pathLst>
                <a:path w="1082294" h="859917">
                  <a:moveTo>
                    <a:pt x="0" y="292354"/>
                  </a:moveTo>
                  <a:lnTo>
                    <a:pt x="531876" y="292354"/>
                  </a:lnTo>
                  <a:lnTo>
                    <a:pt x="531876" y="0"/>
                  </a:lnTo>
                  <a:lnTo>
                    <a:pt x="1082294" y="429895"/>
                  </a:lnTo>
                  <a:lnTo>
                    <a:pt x="531876" y="859917"/>
                  </a:lnTo>
                  <a:lnTo>
                    <a:pt x="531876" y="567563"/>
                  </a:lnTo>
                  <a:lnTo>
                    <a:pt x="0" y="567563"/>
                  </a:lnTo>
                  <a:close/>
                </a:path>
              </a:pathLst>
            </a:custGeom>
            <a:solidFill>
              <a:srgbClr val="FED40B"/>
            </a:solidFill>
          </p:spPr>
        </p:sp>
      </p:grpSp>
      <p:grpSp>
        <p:nvGrpSpPr>
          <p:cNvPr id="12" name="Group 12"/>
          <p:cNvGrpSpPr/>
          <p:nvPr/>
        </p:nvGrpSpPr>
        <p:grpSpPr>
          <a:xfrm rot="-1316261">
            <a:off x="11900159" y="1429176"/>
            <a:ext cx="954356" cy="758256"/>
            <a:chOff x="0" y="0"/>
            <a:chExt cx="1082255" cy="859874"/>
          </a:xfrm>
        </p:grpSpPr>
        <p:sp>
          <p:nvSpPr>
            <p:cNvPr id="13" name="Freeform 13"/>
            <p:cNvSpPr/>
            <p:nvPr/>
          </p:nvSpPr>
          <p:spPr>
            <a:xfrm>
              <a:off x="0" y="0"/>
              <a:ext cx="1082294" cy="859917"/>
            </a:xfrm>
            <a:custGeom>
              <a:avLst/>
              <a:gdLst/>
              <a:ahLst/>
              <a:cxnLst/>
              <a:rect l="l" t="t" r="r" b="b"/>
              <a:pathLst>
                <a:path w="1082294" h="859917">
                  <a:moveTo>
                    <a:pt x="0" y="292354"/>
                  </a:moveTo>
                  <a:lnTo>
                    <a:pt x="531876" y="292354"/>
                  </a:lnTo>
                  <a:lnTo>
                    <a:pt x="531876" y="0"/>
                  </a:lnTo>
                  <a:lnTo>
                    <a:pt x="1082294" y="429895"/>
                  </a:lnTo>
                  <a:lnTo>
                    <a:pt x="531876" y="859917"/>
                  </a:lnTo>
                  <a:lnTo>
                    <a:pt x="531876" y="567563"/>
                  </a:lnTo>
                  <a:lnTo>
                    <a:pt x="0" y="567563"/>
                  </a:lnTo>
                  <a:close/>
                </a:path>
              </a:pathLst>
            </a:custGeom>
            <a:solidFill>
              <a:srgbClr val="FED40B"/>
            </a:solidFill>
          </p:spPr>
        </p:sp>
      </p:grpSp>
      <p:sp>
        <p:nvSpPr>
          <p:cNvPr id="17" name="文本框 16">
            <a:extLst>
              <a:ext uri="{FF2B5EF4-FFF2-40B4-BE49-F238E27FC236}">
                <a16:creationId xmlns:a16="http://schemas.microsoft.com/office/drawing/2014/main" id="{4243314F-29D1-4411-B7D5-C1DE777A7276}"/>
              </a:ext>
            </a:extLst>
          </p:cNvPr>
          <p:cNvSpPr txBox="1"/>
          <p:nvPr/>
        </p:nvSpPr>
        <p:spPr>
          <a:xfrm>
            <a:off x="16849535" y="9677095"/>
            <a:ext cx="990600" cy="584775"/>
          </a:xfrm>
          <a:prstGeom prst="rect">
            <a:avLst/>
          </a:prstGeom>
          <a:noFill/>
        </p:spPr>
        <p:txBody>
          <a:bodyPr wrap="square" rtlCol="0">
            <a:spAutoFit/>
          </a:bodyPr>
          <a:lstStyle/>
          <a:p>
            <a:r>
              <a:rPr lang="en-US" altLang="zh-CN" sz="3200" dirty="0"/>
              <a:t>26</a:t>
            </a:r>
            <a:endParaRPr lang="zh-CN" altLang="en-US" sz="3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62087" y="2135762"/>
            <a:ext cx="3223118" cy="6805136"/>
            <a:chOff x="0" y="0"/>
            <a:chExt cx="1066663" cy="2252100"/>
          </a:xfrm>
        </p:grpSpPr>
        <p:sp>
          <p:nvSpPr>
            <p:cNvPr id="3" name="Freeform 3"/>
            <p:cNvSpPr/>
            <p:nvPr/>
          </p:nvSpPr>
          <p:spPr>
            <a:xfrm>
              <a:off x="0" y="0"/>
              <a:ext cx="1066663" cy="2252100"/>
            </a:xfrm>
            <a:custGeom>
              <a:avLst/>
              <a:gdLst/>
              <a:ahLst/>
              <a:cxnLst/>
              <a:rect l="l" t="t" r="r" b="b"/>
              <a:pathLst>
                <a:path w="1066663" h="2252100">
                  <a:moveTo>
                    <a:pt x="72060" y="0"/>
                  </a:moveTo>
                  <a:lnTo>
                    <a:pt x="994603" y="0"/>
                  </a:lnTo>
                  <a:cubicBezTo>
                    <a:pt x="1013714" y="0"/>
                    <a:pt x="1032043" y="7592"/>
                    <a:pt x="1045557" y="21106"/>
                  </a:cubicBezTo>
                  <a:cubicBezTo>
                    <a:pt x="1059071" y="34620"/>
                    <a:pt x="1066663" y="52948"/>
                    <a:pt x="1066663" y="72060"/>
                  </a:cubicBezTo>
                  <a:lnTo>
                    <a:pt x="1066663" y="2180040"/>
                  </a:lnTo>
                  <a:cubicBezTo>
                    <a:pt x="1066663" y="2199151"/>
                    <a:pt x="1059071" y="2217480"/>
                    <a:pt x="1045557" y="2230994"/>
                  </a:cubicBezTo>
                  <a:cubicBezTo>
                    <a:pt x="1032043" y="2244508"/>
                    <a:pt x="1013714" y="2252100"/>
                    <a:pt x="994603" y="2252100"/>
                  </a:cubicBezTo>
                  <a:lnTo>
                    <a:pt x="72060" y="2252100"/>
                  </a:lnTo>
                  <a:cubicBezTo>
                    <a:pt x="52948" y="2252100"/>
                    <a:pt x="34620" y="2244508"/>
                    <a:pt x="21106" y="2230994"/>
                  </a:cubicBezTo>
                  <a:cubicBezTo>
                    <a:pt x="7592" y="2217480"/>
                    <a:pt x="0" y="2199151"/>
                    <a:pt x="0" y="2180040"/>
                  </a:cubicBezTo>
                  <a:lnTo>
                    <a:pt x="0" y="72060"/>
                  </a:lnTo>
                  <a:cubicBezTo>
                    <a:pt x="0" y="52948"/>
                    <a:pt x="7592" y="34620"/>
                    <a:pt x="21106" y="21106"/>
                  </a:cubicBezTo>
                  <a:cubicBezTo>
                    <a:pt x="34620" y="7592"/>
                    <a:pt x="52948" y="0"/>
                    <a:pt x="72060" y="0"/>
                  </a:cubicBezTo>
                  <a:close/>
                </a:path>
              </a:pathLst>
            </a:custGeom>
            <a:blipFill>
              <a:blip r:embed="rId3"/>
              <a:stretch>
                <a:fillRect l="-1090" r="-1090"/>
              </a:stretch>
            </a:blipFill>
          </p:spPr>
        </p:sp>
      </p:grpSp>
      <p:grpSp>
        <p:nvGrpSpPr>
          <p:cNvPr id="4" name="Group 4"/>
          <p:cNvGrpSpPr/>
          <p:nvPr/>
        </p:nvGrpSpPr>
        <p:grpSpPr>
          <a:xfrm>
            <a:off x="14039236" y="2135762"/>
            <a:ext cx="3220064" cy="6805136"/>
            <a:chOff x="0" y="0"/>
            <a:chExt cx="1066663" cy="2254236"/>
          </a:xfrm>
        </p:grpSpPr>
        <p:sp>
          <p:nvSpPr>
            <p:cNvPr id="5" name="Freeform 5"/>
            <p:cNvSpPr/>
            <p:nvPr/>
          </p:nvSpPr>
          <p:spPr>
            <a:xfrm>
              <a:off x="0" y="0"/>
              <a:ext cx="1066663" cy="2254236"/>
            </a:xfrm>
            <a:custGeom>
              <a:avLst/>
              <a:gdLst/>
              <a:ahLst/>
              <a:cxnLst/>
              <a:rect l="l" t="t" r="r" b="b"/>
              <a:pathLst>
                <a:path w="1066663" h="2254236">
                  <a:moveTo>
                    <a:pt x="72128" y="0"/>
                  </a:moveTo>
                  <a:lnTo>
                    <a:pt x="994534" y="0"/>
                  </a:lnTo>
                  <a:cubicBezTo>
                    <a:pt x="1013664" y="0"/>
                    <a:pt x="1032010" y="7599"/>
                    <a:pt x="1045537" y="21126"/>
                  </a:cubicBezTo>
                  <a:cubicBezTo>
                    <a:pt x="1059063" y="34653"/>
                    <a:pt x="1066663" y="52999"/>
                    <a:pt x="1066663" y="72128"/>
                  </a:cubicBezTo>
                  <a:lnTo>
                    <a:pt x="1066663" y="2182108"/>
                  </a:lnTo>
                  <a:cubicBezTo>
                    <a:pt x="1066663" y="2201237"/>
                    <a:pt x="1059063" y="2219584"/>
                    <a:pt x="1045537" y="2233110"/>
                  </a:cubicBezTo>
                  <a:cubicBezTo>
                    <a:pt x="1032010" y="2246637"/>
                    <a:pt x="1013664" y="2254236"/>
                    <a:pt x="994534" y="2254236"/>
                  </a:cubicBezTo>
                  <a:lnTo>
                    <a:pt x="72128" y="2254236"/>
                  </a:lnTo>
                  <a:cubicBezTo>
                    <a:pt x="52999" y="2254236"/>
                    <a:pt x="34653" y="2246637"/>
                    <a:pt x="21126" y="2233110"/>
                  </a:cubicBezTo>
                  <a:cubicBezTo>
                    <a:pt x="7599" y="2219584"/>
                    <a:pt x="0" y="2201237"/>
                    <a:pt x="0" y="2182108"/>
                  </a:cubicBezTo>
                  <a:lnTo>
                    <a:pt x="0" y="72128"/>
                  </a:lnTo>
                  <a:cubicBezTo>
                    <a:pt x="0" y="52999"/>
                    <a:pt x="7599" y="34653"/>
                    <a:pt x="21126" y="21126"/>
                  </a:cubicBezTo>
                  <a:cubicBezTo>
                    <a:pt x="34653" y="7599"/>
                    <a:pt x="52999" y="0"/>
                    <a:pt x="72128" y="0"/>
                  </a:cubicBezTo>
                  <a:close/>
                </a:path>
              </a:pathLst>
            </a:custGeom>
            <a:blipFill>
              <a:blip r:embed="rId4"/>
              <a:stretch>
                <a:fillRect l="-1545" r="-1545"/>
              </a:stretch>
            </a:blipFill>
          </p:spPr>
        </p:sp>
      </p:grpSp>
      <p:grpSp>
        <p:nvGrpSpPr>
          <p:cNvPr id="6" name="Group 6"/>
          <p:cNvGrpSpPr/>
          <p:nvPr/>
        </p:nvGrpSpPr>
        <p:grpSpPr>
          <a:xfrm>
            <a:off x="1028700" y="2135762"/>
            <a:ext cx="3241577" cy="6798688"/>
            <a:chOff x="0" y="0"/>
            <a:chExt cx="1073789" cy="2252100"/>
          </a:xfrm>
        </p:grpSpPr>
        <p:sp>
          <p:nvSpPr>
            <p:cNvPr id="7" name="Freeform 7"/>
            <p:cNvSpPr/>
            <p:nvPr/>
          </p:nvSpPr>
          <p:spPr>
            <a:xfrm>
              <a:off x="0" y="0"/>
              <a:ext cx="1073789" cy="2252100"/>
            </a:xfrm>
            <a:custGeom>
              <a:avLst/>
              <a:gdLst/>
              <a:ahLst/>
              <a:cxnLst/>
              <a:rect l="l" t="t" r="r" b="b"/>
              <a:pathLst>
                <a:path w="1073789" h="2252100">
                  <a:moveTo>
                    <a:pt x="71650" y="0"/>
                  </a:moveTo>
                  <a:lnTo>
                    <a:pt x="1002139" y="0"/>
                  </a:lnTo>
                  <a:cubicBezTo>
                    <a:pt x="1021142" y="0"/>
                    <a:pt x="1039366" y="7549"/>
                    <a:pt x="1052803" y="20986"/>
                  </a:cubicBezTo>
                  <a:cubicBezTo>
                    <a:pt x="1066240" y="34423"/>
                    <a:pt x="1073789" y="52647"/>
                    <a:pt x="1073789" y="71650"/>
                  </a:cubicBezTo>
                  <a:lnTo>
                    <a:pt x="1073789" y="2180450"/>
                  </a:lnTo>
                  <a:cubicBezTo>
                    <a:pt x="1073789" y="2199453"/>
                    <a:pt x="1066240" y="2217677"/>
                    <a:pt x="1052803" y="2231114"/>
                  </a:cubicBezTo>
                  <a:cubicBezTo>
                    <a:pt x="1039366" y="2244551"/>
                    <a:pt x="1021142" y="2252100"/>
                    <a:pt x="1002139" y="2252100"/>
                  </a:cubicBezTo>
                  <a:lnTo>
                    <a:pt x="71650" y="2252100"/>
                  </a:lnTo>
                  <a:cubicBezTo>
                    <a:pt x="52647" y="2252100"/>
                    <a:pt x="34423" y="2244551"/>
                    <a:pt x="20986" y="2231114"/>
                  </a:cubicBezTo>
                  <a:cubicBezTo>
                    <a:pt x="7549" y="2217677"/>
                    <a:pt x="0" y="2199453"/>
                    <a:pt x="0" y="2180450"/>
                  </a:cubicBezTo>
                  <a:lnTo>
                    <a:pt x="0" y="71650"/>
                  </a:lnTo>
                  <a:cubicBezTo>
                    <a:pt x="0" y="52647"/>
                    <a:pt x="7549" y="34423"/>
                    <a:pt x="20986" y="20986"/>
                  </a:cubicBezTo>
                  <a:cubicBezTo>
                    <a:pt x="34423" y="7549"/>
                    <a:pt x="52647" y="0"/>
                    <a:pt x="71650" y="0"/>
                  </a:cubicBezTo>
                  <a:close/>
                </a:path>
              </a:pathLst>
            </a:custGeom>
            <a:blipFill>
              <a:blip r:embed="rId5"/>
              <a:stretch>
                <a:fillRect l="-1518" r="-1518"/>
              </a:stretch>
            </a:blipFill>
          </p:spPr>
        </p:sp>
      </p:grpSp>
      <p:grpSp>
        <p:nvGrpSpPr>
          <p:cNvPr id="8" name="Group 8"/>
          <p:cNvGrpSpPr/>
          <p:nvPr/>
        </p:nvGrpSpPr>
        <p:grpSpPr>
          <a:xfrm>
            <a:off x="5256310" y="2135762"/>
            <a:ext cx="3404586" cy="6798688"/>
            <a:chOff x="0" y="0"/>
            <a:chExt cx="1127787" cy="2252100"/>
          </a:xfrm>
        </p:grpSpPr>
        <p:sp>
          <p:nvSpPr>
            <p:cNvPr id="9" name="Freeform 9"/>
            <p:cNvSpPr/>
            <p:nvPr/>
          </p:nvSpPr>
          <p:spPr>
            <a:xfrm>
              <a:off x="0" y="0"/>
              <a:ext cx="1127786" cy="2252100"/>
            </a:xfrm>
            <a:custGeom>
              <a:avLst/>
              <a:gdLst/>
              <a:ahLst/>
              <a:cxnLst/>
              <a:rect l="l" t="t" r="r" b="b"/>
              <a:pathLst>
                <a:path w="1127786" h="2252100">
                  <a:moveTo>
                    <a:pt x="68219" y="0"/>
                  </a:moveTo>
                  <a:lnTo>
                    <a:pt x="1059567" y="0"/>
                  </a:lnTo>
                  <a:cubicBezTo>
                    <a:pt x="1077660" y="0"/>
                    <a:pt x="1095012" y="7187"/>
                    <a:pt x="1107806" y="19981"/>
                  </a:cubicBezTo>
                  <a:cubicBezTo>
                    <a:pt x="1120599" y="32774"/>
                    <a:pt x="1127786" y="50126"/>
                    <a:pt x="1127786" y="68219"/>
                  </a:cubicBezTo>
                  <a:lnTo>
                    <a:pt x="1127786" y="2183881"/>
                  </a:lnTo>
                  <a:cubicBezTo>
                    <a:pt x="1127786" y="2201974"/>
                    <a:pt x="1120599" y="2219326"/>
                    <a:pt x="1107806" y="2232119"/>
                  </a:cubicBezTo>
                  <a:cubicBezTo>
                    <a:pt x="1095012" y="2244913"/>
                    <a:pt x="1077660" y="2252100"/>
                    <a:pt x="1059567" y="2252100"/>
                  </a:cubicBezTo>
                  <a:lnTo>
                    <a:pt x="68219" y="2252100"/>
                  </a:lnTo>
                  <a:cubicBezTo>
                    <a:pt x="50126" y="2252100"/>
                    <a:pt x="32774" y="2244913"/>
                    <a:pt x="19981" y="2232119"/>
                  </a:cubicBezTo>
                  <a:cubicBezTo>
                    <a:pt x="7187" y="2219326"/>
                    <a:pt x="0" y="2201974"/>
                    <a:pt x="0" y="2183881"/>
                  </a:cubicBezTo>
                  <a:lnTo>
                    <a:pt x="0" y="68219"/>
                  </a:lnTo>
                  <a:cubicBezTo>
                    <a:pt x="0" y="50126"/>
                    <a:pt x="7187" y="32774"/>
                    <a:pt x="19981" y="19981"/>
                  </a:cubicBezTo>
                  <a:cubicBezTo>
                    <a:pt x="32774" y="7187"/>
                    <a:pt x="50126" y="0"/>
                    <a:pt x="68219" y="0"/>
                  </a:cubicBezTo>
                  <a:close/>
                </a:path>
              </a:pathLst>
            </a:custGeom>
            <a:blipFill>
              <a:blip r:embed="rId6"/>
              <a:stretch>
                <a:fillRect l="-813" r="-813"/>
              </a:stretch>
            </a:blipFill>
          </p:spPr>
        </p:sp>
      </p:grpSp>
      <p:sp>
        <p:nvSpPr>
          <p:cNvPr id="10" name="TextBox 10"/>
          <p:cNvSpPr txBox="1"/>
          <p:nvPr/>
        </p:nvSpPr>
        <p:spPr>
          <a:xfrm>
            <a:off x="1028700" y="1188977"/>
            <a:ext cx="12831298" cy="975360"/>
          </a:xfrm>
          <a:prstGeom prst="rect">
            <a:avLst/>
          </a:prstGeom>
        </p:spPr>
        <p:txBody>
          <a:bodyPr lIns="0" tIns="0" rIns="0" bIns="0" rtlCol="0" anchor="t">
            <a:spAutoFit/>
          </a:bodyPr>
          <a:lstStyle/>
          <a:p>
            <a:pPr marL="0" lvl="0" indent="0" algn="l">
              <a:lnSpc>
                <a:spcPts val="7560"/>
              </a:lnSpc>
            </a:pPr>
            <a:r>
              <a:rPr lang="en-US" sz="7200" b="1">
                <a:solidFill>
                  <a:srgbClr val="006FC7"/>
                </a:solidFill>
                <a:latin typeface="Lexend Deca Bold"/>
                <a:ea typeface="Lexend Deca Bold"/>
                <a:cs typeface="Lexend Deca Bold"/>
                <a:sym typeface="Lexend Deca Bold"/>
              </a:rPr>
              <a:t>4. Create Scheduled Tasks</a:t>
            </a:r>
          </a:p>
        </p:txBody>
      </p:sp>
      <p:sp>
        <p:nvSpPr>
          <p:cNvPr id="11" name="TextBox 11"/>
          <p:cNvSpPr txBox="1"/>
          <p:nvPr/>
        </p:nvSpPr>
        <p:spPr>
          <a:xfrm>
            <a:off x="4371198" y="9400908"/>
            <a:ext cx="9545603" cy="415290"/>
          </a:xfrm>
          <a:prstGeom prst="rect">
            <a:avLst/>
          </a:prstGeom>
        </p:spPr>
        <p:txBody>
          <a:bodyPr lIns="0" tIns="0" rIns="0" bIns="0" rtlCol="0" anchor="t">
            <a:spAutoFit/>
          </a:bodyPr>
          <a:lstStyle/>
          <a:p>
            <a:pPr marL="0" lvl="0" indent="0" algn="ctr">
              <a:lnSpc>
                <a:spcPts val="3360"/>
              </a:lnSpc>
              <a:spcBef>
                <a:spcPct val="0"/>
              </a:spcBef>
            </a:pPr>
            <a:r>
              <a:rPr lang="en-US" sz="2400">
                <a:solidFill>
                  <a:srgbClr val="545454"/>
                </a:solidFill>
                <a:latin typeface="Lexend Deca"/>
                <a:ea typeface="Lexend Deca"/>
                <a:cs typeface="Lexend Deca"/>
                <a:sym typeface="Lexend Deca"/>
              </a:rPr>
              <a:t>Automated mowing for selected work zones</a:t>
            </a:r>
          </a:p>
        </p:txBody>
      </p:sp>
      <p:grpSp>
        <p:nvGrpSpPr>
          <p:cNvPr id="12" name="Group 12"/>
          <p:cNvGrpSpPr/>
          <p:nvPr/>
        </p:nvGrpSpPr>
        <p:grpSpPr>
          <a:xfrm>
            <a:off x="1309734" y="7960656"/>
            <a:ext cx="2746426" cy="689906"/>
            <a:chOff x="0" y="0"/>
            <a:chExt cx="820519" cy="206115"/>
          </a:xfrm>
        </p:grpSpPr>
        <p:sp>
          <p:nvSpPr>
            <p:cNvPr id="13" name="Freeform 13"/>
            <p:cNvSpPr/>
            <p:nvPr/>
          </p:nvSpPr>
          <p:spPr>
            <a:xfrm>
              <a:off x="0" y="0"/>
              <a:ext cx="820519" cy="206115"/>
            </a:xfrm>
            <a:custGeom>
              <a:avLst/>
              <a:gdLst/>
              <a:ahLst/>
              <a:cxnLst/>
              <a:rect l="l" t="t" r="r" b="b"/>
              <a:pathLst>
                <a:path w="820519" h="206115">
                  <a:moveTo>
                    <a:pt x="820519" y="101481"/>
                  </a:moveTo>
                  <a:lnTo>
                    <a:pt x="820519" y="104635"/>
                  </a:lnTo>
                  <a:cubicBezTo>
                    <a:pt x="820519" y="160681"/>
                    <a:pt x="775084" y="206115"/>
                    <a:pt x="719038" y="206115"/>
                  </a:cubicBezTo>
                  <a:lnTo>
                    <a:pt x="101481" y="206115"/>
                  </a:lnTo>
                  <a:cubicBezTo>
                    <a:pt x="45434" y="206115"/>
                    <a:pt x="0" y="160681"/>
                    <a:pt x="0" y="104635"/>
                  </a:cubicBezTo>
                  <a:lnTo>
                    <a:pt x="0" y="101481"/>
                  </a:lnTo>
                  <a:cubicBezTo>
                    <a:pt x="0" y="45434"/>
                    <a:pt x="45434" y="0"/>
                    <a:pt x="101481" y="0"/>
                  </a:cubicBezTo>
                  <a:lnTo>
                    <a:pt x="719038" y="0"/>
                  </a:lnTo>
                  <a:cubicBezTo>
                    <a:pt x="745952" y="0"/>
                    <a:pt x="771764" y="10692"/>
                    <a:pt x="790796" y="29723"/>
                  </a:cubicBezTo>
                  <a:cubicBezTo>
                    <a:pt x="809827" y="48754"/>
                    <a:pt x="820519" y="74566"/>
                    <a:pt x="820519" y="101481"/>
                  </a:cubicBezTo>
                  <a:close/>
                </a:path>
              </a:pathLst>
            </a:custGeom>
            <a:solidFill>
              <a:srgbClr val="000000">
                <a:alpha val="0"/>
              </a:srgbClr>
            </a:solidFill>
            <a:ln w="95250" cap="rnd">
              <a:solidFill>
                <a:srgbClr val="FED40B"/>
              </a:solidFill>
              <a:prstDash val="solid"/>
              <a:round/>
            </a:ln>
          </p:spPr>
        </p:sp>
        <p:sp>
          <p:nvSpPr>
            <p:cNvPr id="14" name="TextBox 14"/>
            <p:cNvSpPr txBox="1"/>
            <p:nvPr/>
          </p:nvSpPr>
          <p:spPr>
            <a:xfrm>
              <a:off x="0" y="0"/>
              <a:ext cx="820519" cy="206115"/>
            </a:xfrm>
            <a:prstGeom prst="rect">
              <a:avLst/>
            </a:prstGeom>
          </p:spPr>
          <p:txBody>
            <a:bodyPr lIns="50800" tIns="50800" rIns="50800" bIns="50800" rtlCol="0" anchor="ctr"/>
            <a:lstStyle/>
            <a:p>
              <a:pPr algn="ctr">
                <a:lnSpc>
                  <a:spcPts val="2760"/>
                </a:lnSpc>
              </a:pPr>
              <a:endParaRPr/>
            </a:p>
          </p:txBody>
        </p:sp>
      </p:grpSp>
      <p:grpSp>
        <p:nvGrpSpPr>
          <p:cNvPr id="15" name="Group 15"/>
          <p:cNvGrpSpPr/>
          <p:nvPr/>
        </p:nvGrpSpPr>
        <p:grpSpPr>
          <a:xfrm>
            <a:off x="5587673" y="8152992"/>
            <a:ext cx="2746426" cy="689906"/>
            <a:chOff x="0" y="0"/>
            <a:chExt cx="820519" cy="206115"/>
          </a:xfrm>
        </p:grpSpPr>
        <p:sp>
          <p:nvSpPr>
            <p:cNvPr id="16" name="Freeform 16"/>
            <p:cNvSpPr/>
            <p:nvPr/>
          </p:nvSpPr>
          <p:spPr>
            <a:xfrm>
              <a:off x="0" y="0"/>
              <a:ext cx="820519" cy="206115"/>
            </a:xfrm>
            <a:custGeom>
              <a:avLst/>
              <a:gdLst/>
              <a:ahLst/>
              <a:cxnLst/>
              <a:rect l="l" t="t" r="r" b="b"/>
              <a:pathLst>
                <a:path w="820519" h="206115">
                  <a:moveTo>
                    <a:pt x="820519" y="101481"/>
                  </a:moveTo>
                  <a:lnTo>
                    <a:pt x="820519" y="104635"/>
                  </a:lnTo>
                  <a:cubicBezTo>
                    <a:pt x="820519" y="160681"/>
                    <a:pt x="775084" y="206115"/>
                    <a:pt x="719038" y="206115"/>
                  </a:cubicBezTo>
                  <a:lnTo>
                    <a:pt x="101481" y="206115"/>
                  </a:lnTo>
                  <a:cubicBezTo>
                    <a:pt x="45434" y="206115"/>
                    <a:pt x="0" y="160681"/>
                    <a:pt x="0" y="104635"/>
                  </a:cubicBezTo>
                  <a:lnTo>
                    <a:pt x="0" y="101481"/>
                  </a:lnTo>
                  <a:cubicBezTo>
                    <a:pt x="0" y="45434"/>
                    <a:pt x="45434" y="0"/>
                    <a:pt x="101481" y="0"/>
                  </a:cubicBezTo>
                  <a:lnTo>
                    <a:pt x="719038" y="0"/>
                  </a:lnTo>
                  <a:cubicBezTo>
                    <a:pt x="745952" y="0"/>
                    <a:pt x="771764" y="10692"/>
                    <a:pt x="790796" y="29723"/>
                  </a:cubicBezTo>
                  <a:cubicBezTo>
                    <a:pt x="809827" y="48754"/>
                    <a:pt x="820519" y="74566"/>
                    <a:pt x="820519" y="101481"/>
                  </a:cubicBezTo>
                  <a:close/>
                </a:path>
              </a:pathLst>
            </a:custGeom>
            <a:solidFill>
              <a:srgbClr val="000000">
                <a:alpha val="0"/>
              </a:srgbClr>
            </a:solidFill>
            <a:ln w="95250" cap="rnd">
              <a:solidFill>
                <a:srgbClr val="FED40B"/>
              </a:solidFill>
              <a:prstDash val="solid"/>
              <a:round/>
            </a:ln>
          </p:spPr>
        </p:sp>
        <p:sp>
          <p:nvSpPr>
            <p:cNvPr id="17" name="TextBox 17"/>
            <p:cNvSpPr txBox="1"/>
            <p:nvPr/>
          </p:nvSpPr>
          <p:spPr>
            <a:xfrm>
              <a:off x="0" y="0"/>
              <a:ext cx="820519" cy="206115"/>
            </a:xfrm>
            <a:prstGeom prst="rect">
              <a:avLst/>
            </a:prstGeom>
          </p:spPr>
          <p:txBody>
            <a:bodyPr lIns="50800" tIns="50800" rIns="50800" bIns="50800" rtlCol="0" anchor="ctr"/>
            <a:lstStyle/>
            <a:p>
              <a:pPr algn="ctr">
                <a:lnSpc>
                  <a:spcPts val="2760"/>
                </a:lnSpc>
              </a:pPr>
              <a:endParaRPr/>
            </a:p>
          </p:txBody>
        </p:sp>
      </p:grpSp>
      <p:grpSp>
        <p:nvGrpSpPr>
          <p:cNvPr id="18" name="Group 18"/>
          <p:cNvGrpSpPr/>
          <p:nvPr/>
        </p:nvGrpSpPr>
        <p:grpSpPr>
          <a:xfrm rot="-1803967">
            <a:off x="11721741" y="2942991"/>
            <a:ext cx="1035087" cy="822398"/>
            <a:chOff x="0" y="0"/>
            <a:chExt cx="1082255" cy="859874"/>
          </a:xfrm>
        </p:grpSpPr>
        <p:sp>
          <p:nvSpPr>
            <p:cNvPr id="19" name="Freeform 19"/>
            <p:cNvSpPr/>
            <p:nvPr/>
          </p:nvSpPr>
          <p:spPr>
            <a:xfrm>
              <a:off x="0" y="0"/>
              <a:ext cx="1082294" cy="859917"/>
            </a:xfrm>
            <a:custGeom>
              <a:avLst/>
              <a:gdLst/>
              <a:ahLst/>
              <a:cxnLst/>
              <a:rect l="l" t="t" r="r" b="b"/>
              <a:pathLst>
                <a:path w="1082294" h="859917">
                  <a:moveTo>
                    <a:pt x="0" y="292354"/>
                  </a:moveTo>
                  <a:lnTo>
                    <a:pt x="531876" y="292354"/>
                  </a:lnTo>
                  <a:lnTo>
                    <a:pt x="531876" y="0"/>
                  </a:lnTo>
                  <a:lnTo>
                    <a:pt x="1082294" y="429895"/>
                  </a:lnTo>
                  <a:lnTo>
                    <a:pt x="531876" y="859917"/>
                  </a:lnTo>
                  <a:lnTo>
                    <a:pt x="531876" y="567563"/>
                  </a:lnTo>
                  <a:lnTo>
                    <a:pt x="0" y="567563"/>
                  </a:lnTo>
                  <a:close/>
                </a:path>
              </a:pathLst>
            </a:custGeom>
            <a:solidFill>
              <a:srgbClr val="FED40B"/>
            </a:solidFill>
          </p:spPr>
        </p:sp>
      </p:grpSp>
      <p:grpSp>
        <p:nvGrpSpPr>
          <p:cNvPr id="20" name="Group 20"/>
          <p:cNvGrpSpPr/>
          <p:nvPr/>
        </p:nvGrpSpPr>
        <p:grpSpPr>
          <a:xfrm rot="-1803967">
            <a:off x="9787869" y="4942499"/>
            <a:ext cx="1035087" cy="822398"/>
            <a:chOff x="0" y="0"/>
            <a:chExt cx="1082255" cy="859874"/>
          </a:xfrm>
        </p:grpSpPr>
        <p:sp>
          <p:nvSpPr>
            <p:cNvPr id="21" name="Freeform 21"/>
            <p:cNvSpPr/>
            <p:nvPr/>
          </p:nvSpPr>
          <p:spPr>
            <a:xfrm>
              <a:off x="0" y="0"/>
              <a:ext cx="1082294" cy="859917"/>
            </a:xfrm>
            <a:custGeom>
              <a:avLst/>
              <a:gdLst/>
              <a:ahLst/>
              <a:cxnLst/>
              <a:rect l="l" t="t" r="r" b="b"/>
              <a:pathLst>
                <a:path w="1082294" h="859917">
                  <a:moveTo>
                    <a:pt x="0" y="292354"/>
                  </a:moveTo>
                  <a:lnTo>
                    <a:pt x="531876" y="292354"/>
                  </a:lnTo>
                  <a:lnTo>
                    <a:pt x="531876" y="0"/>
                  </a:lnTo>
                  <a:lnTo>
                    <a:pt x="1082294" y="429895"/>
                  </a:lnTo>
                  <a:lnTo>
                    <a:pt x="531876" y="859917"/>
                  </a:lnTo>
                  <a:lnTo>
                    <a:pt x="531876" y="567563"/>
                  </a:lnTo>
                  <a:lnTo>
                    <a:pt x="0" y="567563"/>
                  </a:lnTo>
                  <a:close/>
                </a:path>
              </a:pathLst>
            </a:custGeom>
            <a:solidFill>
              <a:srgbClr val="FED40B"/>
            </a:solidFill>
          </p:spPr>
        </p:sp>
      </p:grpSp>
      <p:grpSp>
        <p:nvGrpSpPr>
          <p:cNvPr id="22" name="Group 22"/>
          <p:cNvGrpSpPr/>
          <p:nvPr/>
        </p:nvGrpSpPr>
        <p:grpSpPr>
          <a:xfrm rot="-1803967">
            <a:off x="9787869" y="8431699"/>
            <a:ext cx="1035087" cy="822398"/>
            <a:chOff x="0" y="0"/>
            <a:chExt cx="1082255" cy="859874"/>
          </a:xfrm>
        </p:grpSpPr>
        <p:sp>
          <p:nvSpPr>
            <p:cNvPr id="23" name="Freeform 23"/>
            <p:cNvSpPr/>
            <p:nvPr/>
          </p:nvSpPr>
          <p:spPr>
            <a:xfrm>
              <a:off x="0" y="0"/>
              <a:ext cx="1082294" cy="859917"/>
            </a:xfrm>
            <a:custGeom>
              <a:avLst/>
              <a:gdLst/>
              <a:ahLst/>
              <a:cxnLst/>
              <a:rect l="l" t="t" r="r" b="b"/>
              <a:pathLst>
                <a:path w="1082294" h="859917">
                  <a:moveTo>
                    <a:pt x="0" y="292354"/>
                  </a:moveTo>
                  <a:lnTo>
                    <a:pt x="531876" y="292354"/>
                  </a:lnTo>
                  <a:lnTo>
                    <a:pt x="531876" y="0"/>
                  </a:lnTo>
                  <a:lnTo>
                    <a:pt x="1082294" y="429895"/>
                  </a:lnTo>
                  <a:lnTo>
                    <a:pt x="531876" y="859917"/>
                  </a:lnTo>
                  <a:lnTo>
                    <a:pt x="531876" y="567563"/>
                  </a:lnTo>
                  <a:lnTo>
                    <a:pt x="0" y="567563"/>
                  </a:lnTo>
                  <a:close/>
                </a:path>
              </a:pathLst>
            </a:custGeom>
            <a:solidFill>
              <a:srgbClr val="FED40B"/>
            </a:solidFill>
          </p:spPr>
        </p:sp>
      </p:grpSp>
      <p:grpSp>
        <p:nvGrpSpPr>
          <p:cNvPr id="24" name="Group 24"/>
          <p:cNvGrpSpPr/>
          <p:nvPr/>
        </p:nvGrpSpPr>
        <p:grpSpPr>
          <a:xfrm rot="-1803967">
            <a:off x="13493372" y="8175778"/>
            <a:ext cx="1091728" cy="867400"/>
            <a:chOff x="0" y="0"/>
            <a:chExt cx="1082255" cy="859874"/>
          </a:xfrm>
        </p:grpSpPr>
        <p:sp>
          <p:nvSpPr>
            <p:cNvPr id="25" name="Freeform 25"/>
            <p:cNvSpPr/>
            <p:nvPr/>
          </p:nvSpPr>
          <p:spPr>
            <a:xfrm>
              <a:off x="0" y="0"/>
              <a:ext cx="1082294" cy="859917"/>
            </a:xfrm>
            <a:custGeom>
              <a:avLst/>
              <a:gdLst/>
              <a:ahLst/>
              <a:cxnLst/>
              <a:rect l="l" t="t" r="r" b="b"/>
              <a:pathLst>
                <a:path w="1082294" h="859917">
                  <a:moveTo>
                    <a:pt x="0" y="292354"/>
                  </a:moveTo>
                  <a:lnTo>
                    <a:pt x="531876" y="292354"/>
                  </a:lnTo>
                  <a:lnTo>
                    <a:pt x="531876" y="0"/>
                  </a:lnTo>
                  <a:lnTo>
                    <a:pt x="1082294" y="429895"/>
                  </a:lnTo>
                  <a:lnTo>
                    <a:pt x="531876" y="859917"/>
                  </a:lnTo>
                  <a:lnTo>
                    <a:pt x="531876" y="567563"/>
                  </a:lnTo>
                  <a:lnTo>
                    <a:pt x="0" y="567563"/>
                  </a:lnTo>
                  <a:close/>
                </a:path>
              </a:pathLst>
            </a:custGeom>
            <a:solidFill>
              <a:srgbClr val="FED40B"/>
            </a:solidFill>
          </p:spPr>
        </p:sp>
      </p:grpSp>
      <p:sp>
        <p:nvSpPr>
          <p:cNvPr id="29" name="文本框 28">
            <a:extLst>
              <a:ext uri="{FF2B5EF4-FFF2-40B4-BE49-F238E27FC236}">
                <a16:creationId xmlns:a16="http://schemas.microsoft.com/office/drawing/2014/main" id="{D30BD935-49FF-48ED-883F-D247988CF350}"/>
              </a:ext>
            </a:extLst>
          </p:cNvPr>
          <p:cNvSpPr txBox="1"/>
          <p:nvPr/>
        </p:nvSpPr>
        <p:spPr>
          <a:xfrm>
            <a:off x="16849535" y="9677095"/>
            <a:ext cx="990600" cy="584775"/>
          </a:xfrm>
          <a:prstGeom prst="rect">
            <a:avLst/>
          </a:prstGeom>
          <a:noFill/>
        </p:spPr>
        <p:txBody>
          <a:bodyPr wrap="square" rtlCol="0">
            <a:spAutoFit/>
          </a:bodyPr>
          <a:lstStyle/>
          <a:p>
            <a:r>
              <a:rPr lang="en-US" altLang="zh-CN" sz="3200" dirty="0"/>
              <a:t>27</a:t>
            </a:r>
            <a:endParaRPr lang="zh-CN" altLang="en-US" sz="3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396" y="701031"/>
            <a:ext cx="18288000" cy="1217295"/>
          </a:xfrm>
          <a:prstGeom prst="rect">
            <a:avLst/>
          </a:prstGeom>
        </p:spPr>
        <p:txBody>
          <a:bodyPr lIns="0" tIns="0" rIns="0" bIns="0" rtlCol="0" anchor="t">
            <a:spAutoFit/>
          </a:bodyPr>
          <a:lstStyle/>
          <a:p>
            <a:pPr marL="0" lvl="0" indent="0" algn="ctr">
              <a:lnSpc>
                <a:spcPts val="10080"/>
              </a:lnSpc>
              <a:spcBef>
                <a:spcPct val="0"/>
              </a:spcBef>
            </a:pPr>
            <a:r>
              <a:rPr lang="en-US" sz="7200" b="1">
                <a:solidFill>
                  <a:srgbClr val="0071CE"/>
                </a:solidFill>
                <a:latin typeface="Lexend Deca Bold"/>
                <a:ea typeface="Lexend Deca Bold"/>
                <a:cs typeface="Lexend Deca Bold"/>
                <a:sym typeface="Lexend Deca Bold"/>
              </a:rPr>
              <a:t>4.1 </a:t>
            </a:r>
            <a:r>
              <a:rPr lang="en-US" sz="7200" b="1" strike="noStrike">
                <a:solidFill>
                  <a:srgbClr val="0071CE"/>
                </a:solidFill>
                <a:latin typeface="Lexend Deca Bold"/>
                <a:ea typeface="Lexend Deca Bold"/>
                <a:cs typeface="Lexend Deca Bold"/>
                <a:sym typeface="Lexend Deca Bold"/>
              </a:rPr>
              <a:t> Parameters for Scheduled Tasks</a:t>
            </a:r>
          </a:p>
        </p:txBody>
      </p:sp>
      <p:grpSp>
        <p:nvGrpSpPr>
          <p:cNvPr id="3" name="Group 3"/>
          <p:cNvGrpSpPr/>
          <p:nvPr/>
        </p:nvGrpSpPr>
        <p:grpSpPr>
          <a:xfrm>
            <a:off x="1539740" y="2440287"/>
            <a:ext cx="3607037" cy="6818013"/>
            <a:chOff x="0" y="0"/>
            <a:chExt cx="812800" cy="1536353"/>
          </a:xfrm>
        </p:grpSpPr>
        <p:sp>
          <p:nvSpPr>
            <p:cNvPr id="4" name="Freeform 4"/>
            <p:cNvSpPr/>
            <p:nvPr/>
          </p:nvSpPr>
          <p:spPr>
            <a:xfrm>
              <a:off x="0" y="0"/>
              <a:ext cx="812800" cy="1536353"/>
            </a:xfrm>
            <a:custGeom>
              <a:avLst/>
              <a:gdLst/>
              <a:ahLst/>
              <a:cxnLst/>
              <a:rect l="l" t="t" r="r" b="b"/>
              <a:pathLst>
                <a:path w="812800" h="1536353">
                  <a:moveTo>
                    <a:pt x="64390" y="0"/>
                  </a:moveTo>
                  <a:lnTo>
                    <a:pt x="748410" y="0"/>
                  </a:lnTo>
                  <a:cubicBezTo>
                    <a:pt x="783972" y="0"/>
                    <a:pt x="812800" y="28828"/>
                    <a:pt x="812800" y="64390"/>
                  </a:cubicBezTo>
                  <a:lnTo>
                    <a:pt x="812800" y="1471963"/>
                  </a:lnTo>
                  <a:cubicBezTo>
                    <a:pt x="812800" y="1507524"/>
                    <a:pt x="783972" y="1536353"/>
                    <a:pt x="748410" y="1536353"/>
                  </a:cubicBezTo>
                  <a:lnTo>
                    <a:pt x="64390" y="1536353"/>
                  </a:lnTo>
                  <a:cubicBezTo>
                    <a:pt x="28828" y="1536353"/>
                    <a:pt x="0" y="1507524"/>
                    <a:pt x="0" y="1471963"/>
                  </a:cubicBezTo>
                  <a:lnTo>
                    <a:pt x="0" y="64390"/>
                  </a:lnTo>
                  <a:cubicBezTo>
                    <a:pt x="0" y="28828"/>
                    <a:pt x="28828" y="0"/>
                    <a:pt x="64390" y="0"/>
                  </a:cubicBezTo>
                  <a:close/>
                </a:path>
              </a:pathLst>
            </a:custGeom>
            <a:blipFill>
              <a:blip r:embed="rId3"/>
              <a:stretch>
                <a:fillRect t="-3119" b="-3119"/>
              </a:stretch>
            </a:blipFill>
          </p:spPr>
        </p:sp>
      </p:grpSp>
      <p:grpSp>
        <p:nvGrpSpPr>
          <p:cNvPr id="5" name="Group 5"/>
          <p:cNvGrpSpPr/>
          <p:nvPr/>
        </p:nvGrpSpPr>
        <p:grpSpPr>
          <a:xfrm>
            <a:off x="5706103" y="2440287"/>
            <a:ext cx="3302533" cy="6818013"/>
            <a:chOff x="0" y="0"/>
            <a:chExt cx="4947322" cy="10213647"/>
          </a:xfrm>
        </p:grpSpPr>
        <p:sp>
          <p:nvSpPr>
            <p:cNvPr id="6" name="Freeform 6"/>
            <p:cNvSpPr/>
            <p:nvPr/>
          </p:nvSpPr>
          <p:spPr>
            <a:xfrm>
              <a:off x="0" y="0"/>
              <a:ext cx="4947285" cy="10213699"/>
            </a:xfrm>
            <a:custGeom>
              <a:avLst/>
              <a:gdLst/>
              <a:ahLst/>
              <a:cxnLst/>
              <a:rect l="l" t="t" r="r" b="b"/>
              <a:pathLst>
                <a:path w="4947285" h="10213699">
                  <a:moveTo>
                    <a:pt x="428065" y="0"/>
                  </a:moveTo>
                  <a:lnTo>
                    <a:pt x="4519220" y="0"/>
                  </a:lnTo>
                  <a:cubicBezTo>
                    <a:pt x="4755634" y="0"/>
                    <a:pt x="4947285" y="191651"/>
                    <a:pt x="4947285" y="428065"/>
                  </a:cubicBezTo>
                  <a:lnTo>
                    <a:pt x="4947285" y="9785634"/>
                  </a:lnTo>
                  <a:cubicBezTo>
                    <a:pt x="4947285" y="10022048"/>
                    <a:pt x="4755634" y="10213699"/>
                    <a:pt x="4519220" y="10213699"/>
                  </a:cubicBezTo>
                  <a:lnTo>
                    <a:pt x="428065" y="10213699"/>
                  </a:lnTo>
                  <a:cubicBezTo>
                    <a:pt x="191651" y="10213699"/>
                    <a:pt x="0" y="10022048"/>
                    <a:pt x="0" y="9785634"/>
                  </a:cubicBezTo>
                  <a:lnTo>
                    <a:pt x="0" y="428065"/>
                  </a:lnTo>
                  <a:cubicBezTo>
                    <a:pt x="0" y="191651"/>
                    <a:pt x="191651" y="0"/>
                    <a:pt x="428065" y="0"/>
                  </a:cubicBezTo>
                  <a:close/>
                </a:path>
              </a:pathLst>
            </a:custGeom>
            <a:blipFill>
              <a:blip r:embed="rId4"/>
              <a:stretch>
                <a:fillRect l="-1198" r="-1199"/>
              </a:stretch>
            </a:blipFill>
          </p:spPr>
        </p:sp>
      </p:grpSp>
      <p:grpSp>
        <p:nvGrpSpPr>
          <p:cNvPr id="7" name="Group 7"/>
          <p:cNvGrpSpPr/>
          <p:nvPr/>
        </p:nvGrpSpPr>
        <p:grpSpPr>
          <a:xfrm rot="1917800">
            <a:off x="6262130" y="8171428"/>
            <a:ext cx="838686" cy="494054"/>
            <a:chOff x="0" y="0"/>
            <a:chExt cx="1256384" cy="740112"/>
          </a:xfrm>
        </p:grpSpPr>
        <p:sp>
          <p:nvSpPr>
            <p:cNvPr id="8" name="Freeform 8"/>
            <p:cNvSpPr/>
            <p:nvPr/>
          </p:nvSpPr>
          <p:spPr>
            <a:xfrm>
              <a:off x="0" y="0"/>
              <a:ext cx="1256411" cy="740156"/>
            </a:xfrm>
            <a:custGeom>
              <a:avLst/>
              <a:gdLst/>
              <a:ahLst/>
              <a:cxnLst/>
              <a:rect l="l" t="t" r="r" b="b"/>
              <a:pathLst>
                <a:path w="1256411" h="740156">
                  <a:moveTo>
                    <a:pt x="0" y="251587"/>
                  </a:moveTo>
                  <a:lnTo>
                    <a:pt x="782701" y="251587"/>
                  </a:lnTo>
                  <a:lnTo>
                    <a:pt x="782701" y="0"/>
                  </a:lnTo>
                  <a:lnTo>
                    <a:pt x="1256411" y="370078"/>
                  </a:lnTo>
                  <a:lnTo>
                    <a:pt x="782701" y="740156"/>
                  </a:lnTo>
                  <a:lnTo>
                    <a:pt x="782701" y="488442"/>
                  </a:lnTo>
                  <a:lnTo>
                    <a:pt x="0" y="488442"/>
                  </a:lnTo>
                  <a:close/>
                </a:path>
              </a:pathLst>
            </a:custGeom>
            <a:solidFill>
              <a:srgbClr val="FED40B"/>
            </a:solidFill>
          </p:spPr>
        </p:sp>
      </p:grpSp>
      <p:grpSp>
        <p:nvGrpSpPr>
          <p:cNvPr id="9" name="Group 9"/>
          <p:cNvGrpSpPr/>
          <p:nvPr/>
        </p:nvGrpSpPr>
        <p:grpSpPr>
          <a:xfrm>
            <a:off x="9534262" y="2440287"/>
            <a:ext cx="3262015" cy="6818013"/>
            <a:chOff x="0" y="0"/>
            <a:chExt cx="4876502" cy="10192489"/>
          </a:xfrm>
        </p:grpSpPr>
        <p:sp>
          <p:nvSpPr>
            <p:cNvPr id="10" name="Freeform 10"/>
            <p:cNvSpPr/>
            <p:nvPr/>
          </p:nvSpPr>
          <p:spPr>
            <a:xfrm>
              <a:off x="0" y="0"/>
              <a:ext cx="4876546" cy="10192450"/>
            </a:xfrm>
            <a:custGeom>
              <a:avLst/>
              <a:gdLst/>
              <a:ahLst/>
              <a:cxnLst/>
              <a:rect l="l" t="t" r="r" b="b"/>
              <a:pathLst>
                <a:path w="4876546" h="10192450">
                  <a:moveTo>
                    <a:pt x="427178" y="0"/>
                  </a:moveTo>
                  <a:lnTo>
                    <a:pt x="4449368" y="0"/>
                  </a:lnTo>
                  <a:cubicBezTo>
                    <a:pt x="4562663" y="0"/>
                    <a:pt x="4671317" y="45006"/>
                    <a:pt x="4751429" y="125117"/>
                  </a:cubicBezTo>
                  <a:cubicBezTo>
                    <a:pt x="4831540" y="205229"/>
                    <a:pt x="4876546" y="313883"/>
                    <a:pt x="4876546" y="427178"/>
                  </a:cubicBezTo>
                  <a:lnTo>
                    <a:pt x="4876546" y="9765272"/>
                  </a:lnTo>
                  <a:cubicBezTo>
                    <a:pt x="4876546" y="9878567"/>
                    <a:pt x="4831540" y="9987221"/>
                    <a:pt x="4751429" y="10067333"/>
                  </a:cubicBezTo>
                  <a:cubicBezTo>
                    <a:pt x="4671317" y="10147444"/>
                    <a:pt x="4562663" y="10192450"/>
                    <a:pt x="4449368" y="10192450"/>
                  </a:cubicBezTo>
                  <a:lnTo>
                    <a:pt x="427178" y="10192450"/>
                  </a:lnTo>
                  <a:cubicBezTo>
                    <a:pt x="313883" y="10192450"/>
                    <a:pt x="205229" y="10147444"/>
                    <a:pt x="125117" y="10067333"/>
                  </a:cubicBezTo>
                  <a:cubicBezTo>
                    <a:pt x="45006" y="9987221"/>
                    <a:pt x="0" y="9878567"/>
                    <a:pt x="0" y="9765272"/>
                  </a:cubicBezTo>
                  <a:lnTo>
                    <a:pt x="0" y="427178"/>
                  </a:lnTo>
                  <a:cubicBezTo>
                    <a:pt x="0" y="313883"/>
                    <a:pt x="45006" y="205229"/>
                    <a:pt x="125117" y="125117"/>
                  </a:cubicBezTo>
                  <a:cubicBezTo>
                    <a:pt x="205229" y="45006"/>
                    <a:pt x="313883" y="0"/>
                    <a:pt x="427178" y="0"/>
                  </a:cubicBezTo>
                  <a:close/>
                </a:path>
              </a:pathLst>
            </a:custGeom>
            <a:blipFill>
              <a:blip r:embed="rId5"/>
              <a:stretch>
                <a:fillRect l="-1200" r="-1200"/>
              </a:stretch>
            </a:blipFill>
          </p:spPr>
        </p:sp>
      </p:grpSp>
      <p:grpSp>
        <p:nvGrpSpPr>
          <p:cNvPr id="11" name="Group 11"/>
          <p:cNvGrpSpPr/>
          <p:nvPr/>
        </p:nvGrpSpPr>
        <p:grpSpPr>
          <a:xfrm rot="1917800">
            <a:off x="9769873" y="8170020"/>
            <a:ext cx="840427" cy="495080"/>
            <a:chOff x="0" y="0"/>
            <a:chExt cx="1256384" cy="740112"/>
          </a:xfrm>
        </p:grpSpPr>
        <p:sp>
          <p:nvSpPr>
            <p:cNvPr id="12" name="Freeform 12"/>
            <p:cNvSpPr/>
            <p:nvPr/>
          </p:nvSpPr>
          <p:spPr>
            <a:xfrm>
              <a:off x="0" y="0"/>
              <a:ext cx="1256411" cy="740156"/>
            </a:xfrm>
            <a:custGeom>
              <a:avLst/>
              <a:gdLst/>
              <a:ahLst/>
              <a:cxnLst/>
              <a:rect l="l" t="t" r="r" b="b"/>
              <a:pathLst>
                <a:path w="1256411" h="740156">
                  <a:moveTo>
                    <a:pt x="0" y="251587"/>
                  </a:moveTo>
                  <a:lnTo>
                    <a:pt x="782701" y="251587"/>
                  </a:lnTo>
                  <a:lnTo>
                    <a:pt x="782701" y="0"/>
                  </a:lnTo>
                  <a:lnTo>
                    <a:pt x="1256411" y="370078"/>
                  </a:lnTo>
                  <a:lnTo>
                    <a:pt x="782701" y="740156"/>
                  </a:lnTo>
                  <a:lnTo>
                    <a:pt x="782701" y="488442"/>
                  </a:lnTo>
                  <a:lnTo>
                    <a:pt x="0" y="488442"/>
                  </a:lnTo>
                  <a:close/>
                </a:path>
              </a:pathLst>
            </a:custGeom>
            <a:solidFill>
              <a:srgbClr val="FED40B"/>
            </a:solidFill>
          </p:spPr>
        </p:sp>
      </p:grpSp>
      <p:grpSp>
        <p:nvGrpSpPr>
          <p:cNvPr id="13" name="Group 13"/>
          <p:cNvGrpSpPr/>
          <p:nvPr/>
        </p:nvGrpSpPr>
        <p:grpSpPr>
          <a:xfrm>
            <a:off x="13444195" y="2440287"/>
            <a:ext cx="3333254" cy="6818013"/>
            <a:chOff x="0" y="0"/>
            <a:chExt cx="4876502" cy="9974654"/>
          </a:xfrm>
        </p:grpSpPr>
        <p:sp>
          <p:nvSpPr>
            <p:cNvPr id="14" name="Freeform 14"/>
            <p:cNvSpPr/>
            <p:nvPr/>
          </p:nvSpPr>
          <p:spPr>
            <a:xfrm>
              <a:off x="0" y="0"/>
              <a:ext cx="4876546" cy="9974614"/>
            </a:xfrm>
            <a:custGeom>
              <a:avLst/>
              <a:gdLst/>
              <a:ahLst/>
              <a:cxnLst/>
              <a:rect l="l" t="t" r="r" b="b"/>
              <a:pathLst>
                <a:path w="4876546" h="9974614">
                  <a:moveTo>
                    <a:pt x="418048" y="0"/>
                  </a:moveTo>
                  <a:lnTo>
                    <a:pt x="4458498" y="0"/>
                  </a:lnTo>
                  <a:cubicBezTo>
                    <a:pt x="4569371" y="0"/>
                    <a:pt x="4675703" y="44044"/>
                    <a:pt x="4754103" y="122443"/>
                  </a:cubicBezTo>
                  <a:cubicBezTo>
                    <a:pt x="4832502" y="200843"/>
                    <a:pt x="4876546" y="307175"/>
                    <a:pt x="4876546" y="418048"/>
                  </a:cubicBezTo>
                  <a:lnTo>
                    <a:pt x="4876546" y="9556566"/>
                  </a:lnTo>
                  <a:cubicBezTo>
                    <a:pt x="4876546" y="9667439"/>
                    <a:pt x="4832502" y="9773772"/>
                    <a:pt x="4754103" y="9852171"/>
                  </a:cubicBezTo>
                  <a:cubicBezTo>
                    <a:pt x="4675703" y="9930570"/>
                    <a:pt x="4569371" y="9974614"/>
                    <a:pt x="4458498" y="9974614"/>
                  </a:cubicBezTo>
                  <a:lnTo>
                    <a:pt x="418048" y="9974614"/>
                  </a:lnTo>
                  <a:cubicBezTo>
                    <a:pt x="307175" y="9974614"/>
                    <a:pt x="200843" y="9930570"/>
                    <a:pt x="122443" y="9852171"/>
                  </a:cubicBezTo>
                  <a:cubicBezTo>
                    <a:pt x="44044" y="9773772"/>
                    <a:pt x="0" y="9667439"/>
                    <a:pt x="0" y="9556566"/>
                  </a:cubicBezTo>
                  <a:lnTo>
                    <a:pt x="0" y="418048"/>
                  </a:lnTo>
                  <a:cubicBezTo>
                    <a:pt x="0" y="307175"/>
                    <a:pt x="44044" y="200843"/>
                    <a:pt x="122443" y="122443"/>
                  </a:cubicBezTo>
                  <a:cubicBezTo>
                    <a:pt x="200843" y="44044"/>
                    <a:pt x="307175" y="0"/>
                    <a:pt x="418048" y="0"/>
                  </a:cubicBezTo>
                  <a:close/>
                </a:path>
              </a:pathLst>
            </a:custGeom>
            <a:blipFill>
              <a:blip r:embed="rId6"/>
              <a:stretch>
                <a:fillRect t="-438" b="-439"/>
              </a:stretch>
            </a:blipFill>
          </p:spPr>
        </p:sp>
      </p:grpSp>
      <p:grpSp>
        <p:nvGrpSpPr>
          <p:cNvPr id="15" name="Group 15"/>
          <p:cNvGrpSpPr/>
          <p:nvPr/>
        </p:nvGrpSpPr>
        <p:grpSpPr>
          <a:xfrm rot="1917800">
            <a:off x="13366108" y="8425432"/>
            <a:ext cx="858781" cy="505892"/>
            <a:chOff x="0" y="0"/>
            <a:chExt cx="1256384" cy="740112"/>
          </a:xfrm>
        </p:grpSpPr>
        <p:sp>
          <p:nvSpPr>
            <p:cNvPr id="16" name="Freeform 16"/>
            <p:cNvSpPr/>
            <p:nvPr/>
          </p:nvSpPr>
          <p:spPr>
            <a:xfrm>
              <a:off x="0" y="0"/>
              <a:ext cx="1256411" cy="740156"/>
            </a:xfrm>
            <a:custGeom>
              <a:avLst/>
              <a:gdLst/>
              <a:ahLst/>
              <a:cxnLst/>
              <a:rect l="l" t="t" r="r" b="b"/>
              <a:pathLst>
                <a:path w="1256411" h="740156">
                  <a:moveTo>
                    <a:pt x="0" y="251587"/>
                  </a:moveTo>
                  <a:lnTo>
                    <a:pt x="782701" y="251587"/>
                  </a:lnTo>
                  <a:lnTo>
                    <a:pt x="782701" y="0"/>
                  </a:lnTo>
                  <a:lnTo>
                    <a:pt x="1256411" y="370078"/>
                  </a:lnTo>
                  <a:lnTo>
                    <a:pt x="782701" y="740156"/>
                  </a:lnTo>
                  <a:lnTo>
                    <a:pt x="782701" y="488442"/>
                  </a:lnTo>
                  <a:lnTo>
                    <a:pt x="0" y="488442"/>
                  </a:lnTo>
                  <a:close/>
                </a:path>
              </a:pathLst>
            </a:custGeom>
            <a:solidFill>
              <a:srgbClr val="FED40B"/>
            </a:solidFill>
          </p:spPr>
        </p:sp>
      </p:grpSp>
      <p:grpSp>
        <p:nvGrpSpPr>
          <p:cNvPr id="17" name="Group 17"/>
          <p:cNvGrpSpPr/>
          <p:nvPr/>
        </p:nvGrpSpPr>
        <p:grpSpPr>
          <a:xfrm rot="2557580">
            <a:off x="2044316" y="4633965"/>
            <a:ext cx="712564" cy="527204"/>
            <a:chOff x="0" y="0"/>
            <a:chExt cx="1162197" cy="859874"/>
          </a:xfrm>
        </p:grpSpPr>
        <p:sp>
          <p:nvSpPr>
            <p:cNvPr id="18" name="Freeform 18"/>
            <p:cNvSpPr/>
            <p:nvPr/>
          </p:nvSpPr>
          <p:spPr>
            <a:xfrm>
              <a:off x="0" y="0"/>
              <a:ext cx="1162236" cy="859917"/>
            </a:xfrm>
            <a:custGeom>
              <a:avLst/>
              <a:gdLst/>
              <a:ahLst/>
              <a:cxnLst/>
              <a:rect l="l" t="t" r="r" b="b"/>
              <a:pathLst>
                <a:path w="1162236" h="859917">
                  <a:moveTo>
                    <a:pt x="0" y="292354"/>
                  </a:moveTo>
                  <a:lnTo>
                    <a:pt x="571164" y="292354"/>
                  </a:lnTo>
                  <a:lnTo>
                    <a:pt x="571164" y="0"/>
                  </a:lnTo>
                  <a:lnTo>
                    <a:pt x="1162236" y="429895"/>
                  </a:lnTo>
                  <a:lnTo>
                    <a:pt x="571164" y="859917"/>
                  </a:lnTo>
                  <a:lnTo>
                    <a:pt x="571164" y="567563"/>
                  </a:lnTo>
                  <a:lnTo>
                    <a:pt x="0" y="567563"/>
                  </a:lnTo>
                  <a:close/>
                </a:path>
              </a:pathLst>
            </a:custGeom>
            <a:solidFill>
              <a:srgbClr val="FED40B"/>
            </a:solidFill>
          </p:spPr>
        </p:sp>
      </p:grpSp>
      <p:sp>
        <p:nvSpPr>
          <p:cNvPr id="19" name="TextBox 19"/>
          <p:cNvSpPr txBox="1"/>
          <p:nvPr/>
        </p:nvSpPr>
        <p:spPr>
          <a:xfrm>
            <a:off x="1510551" y="1861176"/>
            <a:ext cx="8332726" cy="415290"/>
          </a:xfrm>
          <a:prstGeom prst="rect">
            <a:avLst/>
          </a:prstGeom>
        </p:spPr>
        <p:txBody>
          <a:bodyPr lIns="0" tIns="0" rIns="0" bIns="0" rtlCol="0" anchor="t">
            <a:spAutoFit/>
          </a:bodyPr>
          <a:lstStyle/>
          <a:p>
            <a:pPr marL="0" lvl="0" indent="0" algn="l">
              <a:lnSpc>
                <a:spcPts val="3360"/>
              </a:lnSpc>
            </a:pPr>
            <a:r>
              <a:rPr lang="en-US" sz="2400">
                <a:solidFill>
                  <a:srgbClr val="53585F"/>
                </a:solidFill>
                <a:latin typeface="Lexend Deca"/>
                <a:ea typeface="Lexend Deca"/>
                <a:cs typeface="Lexend Deca"/>
                <a:sym typeface="Lexend Deca"/>
              </a:rPr>
              <a:t>Tap on work zones to customize parameters</a:t>
            </a:r>
          </a:p>
        </p:txBody>
      </p:sp>
      <p:sp>
        <p:nvSpPr>
          <p:cNvPr id="23" name="文本框 22">
            <a:extLst>
              <a:ext uri="{FF2B5EF4-FFF2-40B4-BE49-F238E27FC236}">
                <a16:creationId xmlns:a16="http://schemas.microsoft.com/office/drawing/2014/main" id="{0072EE91-B682-4C32-89AE-394C45A81F38}"/>
              </a:ext>
            </a:extLst>
          </p:cNvPr>
          <p:cNvSpPr txBox="1"/>
          <p:nvPr/>
        </p:nvSpPr>
        <p:spPr>
          <a:xfrm>
            <a:off x="16849535" y="9677095"/>
            <a:ext cx="990600" cy="584775"/>
          </a:xfrm>
          <a:prstGeom prst="rect">
            <a:avLst/>
          </a:prstGeom>
          <a:noFill/>
        </p:spPr>
        <p:txBody>
          <a:bodyPr wrap="square" rtlCol="0">
            <a:spAutoFit/>
          </a:bodyPr>
          <a:lstStyle/>
          <a:p>
            <a:r>
              <a:rPr lang="en-US" altLang="zh-CN" sz="3200" dirty="0"/>
              <a:t>28</a:t>
            </a:r>
            <a:endParaRPr lang="zh-CN" altLang="en-US" sz="32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05186" y="2330510"/>
            <a:ext cx="3452472" cy="7039026"/>
            <a:chOff x="0" y="0"/>
            <a:chExt cx="5077175" cy="10351530"/>
          </a:xfrm>
        </p:grpSpPr>
        <p:sp>
          <p:nvSpPr>
            <p:cNvPr id="3" name="Freeform 3"/>
            <p:cNvSpPr/>
            <p:nvPr/>
          </p:nvSpPr>
          <p:spPr>
            <a:xfrm>
              <a:off x="0" y="0"/>
              <a:ext cx="5077206" cy="10351516"/>
            </a:xfrm>
            <a:custGeom>
              <a:avLst/>
              <a:gdLst/>
              <a:ahLst/>
              <a:cxnLst/>
              <a:rect l="l" t="t" r="r" b="b"/>
              <a:pathLst>
                <a:path w="5077206" h="10351516">
                  <a:moveTo>
                    <a:pt x="420221" y="0"/>
                  </a:moveTo>
                  <a:lnTo>
                    <a:pt x="4656984" y="0"/>
                  </a:lnTo>
                  <a:cubicBezTo>
                    <a:pt x="4768434" y="0"/>
                    <a:pt x="4875319" y="44273"/>
                    <a:pt x="4954126" y="123080"/>
                  </a:cubicBezTo>
                  <a:cubicBezTo>
                    <a:pt x="5032933" y="201887"/>
                    <a:pt x="5077206" y="308772"/>
                    <a:pt x="5077206" y="420221"/>
                  </a:cubicBezTo>
                  <a:lnTo>
                    <a:pt x="5077206" y="9931295"/>
                  </a:lnTo>
                  <a:cubicBezTo>
                    <a:pt x="5077206" y="10163377"/>
                    <a:pt x="4889066" y="10351516"/>
                    <a:pt x="4656984" y="10351516"/>
                  </a:cubicBezTo>
                  <a:lnTo>
                    <a:pt x="420221" y="10351516"/>
                  </a:lnTo>
                  <a:cubicBezTo>
                    <a:pt x="308772" y="10351516"/>
                    <a:pt x="201887" y="10307243"/>
                    <a:pt x="123080" y="10228436"/>
                  </a:cubicBezTo>
                  <a:cubicBezTo>
                    <a:pt x="44273" y="10149629"/>
                    <a:pt x="0" y="10042744"/>
                    <a:pt x="0" y="9931295"/>
                  </a:cubicBezTo>
                  <a:lnTo>
                    <a:pt x="0" y="420221"/>
                  </a:lnTo>
                  <a:cubicBezTo>
                    <a:pt x="0" y="308772"/>
                    <a:pt x="44273" y="201887"/>
                    <a:pt x="123080" y="123080"/>
                  </a:cubicBezTo>
                  <a:cubicBezTo>
                    <a:pt x="201887" y="44273"/>
                    <a:pt x="308772" y="0"/>
                    <a:pt x="420221" y="0"/>
                  </a:cubicBezTo>
                  <a:close/>
                </a:path>
              </a:pathLst>
            </a:custGeom>
            <a:blipFill>
              <a:blip r:embed="rId3"/>
              <a:stretch>
                <a:fillRect/>
              </a:stretch>
            </a:blipFill>
          </p:spPr>
        </p:sp>
      </p:grpSp>
      <p:grpSp>
        <p:nvGrpSpPr>
          <p:cNvPr id="4" name="Group 4"/>
          <p:cNvGrpSpPr/>
          <p:nvPr/>
        </p:nvGrpSpPr>
        <p:grpSpPr>
          <a:xfrm rot="2535293">
            <a:off x="11921479" y="4335865"/>
            <a:ext cx="613324" cy="464399"/>
            <a:chOff x="0" y="0"/>
            <a:chExt cx="901949" cy="682941"/>
          </a:xfrm>
        </p:grpSpPr>
        <p:sp>
          <p:nvSpPr>
            <p:cNvPr id="5" name="Freeform 5"/>
            <p:cNvSpPr/>
            <p:nvPr/>
          </p:nvSpPr>
          <p:spPr>
            <a:xfrm>
              <a:off x="0" y="0"/>
              <a:ext cx="901973" cy="682965"/>
            </a:xfrm>
            <a:custGeom>
              <a:avLst/>
              <a:gdLst/>
              <a:ahLst/>
              <a:cxnLst/>
              <a:rect l="l" t="t" r="r" b="b"/>
              <a:pathLst>
                <a:path w="901973" h="682965">
                  <a:moveTo>
                    <a:pt x="0" y="232167"/>
                  </a:moveTo>
                  <a:lnTo>
                    <a:pt x="583415" y="232167"/>
                  </a:lnTo>
                  <a:lnTo>
                    <a:pt x="583415" y="0"/>
                  </a:lnTo>
                  <a:lnTo>
                    <a:pt x="901973" y="341485"/>
                  </a:lnTo>
                  <a:lnTo>
                    <a:pt x="583415" y="682965"/>
                  </a:lnTo>
                  <a:lnTo>
                    <a:pt x="583415" y="450802"/>
                  </a:lnTo>
                  <a:lnTo>
                    <a:pt x="0" y="450802"/>
                  </a:lnTo>
                  <a:close/>
                </a:path>
              </a:pathLst>
            </a:custGeom>
            <a:solidFill>
              <a:srgbClr val="F9DB4A"/>
            </a:solidFill>
          </p:spPr>
        </p:sp>
      </p:grpSp>
      <p:grpSp>
        <p:nvGrpSpPr>
          <p:cNvPr id="6" name="Group 6"/>
          <p:cNvGrpSpPr/>
          <p:nvPr/>
        </p:nvGrpSpPr>
        <p:grpSpPr>
          <a:xfrm>
            <a:off x="7501260" y="2244156"/>
            <a:ext cx="3494351" cy="7014144"/>
            <a:chOff x="0" y="0"/>
            <a:chExt cx="5077168" cy="10191302"/>
          </a:xfrm>
        </p:grpSpPr>
        <p:sp>
          <p:nvSpPr>
            <p:cNvPr id="7" name="Freeform 7"/>
            <p:cNvSpPr/>
            <p:nvPr/>
          </p:nvSpPr>
          <p:spPr>
            <a:xfrm>
              <a:off x="0" y="0"/>
              <a:ext cx="5077206" cy="10191300"/>
            </a:xfrm>
            <a:custGeom>
              <a:avLst/>
              <a:gdLst/>
              <a:ahLst/>
              <a:cxnLst/>
              <a:rect l="l" t="t" r="r" b="b"/>
              <a:pathLst>
                <a:path w="5077206" h="10191300">
                  <a:moveTo>
                    <a:pt x="415185" y="0"/>
                  </a:moveTo>
                  <a:lnTo>
                    <a:pt x="4662021" y="0"/>
                  </a:lnTo>
                  <a:cubicBezTo>
                    <a:pt x="4891322" y="0"/>
                    <a:pt x="5077206" y="185884"/>
                    <a:pt x="5077206" y="415185"/>
                  </a:cubicBezTo>
                  <a:lnTo>
                    <a:pt x="5077206" y="9776116"/>
                  </a:lnTo>
                  <a:cubicBezTo>
                    <a:pt x="5077206" y="10005416"/>
                    <a:pt x="4891322" y="10191300"/>
                    <a:pt x="4662021" y="10191300"/>
                  </a:cubicBezTo>
                  <a:lnTo>
                    <a:pt x="415185" y="10191300"/>
                  </a:lnTo>
                  <a:cubicBezTo>
                    <a:pt x="185884" y="10191300"/>
                    <a:pt x="0" y="10005416"/>
                    <a:pt x="0" y="9776116"/>
                  </a:cubicBezTo>
                  <a:lnTo>
                    <a:pt x="0" y="415185"/>
                  </a:lnTo>
                  <a:cubicBezTo>
                    <a:pt x="0" y="185884"/>
                    <a:pt x="185884" y="0"/>
                    <a:pt x="415185" y="0"/>
                  </a:cubicBezTo>
                  <a:close/>
                </a:path>
              </a:pathLst>
            </a:custGeom>
            <a:blipFill>
              <a:blip r:embed="rId4"/>
              <a:stretch>
                <a:fillRect t="-305" b="-305"/>
              </a:stretch>
            </a:blipFill>
          </p:spPr>
        </p:sp>
      </p:grpSp>
      <p:grpSp>
        <p:nvGrpSpPr>
          <p:cNvPr id="8" name="Group 8"/>
          <p:cNvGrpSpPr/>
          <p:nvPr/>
        </p:nvGrpSpPr>
        <p:grpSpPr>
          <a:xfrm>
            <a:off x="8530368" y="2141741"/>
            <a:ext cx="1925369" cy="377538"/>
            <a:chOff x="0" y="0"/>
            <a:chExt cx="2773855" cy="543914"/>
          </a:xfrm>
        </p:grpSpPr>
        <p:sp>
          <p:nvSpPr>
            <p:cNvPr id="9" name="Freeform 9"/>
            <p:cNvSpPr/>
            <p:nvPr/>
          </p:nvSpPr>
          <p:spPr>
            <a:xfrm>
              <a:off x="0" y="0"/>
              <a:ext cx="2773807" cy="543868"/>
            </a:xfrm>
            <a:custGeom>
              <a:avLst/>
              <a:gdLst/>
              <a:ahLst/>
              <a:cxnLst/>
              <a:rect l="l" t="t" r="r" b="b"/>
              <a:pathLst>
                <a:path w="2773807" h="543868">
                  <a:moveTo>
                    <a:pt x="0" y="0"/>
                  </a:moveTo>
                  <a:lnTo>
                    <a:pt x="2773807" y="0"/>
                  </a:lnTo>
                  <a:lnTo>
                    <a:pt x="2773807" y="543868"/>
                  </a:lnTo>
                  <a:lnTo>
                    <a:pt x="0" y="543868"/>
                  </a:lnTo>
                  <a:close/>
                </a:path>
              </a:pathLst>
            </a:custGeom>
            <a:solidFill>
              <a:srgbClr val="FFFFFF"/>
            </a:solidFill>
          </p:spPr>
        </p:sp>
        <p:sp>
          <p:nvSpPr>
            <p:cNvPr id="10" name="TextBox 10"/>
            <p:cNvSpPr txBox="1"/>
            <p:nvPr/>
          </p:nvSpPr>
          <p:spPr>
            <a:xfrm>
              <a:off x="0" y="0"/>
              <a:ext cx="2773855" cy="543914"/>
            </a:xfrm>
            <a:prstGeom prst="rect">
              <a:avLst/>
            </a:prstGeom>
          </p:spPr>
          <p:txBody>
            <a:bodyPr lIns="47015" tIns="47015" rIns="47015" bIns="47015" rtlCol="0" anchor="ctr"/>
            <a:lstStyle/>
            <a:p>
              <a:pPr algn="ctr">
                <a:lnSpc>
                  <a:spcPts val="1665"/>
                </a:lnSpc>
              </a:pPr>
              <a:r>
                <a:rPr lang="en-US" sz="1390">
                  <a:solidFill>
                    <a:srgbClr val="53585F"/>
                  </a:solidFill>
                  <a:latin typeface="Lexend Deca"/>
                  <a:ea typeface="Lexend Deca"/>
                  <a:cs typeface="Lexend Deca"/>
                  <a:sym typeface="Lexend Deca"/>
                </a:rPr>
                <a:t>Blix</a:t>
              </a:r>
            </a:p>
          </p:txBody>
        </p:sp>
      </p:grpSp>
      <p:grpSp>
        <p:nvGrpSpPr>
          <p:cNvPr id="11" name="Group 11"/>
          <p:cNvGrpSpPr/>
          <p:nvPr/>
        </p:nvGrpSpPr>
        <p:grpSpPr>
          <a:xfrm>
            <a:off x="3706045" y="2124075"/>
            <a:ext cx="3385639" cy="7039026"/>
            <a:chOff x="0" y="0"/>
            <a:chExt cx="812800" cy="1689879"/>
          </a:xfrm>
        </p:grpSpPr>
        <p:sp>
          <p:nvSpPr>
            <p:cNvPr id="12" name="Freeform 12"/>
            <p:cNvSpPr/>
            <p:nvPr/>
          </p:nvSpPr>
          <p:spPr>
            <a:xfrm>
              <a:off x="0" y="0"/>
              <a:ext cx="812800" cy="1689879"/>
            </a:xfrm>
            <a:custGeom>
              <a:avLst/>
              <a:gdLst/>
              <a:ahLst/>
              <a:cxnLst/>
              <a:rect l="l" t="t" r="r" b="b"/>
              <a:pathLst>
                <a:path w="812800" h="1689879">
                  <a:moveTo>
                    <a:pt x="68601" y="0"/>
                  </a:moveTo>
                  <a:lnTo>
                    <a:pt x="744199" y="0"/>
                  </a:lnTo>
                  <a:cubicBezTo>
                    <a:pt x="762393" y="0"/>
                    <a:pt x="779842" y="7228"/>
                    <a:pt x="792707" y="20093"/>
                  </a:cubicBezTo>
                  <a:cubicBezTo>
                    <a:pt x="805572" y="32958"/>
                    <a:pt x="812800" y="50407"/>
                    <a:pt x="812800" y="68601"/>
                  </a:cubicBezTo>
                  <a:lnTo>
                    <a:pt x="812800" y="1621278"/>
                  </a:lnTo>
                  <a:cubicBezTo>
                    <a:pt x="812800" y="1659165"/>
                    <a:pt x="782086" y="1689879"/>
                    <a:pt x="744199" y="1689879"/>
                  </a:cubicBezTo>
                  <a:lnTo>
                    <a:pt x="68601" y="1689879"/>
                  </a:lnTo>
                  <a:cubicBezTo>
                    <a:pt x="50407" y="1689879"/>
                    <a:pt x="32958" y="1682651"/>
                    <a:pt x="20093" y="1669786"/>
                  </a:cubicBezTo>
                  <a:cubicBezTo>
                    <a:pt x="7228" y="1656921"/>
                    <a:pt x="0" y="1639472"/>
                    <a:pt x="0" y="1621278"/>
                  </a:cubicBezTo>
                  <a:lnTo>
                    <a:pt x="0" y="68601"/>
                  </a:lnTo>
                  <a:cubicBezTo>
                    <a:pt x="0" y="50407"/>
                    <a:pt x="7228" y="32958"/>
                    <a:pt x="20093" y="20093"/>
                  </a:cubicBezTo>
                  <a:cubicBezTo>
                    <a:pt x="32958" y="7228"/>
                    <a:pt x="50407" y="0"/>
                    <a:pt x="68601" y="0"/>
                  </a:cubicBezTo>
                  <a:close/>
                </a:path>
              </a:pathLst>
            </a:custGeom>
            <a:blipFill>
              <a:blip r:embed="rId5"/>
              <a:stretch>
                <a:fillRect l="-1070" r="-1070"/>
              </a:stretch>
            </a:blipFill>
          </p:spPr>
        </p:sp>
      </p:grpSp>
      <p:sp>
        <p:nvSpPr>
          <p:cNvPr id="13" name="TextBox 13"/>
          <p:cNvSpPr txBox="1"/>
          <p:nvPr/>
        </p:nvSpPr>
        <p:spPr>
          <a:xfrm>
            <a:off x="5870434" y="1038225"/>
            <a:ext cx="7060802" cy="1085850"/>
          </a:xfrm>
          <a:prstGeom prst="rect">
            <a:avLst/>
          </a:prstGeom>
        </p:spPr>
        <p:txBody>
          <a:bodyPr lIns="0" tIns="0" rIns="0" bIns="0" rtlCol="0" anchor="t">
            <a:spAutoFit/>
          </a:bodyPr>
          <a:lstStyle/>
          <a:p>
            <a:pPr marL="0" lvl="0" indent="0" algn="l">
              <a:lnSpc>
                <a:spcPts val="8640"/>
              </a:lnSpc>
              <a:spcBef>
                <a:spcPct val="0"/>
              </a:spcBef>
            </a:pPr>
            <a:r>
              <a:rPr lang="en-US" sz="7200" b="1">
                <a:solidFill>
                  <a:srgbClr val="006FC7"/>
                </a:solidFill>
                <a:latin typeface="Lexend Deca Bold"/>
                <a:ea typeface="Lexend Deca Bold"/>
                <a:cs typeface="Lexend Deca Bold"/>
                <a:sym typeface="Lexend Deca Bold"/>
              </a:rPr>
              <a:t>4.2 Quick Mow</a:t>
            </a:r>
          </a:p>
        </p:txBody>
      </p:sp>
      <p:grpSp>
        <p:nvGrpSpPr>
          <p:cNvPr id="14" name="Group 14"/>
          <p:cNvGrpSpPr/>
          <p:nvPr/>
        </p:nvGrpSpPr>
        <p:grpSpPr>
          <a:xfrm rot="5400000">
            <a:off x="15529546" y="6477732"/>
            <a:ext cx="1434031" cy="2375405"/>
            <a:chOff x="0" y="0"/>
            <a:chExt cx="754639" cy="1250023"/>
          </a:xfrm>
        </p:grpSpPr>
        <p:sp>
          <p:nvSpPr>
            <p:cNvPr id="15" name="Freeform 15"/>
            <p:cNvSpPr/>
            <p:nvPr/>
          </p:nvSpPr>
          <p:spPr>
            <a:xfrm>
              <a:off x="0" y="0"/>
              <a:ext cx="754639" cy="1250023"/>
            </a:xfrm>
            <a:custGeom>
              <a:avLst/>
              <a:gdLst/>
              <a:ahLst/>
              <a:cxnLst/>
              <a:rect l="l" t="t" r="r" b="b"/>
              <a:pathLst>
                <a:path w="754639" h="1250023">
                  <a:moveTo>
                    <a:pt x="754639" y="80981"/>
                  </a:moveTo>
                  <a:lnTo>
                    <a:pt x="754639" y="1169043"/>
                  </a:lnTo>
                  <a:cubicBezTo>
                    <a:pt x="754639" y="1213767"/>
                    <a:pt x="718382" y="1250023"/>
                    <a:pt x="673658" y="1250023"/>
                  </a:cubicBezTo>
                  <a:lnTo>
                    <a:pt x="80981" y="1250023"/>
                  </a:lnTo>
                  <a:cubicBezTo>
                    <a:pt x="36256" y="1250023"/>
                    <a:pt x="0" y="1213767"/>
                    <a:pt x="0" y="1169043"/>
                  </a:cubicBezTo>
                  <a:lnTo>
                    <a:pt x="0" y="80981"/>
                  </a:lnTo>
                  <a:cubicBezTo>
                    <a:pt x="0" y="36256"/>
                    <a:pt x="36256" y="0"/>
                    <a:pt x="80981" y="0"/>
                  </a:cubicBezTo>
                  <a:lnTo>
                    <a:pt x="673658" y="0"/>
                  </a:lnTo>
                  <a:cubicBezTo>
                    <a:pt x="718382" y="0"/>
                    <a:pt x="754639" y="36256"/>
                    <a:pt x="754639" y="80981"/>
                  </a:cubicBezTo>
                  <a:close/>
                </a:path>
              </a:pathLst>
            </a:custGeom>
            <a:solidFill>
              <a:srgbClr val="0071CE">
                <a:alpha val="29804"/>
              </a:srgbClr>
            </a:solidFill>
            <a:ln cap="sq">
              <a:noFill/>
              <a:prstDash val="solid"/>
              <a:miter/>
            </a:ln>
          </p:spPr>
        </p:sp>
        <p:sp>
          <p:nvSpPr>
            <p:cNvPr id="16" name="TextBox 16"/>
            <p:cNvSpPr txBox="1"/>
            <p:nvPr/>
          </p:nvSpPr>
          <p:spPr>
            <a:xfrm>
              <a:off x="0" y="0"/>
              <a:ext cx="754639" cy="1250023"/>
            </a:xfrm>
            <a:prstGeom prst="rect">
              <a:avLst/>
            </a:prstGeom>
          </p:spPr>
          <p:txBody>
            <a:bodyPr lIns="50800" tIns="50800" rIns="50800" bIns="50800" rtlCol="0" anchor="ctr"/>
            <a:lstStyle/>
            <a:p>
              <a:pPr algn="ctr">
                <a:lnSpc>
                  <a:spcPts val="2760"/>
                </a:lnSpc>
              </a:pPr>
              <a:endParaRPr/>
            </a:p>
          </p:txBody>
        </p:sp>
      </p:grpSp>
      <p:sp>
        <p:nvSpPr>
          <p:cNvPr id="17" name="TextBox 17"/>
          <p:cNvSpPr txBox="1"/>
          <p:nvPr/>
        </p:nvSpPr>
        <p:spPr>
          <a:xfrm>
            <a:off x="15218799" y="7010901"/>
            <a:ext cx="2282957" cy="1242393"/>
          </a:xfrm>
          <a:prstGeom prst="rect">
            <a:avLst/>
          </a:prstGeom>
        </p:spPr>
        <p:txBody>
          <a:bodyPr lIns="0" tIns="0" rIns="0" bIns="0" rtlCol="0" anchor="t">
            <a:spAutoFit/>
          </a:bodyPr>
          <a:lstStyle/>
          <a:p>
            <a:pPr marL="0" lvl="0" indent="0" algn="l">
              <a:lnSpc>
                <a:spcPts val="3305"/>
              </a:lnSpc>
            </a:pPr>
            <a:r>
              <a:rPr lang="en-US" sz="2205">
                <a:solidFill>
                  <a:srgbClr val="53585F"/>
                </a:solidFill>
                <a:latin typeface="Lexend Deca"/>
                <a:ea typeface="Lexend Deca"/>
                <a:cs typeface="Lexend Deca"/>
                <a:sym typeface="Lexend Deca"/>
              </a:rPr>
              <a:t>Tap Quick Mow to start a quick mission</a:t>
            </a:r>
          </a:p>
        </p:txBody>
      </p:sp>
      <p:grpSp>
        <p:nvGrpSpPr>
          <p:cNvPr id="18" name="Group 18"/>
          <p:cNvGrpSpPr/>
          <p:nvPr/>
        </p:nvGrpSpPr>
        <p:grpSpPr>
          <a:xfrm rot="5400000">
            <a:off x="452755" y="5897880"/>
            <a:ext cx="3293745" cy="3003550"/>
            <a:chOff x="0" y="0"/>
            <a:chExt cx="1459641" cy="1250023"/>
          </a:xfrm>
        </p:grpSpPr>
        <p:sp>
          <p:nvSpPr>
            <p:cNvPr id="19" name="Freeform 19"/>
            <p:cNvSpPr/>
            <p:nvPr/>
          </p:nvSpPr>
          <p:spPr>
            <a:xfrm>
              <a:off x="0" y="0"/>
              <a:ext cx="1459641" cy="1250023"/>
            </a:xfrm>
            <a:custGeom>
              <a:avLst/>
              <a:gdLst/>
              <a:ahLst/>
              <a:cxnLst/>
              <a:rect l="l" t="t" r="r" b="b"/>
              <a:pathLst>
                <a:path w="1459641" h="1250023">
                  <a:moveTo>
                    <a:pt x="1459641" y="33113"/>
                  </a:moveTo>
                  <a:lnTo>
                    <a:pt x="1459641" y="1216911"/>
                  </a:lnTo>
                  <a:cubicBezTo>
                    <a:pt x="1459641" y="1235198"/>
                    <a:pt x="1444816" y="1250023"/>
                    <a:pt x="1426529" y="1250023"/>
                  </a:cubicBezTo>
                  <a:lnTo>
                    <a:pt x="33113" y="1250023"/>
                  </a:lnTo>
                  <a:cubicBezTo>
                    <a:pt x="14825" y="1250023"/>
                    <a:pt x="0" y="1235198"/>
                    <a:pt x="0" y="1216911"/>
                  </a:cubicBezTo>
                  <a:lnTo>
                    <a:pt x="0" y="33113"/>
                  </a:lnTo>
                  <a:cubicBezTo>
                    <a:pt x="0" y="14825"/>
                    <a:pt x="14825" y="0"/>
                    <a:pt x="33113" y="0"/>
                  </a:cubicBezTo>
                  <a:lnTo>
                    <a:pt x="1426529" y="0"/>
                  </a:lnTo>
                  <a:cubicBezTo>
                    <a:pt x="1435311" y="0"/>
                    <a:pt x="1443733" y="3489"/>
                    <a:pt x="1449943" y="9699"/>
                  </a:cubicBezTo>
                  <a:cubicBezTo>
                    <a:pt x="1456153" y="15908"/>
                    <a:pt x="1459641" y="24331"/>
                    <a:pt x="1459641" y="33113"/>
                  </a:cubicBezTo>
                  <a:close/>
                </a:path>
              </a:pathLst>
            </a:custGeom>
            <a:solidFill>
              <a:srgbClr val="FED40B">
                <a:alpha val="29804"/>
              </a:srgbClr>
            </a:solidFill>
            <a:ln cap="sq">
              <a:noFill/>
              <a:prstDash val="solid"/>
              <a:miter/>
            </a:ln>
          </p:spPr>
        </p:sp>
        <p:sp>
          <p:nvSpPr>
            <p:cNvPr id="20" name="TextBox 20"/>
            <p:cNvSpPr txBox="1"/>
            <p:nvPr/>
          </p:nvSpPr>
          <p:spPr>
            <a:xfrm>
              <a:off x="0" y="0"/>
              <a:ext cx="1459641" cy="1250023"/>
            </a:xfrm>
            <a:prstGeom prst="rect">
              <a:avLst/>
            </a:prstGeom>
          </p:spPr>
          <p:txBody>
            <a:bodyPr lIns="50800" tIns="50800" rIns="50800" bIns="50800" rtlCol="0" anchor="ctr"/>
            <a:lstStyle/>
            <a:p>
              <a:pPr algn="ctr">
                <a:lnSpc>
                  <a:spcPts val="2760"/>
                </a:lnSpc>
              </a:pPr>
              <a:endParaRPr/>
            </a:p>
          </p:txBody>
        </p:sp>
      </p:grpSp>
      <p:sp>
        <p:nvSpPr>
          <p:cNvPr id="21" name="TextBox 21"/>
          <p:cNvSpPr txBox="1"/>
          <p:nvPr/>
        </p:nvSpPr>
        <p:spPr>
          <a:xfrm>
            <a:off x="702310" y="5970905"/>
            <a:ext cx="2766060" cy="2787015"/>
          </a:xfrm>
          <a:prstGeom prst="rect">
            <a:avLst/>
          </a:prstGeom>
        </p:spPr>
        <p:txBody>
          <a:bodyPr lIns="0" tIns="0" rIns="0" bIns="0" rtlCol="0" anchor="t">
            <a:noAutofit/>
          </a:bodyPr>
          <a:lstStyle/>
          <a:p>
            <a:pPr algn="l">
              <a:lnSpc>
                <a:spcPts val="3600"/>
              </a:lnSpc>
            </a:pPr>
            <a:r>
              <a:rPr lang="en-US" sz="2400">
                <a:solidFill>
                  <a:srgbClr val="53585F"/>
                </a:solidFill>
                <a:latin typeface="Lexend Deca"/>
                <a:ea typeface="Lexend Deca"/>
                <a:cs typeface="Lexend Deca"/>
                <a:sym typeface="Lexend Deca"/>
              </a:rPr>
              <a:t>Tap on Manage Mower to choose a Work Zone. Choose zones in the order you want them mowed.</a:t>
            </a:r>
          </a:p>
        </p:txBody>
      </p:sp>
      <p:grpSp>
        <p:nvGrpSpPr>
          <p:cNvPr id="22" name="Group 22"/>
          <p:cNvGrpSpPr/>
          <p:nvPr/>
        </p:nvGrpSpPr>
        <p:grpSpPr>
          <a:xfrm>
            <a:off x="12065083" y="2166897"/>
            <a:ext cx="1925369" cy="377538"/>
            <a:chOff x="0" y="0"/>
            <a:chExt cx="2773855" cy="543914"/>
          </a:xfrm>
        </p:grpSpPr>
        <p:sp>
          <p:nvSpPr>
            <p:cNvPr id="23" name="Freeform 23"/>
            <p:cNvSpPr/>
            <p:nvPr/>
          </p:nvSpPr>
          <p:spPr>
            <a:xfrm>
              <a:off x="0" y="0"/>
              <a:ext cx="2773807" cy="543868"/>
            </a:xfrm>
            <a:custGeom>
              <a:avLst/>
              <a:gdLst/>
              <a:ahLst/>
              <a:cxnLst/>
              <a:rect l="l" t="t" r="r" b="b"/>
              <a:pathLst>
                <a:path w="2773807" h="543868">
                  <a:moveTo>
                    <a:pt x="0" y="0"/>
                  </a:moveTo>
                  <a:lnTo>
                    <a:pt x="2773807" y="0"/>
                  </a:lnTo>
                  <a:lnTo>
                    <a:pt x="2773807" y="543868"/>
                  </a:lnTo>
                  <a:lnTo>
                    <a:pt x="0" y="543868"/>
                  </a:lnTo>
                  <a:close/>
                </a:path>
              </a:pathLst>
            </a:custGeom>
            <a:solidFill>
              <a:srgbClr val="FFFFFF"/>
            </a:solidFill>
          </p:spPr>
        </p:sp>
        <p:sp>
          <p:nvSpPr>
            <p:cNvPr id="24" name="TextBox 24"/>
            <p:cNvSpPr txBox="1"/>
            <p:nvPr/>
          </p:nvSpPr>
          <p:spPr>
            <a:xfrm>
              <a:off x="0" y="0"/>
              <a:ext cx="2773855" cy="543914"/>
            </a:xfrm>
            <a:prstGeom prst="rect">
              <a:avLst/>
            </a:prstGeom>
          </p:spPr>
          <p:txBody>
            <a:bodyPr lIns="47015" tIns="47015" rIns="47015" bIns="47015" rtlCol="0" anchor="ctr"/>
            <a:lstStyle/>
            <a:p>
              <a:pPr algn="ctr">
                <a:lnSpc>
                  <a:spcPts val="1665"/>
                </a:lnSpc>
              </a:pPr>
              <a:r>
                <a:rPr lang="en-US" sz="1390">
                  <a:solidFill>
                    <a:srgbClr val="53585F"/>
                  </a:solidFill>
                  <a:latin typeface="Lexend Deca"/>
                  <a:ea typeface="Lexend Deca"/>
                  <a:cs typeface="Lexend Deca"/>
                  <a:sym typeface="Lexend Deca"/>
                </a:rPr>
                <a:t>Blix</a:t>
              </a:r>
            </a:p>
          </p:txBody>
        </p:sp>
      </p:grpSp>
      <p:grpSp>
        <p:nvGrpSpPr>
          <p:cNvPr id="25" name="Group 25"/>
          <p:cNvGrpSpPr/>
          <p:nvPr/>
        </p:nvGrpSpPr>
        <p:grpSpPr>
          <a:xfrm rot="5400000">
            <a:off x="4945037" y="7573660"/>
            <a:ext cx="693444" cy="2057712"/>
            <a:chOff x="0" y="0"/>
            <a:chExt cx="288611" cy="856418"/>
          </a:xfrm>
        </p:grpSpPr>
        <p:sp>
          <p:nvSpPr>
            <p:cNvPr id="26" name="Freeform 26"/>
            <p:cNvSpPr/>
            <p:nvPr/>
          </p:nvSpPr>
          <p:spPr>
            <a:xfrm>
              <a:off x="0" y="0"/>
              <a:ext cx="288611" cy="856418"/>
            </a:xfrm>
            <a:custGeom>
              <a:avLst/>
              <a:gdLst/>
              <a:ahLst/>
              <a:cxnLst/>
              <a:rect l="l" t="t" r="r" b="b"/>
              <a:pathLst>
                <a:path w="288611" h="856418">
                  <a:moveTo>
                    <a:pt x="288611" y="144305"/>
                  </a:moveTo>
                  <a:lnTo>
                    <a:pt x="288611" y="712113"/>
                  </a:lnTo>
                  <a:cubicBezTo>
                    <a:pt x="288611" y="791811"/>
                    <a:pt x="224003" y="856418"/>
                    <a:pt x="144305" y="856418"/>
                  </a:cubicBezTo>
                  <a:lnTo>
                    <a:pt x="144305" y="856418"/>
                  </a:lnTo>
                  <a:cubicBezTo>
                    <a:pt x="64608" y="856418"/>
                    <a:pt x="0" y="791811"/>
                    <a:pt x="0" y="712113"/>
                  </a:cubicBezTo>
                  <a:lnTo>
                    <a:pt x="0" y="144305"/>
                  </a:lnTo>
                  <a:cubicBezTo>
                    <a:pt x="0" y="64608"/>
                    <a:pt x="64608" y="0"/>
                    <a:pt x="144305" y="0"/>
                  </a:cubicBezTo>
                  <a:lnTo>
                    <a:pt x="144305" y="0"/>
                  </a:lnTo>
                  <a:cubicBezTo>
                    <a:pt x="224003" y="0"/>
                    <a:pt x="288611" y="64608"/>
                    <a:pt x="288611" y="144305"/>
                  </a:cubicBezTo>
                  <a:close/>
                </a:path>
              </a:pathLst>
            </a:custGeom>
            <a:solidFill>
              <a:srgbClr val="000000">
                <a:alpha val="0"/>
              </a:srgbClr>
            </a:solidFill>
            <a:ln w="76200" cap="rnd">
              <a:solidFill>
                <a:srgbClr val="FED40B"/>
              </a:solidFill>
              <a:prstDash val="solid"/>
              <a:round/>
            </a:ln>
          </p:spPr>
        </p:sp>
        <p:sp>
          <p:nvSpPr>
            <p:cNvPr id="27" name="TextBox 27"/>
            <p:cNvSpPr txBox="1"/>
            <p:nvPr/>
          </p:nvSpPr>
          <p:spPr>
            <a:xfrm>
              <a:off x="0" y="0"/>
              <a:ext cx="288611" cy="856418"/>
            </a:xfrm>
            <a:prstGeom prst="rect">
              <a:avLst/>
            </a:prstGeom>
          </p:spPr>
          <p:txBody>
            <a:bodyPr lIns="50800" tIns="50800" rIns="50800" bIns="50800" rtlCol="0" anchor="ctr"/>
            <a:lstStyle/>
            <a:p>
              <a:pPr algn="ctr">
                <a:lnSpc>
                  <a:spcPts val="2760"/>
                </a:lnSpc>
              </a:pPr>
              <a:endParaRPr/>
            </a:p>
          </p:txBody>
        </p:sp>
      </p:grpSp>
      <p:grpSp>
        <p:nvGrpSpPr>
          <p:cNvPr id="28" name="Group 28"/>
          <p:cNvGrpSpPr/>
          <p:nvPr/>
        </p:nvGrpSpPr>
        <p:grpSpPr>
          <a:xfrm>
            <a:off x="3496273" y="8046021"/>
            <a:ext cx="209772" cy="209772"/>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40B"/>
            </a:solidFill>
          </p:spPr>
        </p:sp>
        <p:sp>
          <p:nvSpPr>
            <p:cNvPr id="30" name="TextBox 30"/>
            <p:cNvSpPr txBox="1"/>
            <p:nvPr/>
          </p:nvSpPr>
          <p:spPr>
            <a:xfrm>
              <a:off x="76200" y="95250"/>
              <a:ext cx="660400" cy="641350"/>
            </a:xfrm>
            <a:prstGeom prst="rect">
              <a:avLst/>
            </a:prstGeom>
          </p:spPr>
          <p:txBody>
            <a:bodyPr lIns="50800" tIns="50800" rIns="50800" bIns="50800" rtlCol="0" anchor="ctr"/>
            <a:lstStyle/>
            <a:p>
              <a:pPr algn="ctr">
                <a:lnSpc>
                  <a:spcPts val="2430"/>
                </a:lnSpc>
              </a:pPr>
              <a:endParaRPr/>
            </a:p>
          </p:txBody>
        </p:sp>
      </p:grpSp>
      <p:grpSp>
        <p:nvGrpSpPr>
          <p:cNvPr id="31" name="Group 31"/>
          <p:cNvGrpSpPr/>
          <p:nvPr/>
        </p:nvGrpSpPr>
        <p:grpSpPr>
          <a:xfrm rot="5400000">
            <a:off x="13607159" y="7422907"/>
            <a:ext cx="509717" cy="1568926"/>
            <a:chOff x="0" y="0"/>
            <a:chExt cx="245228" cy="754820"/>
          </a:xfrm>
        </p:grpSpPr>
        <p:sp>
          <p:nvSpPr>
            <p:cNvPr id="32" name="Freeform 32"/>
            <p:cNvSpPr/>
            <p:nvPr/>
          </p:nvSpPr>
          <p:spPr>
            <a:xfrm>
              <a:off x="0" y="0"/>
              <a:ext cx="245228" cy="754820"/>
            </a:xfrm>
            <a:custGeom>
              <a:avLst/>
              <a:gdLst/>
              <a:ahLst/>
              <a:cxnLst/>
              <a:rect l="l" t="t" r="r" b="b"/>
              <a:pathLst>
                <a:path w="245228" h="754820">
                  <a:moveTo>
                    <a:pt x="245228" y="122614"/>
                  </a:moveTo>
                  <a:lnTo>
                    <a:pt x="245228" y="632206"/>
                  </a:lnTo>
                  <a:cubicBezTo>
                    <a:pt x="245228" y="664725"/>
                    <a:pt x="232310" y="695913"/>
                    <a:pt x="209315" y="718907"/>
                  </a:cubicBezTo>
                  <a:cubicBezTo>
                    <a:pt x="186321" y="741902"/>
                    <a:pt x="155133" y="754820"/>
                    <a:pt x="122614" y="754820"/>
                  </a:cubicBezTo>
                  <a:lnTo>
                    <a:pt x="122614" y="754820"/>
                  </a:lnTo>
                  <a:cubicBezTo>
                    <a:pt x="90095" y="754820"/>
                    <a:pt x="58907" y="741902"/>
                    <a:pt x="35913" y="718907"/>
                  </a:cubicBezTo>
                  <a:cubicBezTo>
                    <a:pt x="12918" y="695913"/>
                    <a:pt x="0" y="664725"/>
                    <a:pt x="0" y="632206"/>
                  </a:cubicBezTo>
                  <a:lnTo>
                    <a:pt x="0" y="122614"/>
                  </a:lnTo>
                  <a:cubicBezTo>
                    <a:pt x="0" y="90095"/>
                    <a:pt x="12918" y="58907"/>
                    <a:pt x="35913" y="35913"/>
                  </a:cubicBezTo>
                  <a:cubicBezTo>
                    <a:pt x="58907" y="12918"/>
                    <a:pt x="90095" y="0"/>
                    <a:pt x="122614" y="0"/>
                  </a:cubicBezTo>
                  <a:lnTo>
                    <a:pt x="122614" y="0"/>
                  </a:lnTo>
                  <a:cubicBezTo>
                    <a:pt x="155133" y="0"/>
                    <a:pt x="186321" y="12918"/>
                    <a:pt x="209315" y="35913"/>
                  </a:cubicBezTo>
                  <a:cubicBezTo>
                    <a:pt x="232310" y="58907"/>
                    <a:pt x="245228" y="90095"/>
                    <a:pt x="245228" y="122614"/>
                  </a:cubicBezTo>
                  <a:close/>
                </a:path>
              </a:pathLst>
            </a:custGeom>
            <a:solidFill>
              <a:srgbClr val="000000">
                <a:alpha val="0"/>
              </a:srgbClr>
            </a:solidFill>
            <a:ln w="76200" cap="rnd">
              <a:solidFill>
                <a:srgbClr val="0071CE"/>
              </a:solidFill>
              <a:prstDash val="solid"/>
              <a:round/>
            </a:ln>
          </p:spPr>
        </p:sp>
        <p:sp>
          <p:nvSpPr>
            <p:cNvPr id="33" name="TextBox 33"/>
            <p:cNvSpPr txBox="1"/>
            <p:nvPr/>
          </p:nvSpPr>
          <p:spPr>
            <a:xfrm>
              <a:off x="0" y="0"/>
              <a:ext cx="245228" cy="754820"/>
            </a:xfrm>
            <a:prstGeom prst="rect">
              <a:avLst/>
            </a:prstGeom>
          </p:spPr>
          <p:txBody>
            <a:bodyPr lIns="50800" tIns="50800" rIns="50800" bIns="50800" rtlCol="0" anchor="ctr"/>
            <a:lstStyle/>
            <a:p>
              <a:pPr algn="ctr">
                <a:lnSpc>
                  <a:spcPts val="2760"/>
                </a:lnSpc>
              </a:pPr>
              <a:endParaRPr/>
            </a:p>
          </p:txBody>
        </p:sp>
      </p:grpSp>
      <p:grpSp>
        <p:nvGrpSpPr>
          <p:cNvPr id="34" name="Group 34"/>
          <p:cNvGrpSpPr/>
          <p:nvPr/>
        </p:nvGrpSpPr>
        <p:grpSpPr>
          <a:xfrm>
            <a:off x="14932827" y="7560549"/>
            <a:ext cx="209772" cy="209772"/>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FC7"/>
            </a:solidFill>
          </p:spPr>
        </p:sp>
        <p:sp>
          <p:nvSpPr>
            <p:cNvPr id="36" name="TextBox 36"/>
            <p:cNvSpPr txBox="1"/>
            <p:nvPr/>
          </p:nvSpPr>
          <p:spPr>
            <a:xfrm>
              <a:off x="76200" y="95250"/>
              <a:ext cx="660400" cy="641350"/>
            </a:xfrm>
            <a:prstGeom prst="rect">
              <a:avLst/>
            </a:prstGeom>
          </p:spPr>
          <p:txBody>
            <a:bodyPr lIns="50800" tIns="50800" rIns="50800" bIns="50800" rtlCol="0" anchor="ctr"/>
            <a:lstStyle/>
            <a:p>
              <a:pPr algn="ctr">
                <a:lnSpc>
                  <a:spcPts val="2430"/>
                </a:lnSpc>
              </a:pPr>
              <a:endParaRPr/>
            </a:p>
          </p:txBody>
        </p:sp>
      </p:grpSp>
      <p:sp>
        <p:nvSpPr>
          <p:cNvPr id="37" name="AutoShape 37"/>
          <p:cNvSpPr/>
          <p:nvPr/>
        </p:nvSpPr>
        <p:spPr>
          <a:xfrm>
            <a:off x="3601159" y="8168403"/>
            <a:ext cx="661744" cy="434112"/>
          </a:xfrm>
          <a:prstGeom prst="line">
            <a:avLst/>
          </a:prstGeom>
          <a:ln w="28575" cap="flat">
            <a:solidFill>
              <a:srgbClr val="FED40B"/>
            </a:solidFill>
            <a:prstDash val="solid"/>
            <a:headEnd type="none" w="sm" len="sm"/>
            <a:tailEnd type="none" w="sm" len="sm"/>
          </a:ln>
        </p:spPr>
      </p:sp>
      <p:sp>
        <p:nvSpPr>
          <p:cNvPr id="38" name="AutoShape 38"/>
          <p:cNvSpPr/>
          <p:nvPr/>
        </p:nvSpPr>
        <p:spPr>
          <a:xfrm flipV="1">
            <a:off x="14646481" y="7665435"/>
            <a:ext cx="286346" cy="541935"/>
          </a:xfrm>
          <a:prstGeom prst="line">
            <a:avLst/>
          </a:prstGeom>
          <a:ln w="28575" cap="flat">
            <a:solidFill>
              <a:srgbClr val="0071CE"/>
            </a:solidFill>
            <a:prstDash val="solid"/>
            <a:headEnd type="none" w="sm" len="sm"/>
            <a:tailEnd type="none" w="sm" len="sm"/>
          </a:ln>
        </p:spPr>
      </p:sp>
      <p:sp>
        <p:nvSpPr>
          <p:cNvPr id="42" name="文本框 41">
            <a:extLst>
              <a:ext uri="{FF2B5EF4-FFF2-40B4-BE49-F238E27FC236}">
                <a16:creationId xmlns:a16="http://schemas.microsoft.com/office/drawing/2014/main" id="{1B5003D3-3F1B-49AC-9CC5-E4CC5B71EA66}"/>
              </a:ext>
            </a:extLst>
          </p:cNvPr>
          <p:cNvSpPr txBox="1"/>
          <p:nvPr/>
        </p:nvSpPr>
        <p:spPr>
          <a:xfrm>
            <a:off x="16849535" y="9677095"/>
            <a:ext cx="990600" cy="584775"/>
          </a:xfrm>
          <a:prstGeom prst="rect">
            <a:avLst/>
          </a:prstGeom>
          <a:noFill/>
        </p:spPr>
        <p:txBody>
          <a:bodyPr wrap="square" rtlCol="0">
            <a:spAutoFit/>
          </a:bodyPr>
          <a:lstStyle/>
          <a:p>
            <a:r>
              <a:rPr lang="en-US" altLang="zh-CN" sz="3200" dirty="0"/>
              <a:t>29</a:t>
            </a:r>
            <a:endParaRPr lang="zh-CN" altLang="en-US" sz="3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0889" y="3162157"/>
            <a:ext cx="14682736" cy="5909801"/>
          </a:xfrm>
          <a:custGeom>
            <a:avLst/>
            <a:gdLst/>
            <a:ahLst/>
            <a:cxnLst/>
            <a:rect l="l" t="t" r="r" b="b"/>
            <a:pathLst>
              <a:path w="14682736" h="5909801">
                <a:moveTo>
                  <a:pt x="0" y="0"/>
                </a:moveTo>
                <a:lnTo>
                  <a:pt x="14682736" y="0"/>
                </a:lnTo>
                <a:lnTo>
                  <a:pt x="14682736" y="5909801"/>
                </a:lnTo>
                <a:lnTo>
                  <a:pt x="0" y="5909801"/>
                </a:lnTo>
                <a:lnTo>
                  <a:pt x="0" y="0"/>
                </a:lnTo>
                <a:close/>
              </a:path>
            </a:pathLst>
          </a:custGeom>
          <a:blipFill>
            <a:blip r:embed="rId3"/>
            <a:stretch>
              <a:fillRect/>
            </a:stretch>
          </a:blipFill>
        </p:spPr>
        <p:txBody>
          <a:bodyPr/>
          <a:lstStyle/>
          <a:p>
            <a:endParaRPr lang="zh-CN" altLang="en-US"/>
          </a:p>
        </p:txBody>
      </p:sp>
      <p:sp>
        <p:nvSpPr>
          <p:cNvPr id="3" name="TextBox 3"/>
          <p:cNvSpPr txBox="1"/>
          <p:nvPr/>
        </p:nvSpPr>
        <p:spPr>
          <a:xfrm>
            <a:off x="1028700" y="838200"/>
            <a:ext cx="5727948" cy="1651635"/>
          </a:xfrm>
          <a:prstGeom prst="rect">
            <a:avLst/>
          </a:prstGeom>
        </p:spPr>
        <p:txBody>
          <a:bodyPr lIns="0" tIns="0" rIns="0" bIns="0" rtlCol="0" anchor="t">
            <a:spAutoFit/>
          </a:bodyPr>
          <a:lstStyle/>
          <a:p>
            <a:pPr marL="0" lvl="0" indent="0" algn="l">
              <a:lnSpc>
                <a:spcPts val="13440"/>
              </a:lnSpc>
              <a:spcBef>
                <a:spcPct val="0"/>
              </a:spcBef>
            </a:pPr>
            <a:r>
              <a:rPr lang="en-US" sz="9600" b="1" u="none" strike="noStrike" dirty="0">
                <a:solidFill>
                  <a:srgbClr val="0071CE"/>
                </a:solidFill>
                <a:latin typeface="Lexend Deca Bold"/>
                <a:ea typeface="Lexend Deca Bold"/>
                <a:cs typeface="Lexend Deca Bold"/>
                <a:sym typeface="Lexend Deca Bold"/>
              </a:rPr>
              <a:t>Meet Blix</a:t>
            </a:r>
          </a:p>
        </p:txBody>
      </p:sp>
      <p:grpSp>
        <p:nvGrpSpPr>
          <p:cNvPr id="12" name="Group 12"/>
          <p:cNvGrpSpPr/>
          <p:nvPr/>
        </p:nvGrpSpPr>
        <p:grpSpPr>
          <a:xfrm>
            <a:off x="1555750" y="4421505"/>
            <a:ext cx="2693035" cy="666115"/>
            <a:chOff x="0" y="0"/>
            <a:chExt cx="4445712" cy="888153"/>
          </a:xfrm>
        </p:grpSpPr>
        <p:grpSp>
          <p:nvGrpSpPr>
            <p:cNvPr id="13" name="Group 13"/>
            <p:cNvGrpSpPr/>
            <p:nvPr/>
          </p:nvGrpSpPr>
          <p:grpSpPr>
            <a:xfrm>
              <a:off x="0" y="0"/>
              <a:ext cx="4445712" cy="888153"/>
              <a:chOff x="0" y="0"/>
              <a:chExt cx="878165" cy="175438"/>
            </a:xfrm>
          </p:grpSpPr>
          <p:sp>
            <p:nvSpPr>
              <p:cNvPr id="14" name="Freeform 14"/>
              <p:cNvSpPr/>
              <p:nvPr/>
            </p:nvSpPr>
            <p:spPr>
              <a:xfrm>
                <a:off x="0" y="0"/>
                <a:ext cx="878165" cy="175438"/>
              </a:xfrm>
              <a:custGeom>
                <a:avLst/>
                <a:gdLst/>
                <a:ahLst/>
                <a:cxnLst/>
                <a:rect l="l" t="t" r="r" b="b"/>
                <a:pathLst>
                  <a:path w="878165" h="175438">
                    <a:moveTo>
                      <a:pt x="39473" y="0"/>
                    </a:moveTo>
                    <a:lnTo>
                      <a:pt x="838693" y="0"/>
                    </a:lnTo>
                    <a:cubicBezTo>
                      <a:pt x="860493" y="0"/>
                      <a:pt x="878165" y="17672"/>
                      <a:pt x="878165" y="39473"/>
                    </a:cubicBezTo>
                    <a:lnTo>
                      <a:pt x="878165" y="135965"/>
                    </a:lnTo>
                    <a:cubicBezTo>
                      <a:pt x="878165" y="157765"/>
                      <a:pt x="860493" y="175438"/>
                      <a:pt x="838693" y="175438"/>
                    </a:cubicBezTo>
                    <a:lnTo>
                      <a:pt x="39473" y="175438"/>
                    </a:lnTo>
                    <a:cubicBezTo>
                      <a:pt x="17672" y="175438"/>
                      <a:pt x="0" y="157765"/>
                      <a:pt x="0" y="135965"/>
                    </a:cubicBezTo>
                    <a:lnTo>
                      <a:pt x="0" y="39473"/>
                    </a:lnTo>
                    <a:cubicBezTo>
                      <a:pt x="0" y="17672"/>
                      <a:pt x="17672" y="0"/>
                      <a:pt x="39473" y="0"/>
                    </a:cubicBezTo>
                    <a:close/>
                  </a:path>
                </a:pathLst>
              </a:custGeom>
              <a:solidFill>
                <a:srgbClr val="FFDA00"/>
              </a:solidFill>
            </p:spPr>
          </p:sp>
          <p:sp>
            <p:nvSpPr>
              <p:cNvPr id="15" name="TextBox 15"/>
              <p:cNvSpPr txBox="1"/>
              <p:nvPr/>
            </p:nvSpPr>
            <p:spPr>
              <a:xfrm>
                <a:off x="0" y="-9525"/>
                <a:ext cx="878165" cy="184963"/>
              </a:xfrm>
              <a:prstGeom prst="rect">
                <a:avLst/>
              </a:prstGeom>
            </p:spPr>
            <p:txBody>
              <a:bodyPr lIns="50800" tIns="50800" rIns="50800" bIns="50800" rtlCol="0" anchor="ctr"/>
              <a:lstStyle/>
              <a:p>
                <a:pPr algn="ctr">
                  <a:lnSpc>
                    <a:spcPts val="2880"/>
                  </a:lnSpc>
                </a:pPr>
                <a:endParaRPr/>
              </a:p>
            </p:txBody>
          </p:sp>
        </p:grpSp>
        <p:sp>
          <p:nvSpPr>
            <p:cNvPr id="16" name="TextBox 16"/>
            <p:cNvSpPr txBox="1"/>
            <p:nvPr/>
          </p:nvSpPr>
          <p:spPr>
            <a:xfrm>
              <a:off x="0" y="165947"/>
              <a:ext cx="4445712" cy="533400"/>
            </a:xfrm>
            <a:prstGeom prst="rect">
              <a:avLst/>
            </a:prstGeom>
          </p:spPr>
          <p:txBody>
            <a:bodyPr lIns="0" tIns="0" rIns="0" bIns="0" rtlCol="0" anchor="t">
              <a:spAutoFit/>
            </a:bodyPr>
            <a:lstStyle/>
            <a:p>
              <a:pPr marL="0" lvl="0" indent="0" algn="ctr">
                <a:lnSpc>
                  <a:spcPts val="3120"/>
                </a:lnSpc>
                <a:spcBef>
                  <a:spcPct val="0"/>
                </a:spcBef>
              </a:pPr>
              <a:r>
                <a:rPr lang="en-US" sz="2400" u="none">
                  <a:solidFill>
                    <a:srgbClr val="53585F"/>
                  </a:solidFill>
                  <a:latin typeface="Lexend Deca"/>
                  <a:ea typeface="Lexend Deca"/>
                  <a:cs typeface="Lexend Deca"/>
                  <a:sym typeface="Lexend Deca"/>
                </a:rPr>
                <a:t>Rain Sensor</a:t>
              </a:r>
            </a:p>
          </p:txBody>
        </p:sp>
      </p:grpSp>
      <p:grpSp>
        <p:nvGrpSpPr>
          <p:cNvPr id="5" name="Group 12"/>
          <p:cNvGrpSpPr/>
          <p:nvPr/>
        </p:nvGrpSpPr>
        <p:grpSpPr>
          <a:xfrm>
            <a:off x="4114800" y="3016885"/>
            <a:ext cx="4269740" cy="1319530"/>
            <a:chOff x="0" y="0"/>
            <a:chExt cx="4445712" cy="888153"/>
          </a:xfrm>
        </p:grpSpPr>
        <p:grpSp>
          <p:nvGrpSpPr>
            <p:cNvPr id="6" name="Group 13"/>
            <p:cNvGrpSpPr/>
            <p:nvPr/>
          </p:nvGrpSpPr>
          <p:grpSpPr>
            <a:xfrm>
              <a:off x="0" y="0"/>
              <a:ext cx="4445712" cy="888153"/>
              <a:chOff x="0" y="0"/>
              <a:chExt cx="878165" cy="175438"/>
            </a:xfrm>
          </p:grpSpPr>
          <p:sp>
            <p:nvSpPr>
              <p:cNvPr id="7" name="Freeform 14"/>
              <p:cNvSpPr/>
              <p:nvPr/>
            </p:nvSpPr>
            <p:spPr>
              <a:xfrm>
                <a:off x="0" y="0"/>
                <a:ext cx="878165" cy="175438"/>
              </a:xfrm>
              <a:custGeom>
                <a:avLst/>
                <a:gdLst/>
                <a:ahLst/>
                <a:cxnLst/>
                <a:rect l="l" t="t" r="r" b="b"/>
                <a:pathLst>
                  <a:path w="878165" h="175438">
                    <a:moveTo>
                      <a:pt x="39473" y="0"/>
                    </a:moveTo>
                    <a:lnTo>
                      <a:pt x="838693" y="0"/>
                    </a:lnTo>
                    <a:cubicBezTo>
                      <a:pt x="860493" y="0"/>
                      <a:pt x="878165" y="17672"/>
                      <a:pt x="878165" y="39473"/>
                    </a:cubicBezTo>
                    <a:lnTo>
                      <a:pt x="878165" y="135965"/>
                    </a:lnTo>
                    <a:cubicBezTo>
                      <a:pt x="878165" y="157765"/>
                      <a:pt x="860493" y="175438"/>
                      <a:pt x="838693" y="175438"/>
                    </a:cubicBezTo>
                    <a:lnTo>
                      <a:pt x="39473" y="175438"/>
                    </a:lnTo>
                    <a:cubicBezTo>
                      <a:pt x="17672" y="175438"/>
                      <a:pt x="0" y="157765"/>
                      <a:pt x="0" y="135965"/>
                    </a:cubicBezTo>
                    <a:lnTo>
                      <a:pt x="0" y="39473"/>
                    </a:lnTo>
                    <a:cubicBezTo>
                      <a:pt x="0" y="17672"/>
                      <a:pt x="17672" y="0"/>
                      <a:pt x="39473" y="0"/>
                    </a:cubicBezTo>
                    <a:close/>
                  </a:path>
                </a:pathLst>
              </a:custGeom>
              <a:solidFill>
                <a:srgbClr val="FFDA00"/>
              </a:solidFill>
            </p:spPr>
          </p:sp>
          <p:sp>
            <p:nvSpPr>
              <p:cNvPr id="8" name="TextBox 15"/>
              <p:cNvSpPr txBox="1"/>
              <p:nvPr/>
            </p:nvSpPr>
            <p:spPr>
              <a:xfrm>
                <a:off x="0" y="-9525"/>
                <a:ext cx="878165" cy="184963"/>
              </a:xfrm>
              <a:prstGeom prst="rect">
                <a:avLst/>
              </a:prstGeom>
            </p:spPr>
            <p:txBody>
              <a:bodyPr lIns="50800" tIns="50800" rIns="50800" bIns="50800" rtlCol="0" anchor="ctr"/>
              <a:lstStyle/>
              <a:p>
                <a:pPr algn="ctr">
                  <a:lnSpc>
                    <a:spcPts val="2880"/>
                  </a:lnSpc>
                </a:pPr>
                <a:endParaRPr/>
              </a:p>
            </p:txBody>
          </p:sp>
        </p:grpSp>
        <p:sp>
          <p:nvSpPr>
            <p:cNvPr id="9" name="TextBox 16"/>
            <p:cNvSpPr txBox="1"/>
            <p:nvPr/>
          </p:nvSpPr>
          <p:spPr>
            <a:xfrm>
              <a:off x="0" y="165947"/>
              <a:ext cx="4445712" cy="538534"/>
            </a:xfrm>
            <a:prstGeom prst="rect">
              <a:avLst/>
            </a:prstGeom>
          </p:spPr>
          <p:txBody>
            <a:bodyPr lIns="0" tIns="0" rIns="0" bIns="0" rtlCol="0" anchor="t">
              <a:spAutoFit/>
            </a:bodyPr>
            <a:lstStyle/>
            <a:p>
              <a:pPr marL="0" lvl="0" indent="0" algn="ctr">
                <a:lnSpc>
                  <a:spcPts val="3120"/>
                </a:lnSpc>
                <a:spcBef>
                  <a:spcPct val="0"/>
                </a:spcBef>
              </a:pPr>
              <a:r>
                <a:rPr lang="en-US" sz="2400" u="none">
                  <a:solidFill>
                    <a:srgbClr val="53585F"/>
                  </a:solidFill>
                  <a:latin typeface="Lexend Deca"/>
                  <a:ea typeface="Lexend Deca"/>
                  <a:cs typeface="Lexend Deca"/>
                  <a:sym typeface="Lexend Deca"/>
                </a:rPr>
                <a:t>Control Panel and Emergency Stop</a:t>
              </a:r>
            </a:p>
          </p:txBody>
        </p:sp>
      </p:grpSp>
      <p:grpSp>
        <p:nvGrpSpPr>
          <p:cNvPr id="10" name="Group 12"/>
          <p:cNvGrpSpPr/>
          <p:nvPr/>
        </p:nvGrpSpPr>
        <p:grpSpPr>
          <a:xfrm>
            <a:off x="7391400" y="4813300"/>
            <a:ext cx="2693035" cy="666115"/>
            <a:chOff x="0" y="0"/>
            <a:chExt cx="4445712" cy="888153"/>
          </a:xfrm>
        </p:grpSpPr>
        <p:grpSp>
          <p:nvGrpSpPr>
            <p:cNvPr id="11" name="Group 13"/>
            <p:cNvGrpSpPr/>
            <p:nvPr/>
          </p:nvGrpSpPr>
          <p:grpSpPr>
            <a:xfrm>
              <a:off x="0" y="0"/>
              <a:ext cx="4445712" cy="888153"/>
              <a:chOff x="0" y="0"/>
              <a:chExt cx="878165" cy="175438"/>
            </a:xfrm>
          </p:grpSpPr>
          <p:sp>
            <p:nvSpPr>
              <p:cNvPr id="17" name="Freeform 14"/>
              <p:cNvSpPr/>
              <p:nvPr/>
            </p:nvSpPr>
            <p:spPr>
              <a:xfrm>
                <a:off x="0" y="0"/>
                <a:ext cx="878165" cy="175438"/>
              </a:xfrm>
              <a:custGeom>
                <a:avLst/>
                <a:gdLst/>
                <a:ahLst/>
                <a:cxnLst/>
                <a:rect l="l" t="t" r="r" b="b"/>
                <a:pathLst>
                  <a:path w="878165" h="175438">
                    <a:moveTo>
                      <a:pt x="39473" y="0"/>
                    </a:moveTo>
                    <a:lnTo>
                      <a:pt x="838693" y="0"/>
                    </a:lnTo>
                    <a:cubicBezTo>
                      <a:pt x="860493" y="0"/>
                      <a:pt x="878165" y="17672"/>
                      <a:pt x="878165" y="39473"/>
                    </a:cubicBezTo>
                    <a:lnTo>
                      <a:pt x="878165" y="135965"/>
                    </a:lnTo>
                    <a:cubicBezTo>
                      <a:pt x="878165" y="157765"/>
                      <a:pt x="860493" y="175438"/>
                      <a:pt x="838693" y="175438"/>
                    </a:cubicBezTo>
                    <a:lnTo>
                      <a:pt x="39473" y="175438"/>
                    </a:lnTo>
                    <a:cubicBezTo>
                      <a:pt x="17672" y="175438"/>
                      <a:pt x="0" y="157765"/>
                      <a:pt x="0" y="135965"/>
                    </a:cubicBezTo>
                    <a:lnTo>
                      <a:pt x="0" y="39473"/>
                    </a:lnTo>
                    <a:cubicBezTo>
                      <a:pt x="0" y="17672"/>
                      <a:pt x="17672" y="0"/>
                      <a:pt x="39473" y="0"/>
                    </a:cubicBezTo>
                    <a:close/>
                  </a:path>
                </a:pathLst>
              </a:custGeom>
              <a:solidFill>
                <a:srgbClr val="FFDA00"/>
              </a:solidFill>
            </p:spPr>
          </p:sp>
          <p:sp>
            <p:nvSpPr>
              <p:cNvPr id="18" name="TextBox 15"/>
              <p:cNvSpPr txBox="1"/>
              <p:nvPr/>
            </p:nvSpPr>
            <p:spPr>
              <a:xfrm>
                <a:off x="0" y="-9525"/>
                <a:ext cx="878165" cy="184963"/>
              </a:xfrm>
              <a:prstGeom prst="rect">
                <a:avLst/>
              </a:prstGeom>
            </p:spPr>
            <p:txBody>
              <a:bodyPr lIns="50800" tIns="50800" rIns="50800" bIns="50800" rtlCol="0" anchor="ctr"/>
              <a:lstStyle/>
              <a:p>
                <a:pPr algn="ctr">
                  <a:lnSpc>
                    <a:spcPts val="2880"/>
                  </a:lnSpc>
                </a:pPr>
                <a:endParaRPr/>
              </a:p>
            </p:txBody>
          </p:sp>
        </p:grpSp>
        <p:sp>
          <p:nvSpPr>
            <p:cNvPr id="19" name="TextBox 16"/>
            <p:cNvSpPr txBox="1"/>
            <p:nvPr/>
          </p:nvSpPr>
          <p:spPr>
            <a:xfrm>
              <a:off x="0" y="165947"/>
              <a:ext cx="4445712" cy="533400"/>
            </a:xfrm>
            <a:prstGeom prst="rect">
              <a:avLst/>
            </a:prstGeom>
          </p:spPr>
          <p:txBody>
            <a:bodyPr lIns="0" tIns="0" rIns="0" bIns="0" rtlCol="0" anchor="t">
              <a:spAutoFit/>
            </a:bodyPr>
            <a:lstStyle/>
            <a:p>
              <a:pPr marL="0" lvl="0" indent="0" algn="ctr">
                <a:lnSpc>
                  <a:spcPts val="3120"/>
                </a:lnSpc>
                <a:spcBef>
                  <a:spcPct val="0"/>
                </a:spcBef>
              </a:pPr>
              <a:r>
                <a:rPr lang="en-US" sz="2400" u="none">
                  <a:solidFill>
                    <a:srgbClr val="53585F"/>
                  </a:solidFill>
                  <a:latin typeface="Lexend Deca"/>
                  <a:ea typeface="Lexend Deca"/>
                  <a:cs typeface="Lexend Deca"/>
                  <a:sym typeface="Lexend Deca"/>
                </a:rPr>
                <a:t>LED Ring Light</a:t>
              </a:r>
            </a:p>
          </p:txBody>
        </p:sp>
      </p:grpSp>
      <p:grpSp>
        <p:nvGrpSpPr>
          <p:cNvPr id="20" name="Group 12"/>
          <p:cNvGrpSpPr/>
          <p:nvPr/>
        </p:nvGrpSpPr>
        <p:grpSpPr>
          <a:xfrm>
            <a:off x="5704839" y="7771132"/>
            <a:ext cx="5209540" cy="1504950"/>
            <a:chOff x="486396" y="-202351"/>
            <a:chExt cx="8600005" cy="2006599"/>
          </a:xfrm>
        </p:grpSpPr>
        <p:sp>
          <p:nvSpPr>
            <p:cNvPr id="22" name="Freeform 14"/>
            <p:cNvSpPr/>
            <p:nvPr/>
          </p:nvSpPr>
          <p:spPr>
            <a:xfrm>
              <a:off x="486396" y="-202351"/>
              <a:ext cx="8600005" cy="2006599"/>
            </a:xfrm>
            <a:custGeom>
              <a:avLst/>
              <a:gdLst/>
              <a:ahLst/>
              <a:cxnLst/>
              <a:rect l="l" t="t" r="r" b="b"/>
              <a:pathLst>
                <a:path w="878165" h="175438">
                  <a:moveTo>
                    <a:pt x="39473" y="0"/>
                  </a:moveTo>
                  <a:lnTo>
                    <a:pt x="838693" y="0"/>
                  </a:lnTo>
                  <a:cubicBezTo>
                    <a:pt x="860493" y="0"/>
                    <a:pt x="878165" y="17672"/>
                    <a:pt x="878165" y="39473"/>
                  </a:cubicBezTo>
                  <a:lnTo>
                    <a:pt x="878165" y="135965"/>
                  </a:lnTo>
                  <a:cubicBezTo>
                    <a:pt x="878165" y="157765"/>
                    <a:pt x="860493" y="175438"/>
                    <a:pt x="838693" y="175438"/>
                  </a:cubicBezTo>
                  <a:lnTo>
                    <a:pt x="39473" y="175438"/>
                  </a:lnTo>
                  <a:cubicBezTo>
                    <a:pt x="17672" y="175438"/>
                    <a:pt x="0" y="157765"/>
                    <a:pt x="0" y="135965"/>
                  </a:cubicBezTo>
                  <a:lnTo>
                    <a:pt x="0" y="39473"/>
                  </a:lnTo>
                  <a:cubicBezTo>
                    <a:pt x="0" y="17672"/>
                    <a:pt x="17672" y="0"/>
                    <a:pt x="39473" y="0"/>
                  </a:cubicBezTo>
                  <a:close/>
                </a:path>
              </a:pathLst>
            </a:custGeom>
            <a:solidFill>
              <a:srgbClr val="FFDA00"/>
            </a:solidFill>
          </p:spPr>
        </p:sp>
        <p:sp>
          <p:nvSpPr>
            <p:cNvPr id="24" name="TextBox 16"/>
            <p:cNvSpPr txBox="1"/>
            <p:nvPr/>
          </p:nvSpPr>
          <p:spPr>
            <a:xfrm>
              <a:off x="754753" y="267549"/>
              <a:ext cx="7780258" cy="1066800"/>
            </a:xfrm>
            <a:prstGeom prst="rect">
              <a:avLst/>
            </a:prstGeom>
          </p:spPr>
          <p:txBody>
            <a:bodyPr wrap="square" lIns="0" tIns="0" rIns="0" bIns="0" rtlCol="0" anchor="t">
              <a:spAutoFit/>
            </a:bodyPr>
            <a:lstStyle/>
            <a:p>
              <a:pPr marL="0" lvl="0" indent="0" algn="ctr">
                <a:lnSpc>
                  <a:spcPts val="3120"/>
                </a:lnSpc>
                <a:spcBef>
                  <a:spcPct val="0"/>
                </a:spcBef>
              </a:pPr>
              <a:r>
                <a:rPr lang="en-US" sz="2400" u="none">
                  <a:solidFill>
                    <a:srgbClr val="53585F"/>
                  </a:solidFill>
                  <a:latin typeface="Lexend Deca"/>
                  <a:ea typeface="Lexend Deca"/>
                  <a:cs typeface="Lexend Deca"/>
                  <a:sym typeface="Lexend Deca"/>
                </a:rPr>
                <a:t>IPX5 Water Resistent</a:t>
              </a:r>
            </a:p>
            <a:p>
              <a:pPr marL="0" lvl="0" indent="0" algn="ctr">
                <a:lnSpc>
                  <a:spcPts val="3120"/>
                </a:lnSpc>
                <a:spcBef>
                  <a:spcPct val="0"/>
                </a:spcBef>
              </a:pPr>
              <a:r>
                <a:rPr lang="en-US" sz="2400" u="none">
                  <a:solidFill>
                    <a:srgbClr val="53585F"/>
                  </a:solidFill>
                  <a:latin typeface="Lexend Deca"/>
                  <a:ea typeface="Lexend Deca"/>
                  <a:cs typeface="Lexend Deca"/>
                  <a:sym typeface="Lexend Deca"/>
                </a:rPr>
                <a:t>Hose down the mower to clean</a:t>
              </a:r>
            </a:p>
          </p:txBody>
        </p:sp>
      </p:grpSp>
      <p:grpSp>
        <p:nvGrpSpPr>
          <p:cNvPr id="25" name="Group 12"/>
          <p:cNvGrpSpPr/>
          <p:nvPr/>
        </p:nvGrpSpPr>
        <p:grpSpPr>
          <a:xfrm>
            <a:off x="11201400" y="7353300"/>
            <a:ext cx="2693035" cy="666115"/>
            <a:chOff x="0" y="0"/>
            <a:chExt cx="4445712" cy="888153"/>
          </a:xfrm>
        </p:grpSpPr>
        <p:grpSp>
          <p:nvGrpSpPr>
            <p:cNvPr id="26" name="Group 13"/>
            <p:cNvGrpSpPr/>
            <p:nvPr/>
          </p:nvGrpSpPr>
          <p:grpSpPr>
            <a:xfrm>
              <a:off x="0" y="0"/>
              <a:ext cx="4445712" cy="888153"/>
              <a:chOff x="0" y="0"/>
              <a:chExt cx="878165" cy="175438"/>
            </a:xfrm>
          </p:grpSpPr>
          <p:sp>
            <p:nvSpPr>
              <p:cNvPr id="27" name="Freeform 14"/>
              <p:cNvSpPr/>
              <p:nvPr/>
            </p:nvSpPr>
            <p:spPr>
              <a:xfrm>
                <a:off x="0" y="0"/>
                <a:ext cx="878165" cy="175438"/>
              </a:xfrm>
              <a:custGeom>
                <a:avLst/>
                <a:gdLst/>
                <a:ahLst/>
                <a:cxnLst/>
                <a:rect l="l" t="t" r="r" b="b"/>
                <a:pathLst>
                  <a:path w="878165" h="175438">
                    <a:moveTo>
                      <a:pt x="39473" y="0"/>
                    </a:moveTo>
                    <a:lnTo>
                      <a:pt x="838693" y="0"/>
                    </a:lnTo>
                    <a:cubicBezTo>
                      <a:pt x="860493" y="0"/>
                      <a:pt x="878165" y="17672"/>
                      <a:pt x="878165" y="39473"/>
                    </a:cubicBezTo>
                    <a:lnTo>
                      <a:pt x="878165" y="135965"/>
                    </a:lnTo>
                    <a:cubicBezTo>
                      <a:pt x="878165" y="157765"/>
                      <a:pt x="860493" y="175438"/>
                      <a:pt x="838693" y="175438"/>
                    </a:cubicBezTo>
                    <a:lnTo>
                      <a:pt x="39473" y="175438"/>
                    </a:lnTo>
                    <a:cubicBezTo>
                      <a:pt x="17672" y="175438"/>
                      <a:pt x="0" y="157765"/>
                      <a:pt x="0" y="135965"/>
                    </a:cubicBezTo>
                    <a:lnTo>
                      <a:pt x="0" y="39473"/>
                    </a:lnTo>
                    <a:cubicBezTo>
                      <a:pt x="0" y="17672"/>
                      <a:pt x="17672" y="0"/>
                      <a:pt x="39473" y="0"/>
                    </a:cubicBezTo>
                    <a:close/>
                  </a:path>
                </a:pathLst>
              </a:custGeom>
              <a:solidFill>
                <a:srgbClr val="FFDA00"/>
              </a:solidFill>
            </p:spPr>
          </p:sp>
          <p:sp>
            <p:nvSpPr>
              <p:cNvPr id="28" name="TextBox 15"/>
              <p:cNvSpPr txBox="1"/>
              <p:nvPr/>
            </p:nvSpPr>
            <p:spPr>
              <a:xfrm>
                <a:off x="0" y="-9525"/>
                <a:ext cx="878165" cy="184963"/>
              </a:xfrm>
              <a:prstGeom prst="rect">
                <a:avLst/>
              </a:prstGeom>
            </p:spPr>
            <p:txBody>
              <a:bodyPr lIns="50800" tIns="50800" rIns="50800" bIns="50800" rtlCol="0" anchor="ctr"/>
              <a:lstStyle/>
              <a:p>
                <a:pPr algn="ctr">
                  <a:lnSpc>
                    <a:spcPts val="2880"/>
                  </a:lnSpc>
                </a:pPr>
                <a:endParaRPr/>
              </a:p>
            </p:txBody>
          </p:sp>
        </p:grpSp>
        <p:sp>
          <p:nvSpPr>
            <p:cNvPr id="29" name="TextBox 16"/>
            <p:cNvSpPr txBox="1"/>
            <p:nvPr/>
          </p:nvSpPr>
          <p:spPr>
            <a:xfrm>
              <a:off x="0" y="165947"/>
              <a:ext cx="4445712" cy="533400"/>
            </a:xfrm>
            <a:prstGeom prst="rect">
              <a:avLst/>
            </a:prstGeom>
          </p:spPr>
          <p:txBody>
            <a:bodyPr lIns="0" tIns="0" rIns="0" bIns="0" rtlCol="0" anchor="t">
              <a:spAutoFit/>
            </a:bodyPr>
            <a:lstStyle/>
            <a:p>
              <a:pPr marL="0" lvl="0" indent="0" algn="ctr">
                <a:lnSpc>
                  <a:spcPts val="3120"/>
                </a:lnSpc>
                <a:spcBef>
                  <a:spcPct val="0"/>
                </a:spcBef>
              </a:pPr>
              <a:r>
                <a:rPr lang="en-US" sz="2400" u="none">
                  <a:solidFill>
                    <a:srgbClr val="53585F"/>
                  </a:solidFill>
                  <a:latin typeface="Lexend Deca"/>
                  <a:ea typeface="Lexend Deca"/>
                  <a:cs typeface="Lexend Deca"/>
                  <a:sym typeface="Lexend Deca"/>
                </a:rPr>
                <a:t>Blades</a:t>
              </a:r>
            </a:p>
          </p:txBody>
        </p:sp>
      </p:grpSp>
      <p:grpSp>
        <p:nvGrpSpPr>
          <p:cNvPr id="30" name="Group 12"/>
          <p:cNvGrpSpPr/>
          <p:nvPr/>
        </p:nvGrpSpPr>
        <p:grpSpPr>
          <a:xfrm>
            <a:off x="14020800" y="6515100"/>
            <a:ext cx="2693035" cy="1033780"/>
            <a:chOff x="0" y="0"/>
            <a:chExt cx="4445712" cy="1378373"/>
          </a:xfrm>
        </p:grpSpPr>
        <p:sp>
          <p:nvSpPr>
            <p:cNvPr id="32" name="Freeform 14"/>
            <p:cNvSpPr/>
            <p:nvPr/>
          </p:nvSpPr>
          <p:spPr>
            <a:xfrm>
              <a:off x="0" y="0"/>
              <a:ext cx="4445712" cy="1378373"/>
            </a:xfrm>
            <a:custGeom>
              <a:avLst/>
              <a:gdLst/>
              <a:ahLst/>
              <a:cxnLst/>
              <a:rect l="l" t="t" r="r" b="b"/>
              <a:pathLst>
                <a:path w="878165" h="175438">
                  <a:moveTo>
                    <a:pt x="39473" y="0"/>
                  </a:moveTo>
                  <a:lnTo>
                    <a:pt x="838693" y="0"/>
                  </a:lnTo>
                  <a:cubicBezTo>
                    <a:pt x="860493" y="0"/>
                    <a:pt x="878165" y="17672"/>
                    <a:pt x="878165" y="39473"/>
                  </a:cubicBezTo>
                  <a:lnTo>
                    <a:pt x="878165" y="135965"/>
                  </a:lnTo>
                  <a:cubicBezTo>
                    <a:pt x="878165" y="157765"/>
                    <a:pt x="860493" y="175438"/>
                    <a:pt x="838693" y="175438"/>
                  </a:cubicBezTo>
                  <a:lnTo>
                    <a:pt x="39473" y="175438"/>
                  </a:lnTo>
                  <a:cubicBezTo>
                    <a:pt x="17672" y="175438"/>
                    <a:pt x="0" y="157765"/>
                    <a:pt x="0" y="135965"/>
                  </a:cubicBezTo>
                  <a:lnTo>
                    <a:pt x="0" y="39473"/>
                  </a:lnTo>
                  <a:cubicBezTo>
                    <a:pt x="0" y="17672"/>
                    <a:pt x="17672" y="0"/>
                    <a:pt x="39473" y="0"/>
                  </a:cubicBezTo>
                  <a:close/>
                </a:path>
              </a:pathLst>
            </a:custGeom>
            <a:solidFill>
              <a:srgbClr val="FFDA00"/>
            </a:solidFill>
          </p:spPr>
        </p:sp>
        <p:sp>
          <p:nvSpPr>
            <p:cNvPr id="34" name="TextBox 16"/>
            <p:cNvSpPr txBox="1"/>
            <p:nvPr/>
          </p:nvSpPr>
          <p:spPr>
            <a:xfrm>
              <a:off x="0" y="165947"/>
              <a:ext cx="4445712" cy="1066800"/>
            </a:xfrm>
            <a:prstGeom prst="rect">
              <a:avLst/>
            </a:prstGeom>
          </p:spPr>
          <p:txBody>
            <a:bodyPr lIns="0" tIns="0" rIns="0" bIns="0" rtlCol="0" anchor="t">
              <a:spAutoFit/>
            </a:bodyPr>
            <a:lstStyle/>
            <a:p>
              <a:pPr marL="0" lvl="0" indent="0" algn="ctr">
                <a:lnSpc>
                  <a:spcPts val="3120"/>
                </a:lnSpc>
                <a:spcBef>
                  <a:spcPct val="0"/>
                </a:spcBef>
              </a:pPr>
              <a:r>
                <a:rPr lang="en-US" sz="2400" u="none">
                  <a:solidFill>
                    <a:srgbClr val="53585F"/>
                  </a:solidFill>
                  <a:latin typeface="Lexend Deca"/>
                  <a:ea typeface="Lexend Deca"/>
                  <a:cs typeface="Lexend Deca"/>
                  <a:sym typeface="Lexend Deca"/>
                </a:rPr>
                <a:t>Collision and lift sensors</a:t>
              </a:r>
            </a:p>
          </p:txBody>
        </p:sp>
      </p:grpSp>
      <p:grpSp>
        <p:nvGrpSpPr>
          <p:cNvPr id="35" name="Group 12"/>
          <p:cNvGrpSpPr/>
          <p:nvPr/>
        </p:nvGrpSpPr>
        <p:grpSpPr>
          <a:xfrm>
            <a:off x="14173200" y="4989482"/>
            <a:ext cx="2693035" cy="666115"/>
            <a:chOff x="0" y="0"/>
            <a:chExt cx="4445712" cy="888153"/>
          </a:xfrm>
        </p:grpSpPr>
        <p:grpSp>
          <p:nvGrpSpPr>
            <p:cNvPr id="36" name="Group 13"/>
            <p:cNvGrpSpPr/>
            <p:nvPr/>
          </p:nvGrpSpPr>
          <p:grpSpPr>
            <a:xfrm>
              <a:off x="0" y="0"/>
              <a:ext cx="4445712" cy="888153"/>
              <a:chOff x="0" y="0"/>
              <a:chExt cx="878165" cy="175438"/>
            </a:xfrm>
          </p:grpSpPr>
          <p:sp>
            <p:nvSpPr>
              <p:cNvPr id="37" name="Freeform 14"/>
              <p:cNvSpPr/>
              <p:nvPr/>
            </p:nvSpPr>
            <p:spPr>
              <a:xfrm>
                <a:off x="0" y="0"/>
                <a:ext cx="878165" cy="175438"/>
              </a:xfrm>
              <a:custGeom>
                <a:avLst/>
                <a:gdLst/>
                <a:ahLst/>
                <a:cxnLst/>
                <a:rect l="l" t="t" r="r" b="b"/>
                <a:pathLst>
                  <a:path w="878165" h="175438">
                    <a:moveTo>
                      <a:pt x="39473" y="0"/>
                    </a:moveTo>
                    <a:lnTo>
                      <a:pt x="838693" y="0"/>
                    </a:lnTo>
                    <a:cubicBezTo>
                      <a:pt x="860493" y="0"/>
                      <a:pt x="878165" y="17672"/>
                      <a:pt x="878165" y="39473"/>
                    </a:cubicBezTo>
                    <a:lnTo>
                      <a:pt x="878165" y="135965"/>
                    </a:lnTo>
                    <a:cubicBezTo>
                      <a:pt x="878165" y="157765"/>
                      <a:pt x="860493" y="175438"/>
                      <a:pt x="838693" y="175438"/>
                    </a:cubicBezTo>
                    <a:lnTo>
                      <a:pt x="39473" y="175438"/>
                    </a:lnTo>
                    <a:cubicBezTo>
                      <a:pt x="17672" y="175438"/>
                      <a:pt x="0" y="157765"/>
                      <a:pt x="0" y="135965"/>
                    </a:cubicBezTo>
                    <a:lnTo>
                      <a:pt x="0" y="39473"/>
                    </a:lnTo>
                    <a:cubicBezTo>
                      <a:pt x="0" y="17672"/>
                      <a:pt x="17672" y="0"/>
                      <a:pt x="39473" y="0"/>
                    </a:cubicBezTo>
                    <a:close/>
                  </a:path>
                </a:pathLst>
              </a:custGeom>
              <a:solidFill>
                <a:srgbClr val="FFDA00"/>
              </a:solidFill>
            </p:spPr>
          </p:sp>
          <p:sp>
            <p:nvSpPr>
              <p:cNvPr id="38" name="TextBox 15"/>
              <p:cNvSpPr txBox="1"/>
              <p:nvPr/>
            </p:nvSpPr>
            <p:spPr>
              <a:xfrm>
                <a:off x="0" y="-9525"/>
                <a:ext cx="878165" cy="184963"/>
              </a:xfrm>
              <a:prstGeom prst="rect">
                <a:avLst/>
              </a:prstGeom>
            </p:spPr>
            <p:txBody>
              <a:bodyPr lIns="50800" tIns="50800" rIns="50800" bIns="50800" rtlCol="0" anchor="ctr"/>
              <a:lstStyle/>
              <a:p>
                <a:pPr algn="ctr">
                  <a:lnSpc>
                    <a:spcPts val="2880"/>
                  </a:lnSpc>
                </a:pPr>
                <a:endParaRPr/>
              </a:p>
            </p:txBody>
          </p:sp>
        </p:grpSp>
        <p:sp>
          <p:nvSpPr>
            <p:cNvPr id="39" name="TextBox 16"/>
            <p:cNvSpPr txBox="1"/>
            <p:nvPr/>
          </p:nvSpPr>
          <p:spPr>
            <a:xfrm>
              <a:off x="0" y="165947"/>
              <a:ext cx="4445712" cy="533400"/>
            </a:xfrm>
            <a:prstGeom prst="rect">
              <a:avLst/>
            </a:prstGeom>
          </p:spPr>
          <p:txBody>
            <a:bodyPr lIns="0" tIns="0" rIns="0" bIns="0" rtlCol="0" anchor="t">
              <a:spAutoFit/>
            </a:bodyPr>
            <a:lstStyle/>
            <a:p>
              <a:pPr marL="0" lvl="0" indent="0" algn="ctr">
                <a:lnSpc>
                  <a:spcPts val="3120"/>
                </a:lnSpc>
                <a:spcBef>
                  <a:spcPct val="0"/>
                </a:spcBef>
              </a:pPr>
              <a:r>
                <a:rPr lang="en-US" sz="2400" u="none">
                  <a:solidFill>
                    <a:srgbClr val="53585F"/>
                  </a:solidFill>
                  <a:latin typeface="Lexend Deca"/>
                  <a:ea typeface="Lexend Deca"/>
                  <a:cs typeface="Lexend Deca"/>
                  <a:sym typeface="Lexend Deca"/>
                </a:rPr>
                <a:t>3D LiDAR</a:t>
              </a:r>
            </a:p>
          </p:txBody>
        </p:sp>
      </p:grpSp>
      <p:grpSp>
        <p:nvGrpSpPr>
          <p:cNvPr id="40" name="Group 12"/>
          <p:cNvGrpSpPr/>
          <p:nvPr/>
        </p:nvGrpSpPr>
        <p:grpSpPr>
          <a:xfrm>
            <a:off x="13564870" y="4309745"/>
            <a:ext cx="3301365" cy="666115"/>
            <a:chOff x="0" y="0"/>
            <a:chExt cx="4445712" cy="888153"/>
          </a:xfrm>
        </p:grpSpPr>
        <p:grpSp>
          <p:nvGrpSpPr>
            <p:cNvPr id="41" name="Group 13"/>
            <p:cNvGrpSpPr/>
            <p:nvPr/>
          </p:nvGrpSpPr>
          <p:grpSpPr>
            <a:xfrm>
              <a:off x="0" y="0"/>
              <a:ext cx="4445712" cy="888153"/>
              <a:chOff x="0" y="0"/>
              <a:chExt cx="878165" cy="175438"/>
            </a:xfrm>
          </p:grpSpPr>
          <p:sp>
            <p:nvSpPr>
              <p:cNvPr id="42" name="Freeform 14"/>
              <p:cNvSpPr/>
              <p:nvPr/>
            </p:nvSpPr>
            <p:spPr>
              <a:xfrm>
                <a:off x="0" y="0"/>
                <a:ext cx="878165" cy="175438"/>
              </a:xfrm>
              <a:custGeom>
                <a:avLst/>
                <a:gdLst/>
                <a:ahLst/>
                <a:cxnLst/>
                <a:rect l="l" t="t" r="r" b="b"/>
                <a:pathLst>
                  <a:path w="878165" h="175438">
                    <a:moveTo>
                      <a:pt x="39473" y="0"/>
                    </a:moveTo>
                    <a:lnTo>
                      <a:pt x="838693" y="0"/>
                    </a:lnTo>
                    <a:cubicBezTo>
                      <a:pt x="860493" y="0"/>
                      <a:pt x="878165" y="17672"/>
                      <a:pt x="878165" y="39473"/>
                    </a:cubicBezTo>
                    <a:lnTo>
                      <a:pt x="878165" y="135965"/>
                    </a:lnTo>
                    <a:cubicBezTo>
                      <a:pt x="878165" y="157765"/>
                      <a:pt x="860493" y="175438"/>
                      <a:pt x="838693" y="175438"/>
                    </a:cubicBezTo>
                    <a:lnTo>
                      <a:pt x="39473" y="175438"/>
                    </a:lnTo>
                    <a:cubicBezTo>
                      <a:pt x="17672" y="175438"/>
                      <a:pt x="0" y="157765"/>
                      <a:pt x="0" y="135965"/>
                    </a:cubicBezTo>
                    <a:lnTo>
                      <a:pt x="0" y="39473"/>
                    </a:lnTo>
                    <a:cubicBezTo>
                      <a:pt x="0" y="17672"/>
                      <a:pt x="17672" y="0"/>
                      <a:pt x="39473" y="0"/>
                    </a:cubicBezTo>
                    <a:close/>
                  </a:path>
                </a:pathLst>
              </a:custGeom>
              <a:solidFill>
                <a:srgbClr val="FFDA00"/>
              </a:solidFill>
            </p:spPr>
          </p:sp>
          <p:sp>
            <p:nvSpPr>
              <p:cNvPr id="43" name="TextBox 15"/>
              <p:cNvSpPr txBox="1"/>
              <p:nvPr/>
            </p:nvSpPr>
            <p:spPr>
              <a:xfrm>
                <a:off x="0" y="-9525"/>
                <a:ext cx="878165" cy="184963"/>
              </a:xfrm>
              <a:prstGeom prst="rect">
                <a:avLst/>
              </a:prstGeom>
            </p:spPr>
            <p:txBody>
              <a:bodyPr lIns="50800" tIns="50800" rIns="50800" bIns="50800" rtlCol="0" anchor="ctr"/>
              <a:lstStyle/>
              <a:p>
                <a:pPr algn="ctr">
                  <a:lnSpc>
                    <a:spcPts val="2880"/>
                  </a:lnSpc>
                </a:pPr>
                <a:endParaRPr/>
              </a:p>
            </p:txBody>
          </p:sp>
        </p:grpSp>
        <p:sp>
          <p:nvSpPr>
            <p:cNvPr id="44" name="TextBox 16"/>
            <p:cNvSpPr txBox="1"/>
            <p:nvPr/>
          </p:nvSpPr>
          <p:spPr>
            <a:xfrm>
              <a:off x="0" y="165947"/>
              <a:ext cx="4445712" cy="533400"/>
            </a:xfrm>
            <a:prstGeom prst="rect">
              <a:avLst/>
            </a:prstGeom>
          </p:spPr>
          <p:txBody>
            <a:bodyPr lIns="0" tIns="0" rIns="0" bIns="0" rtlCol="0" anchor="t">
              <a:spAutoFit/>
            </a:bodyPr>
            <a:lstStyle/>
            <a:p>
              <a:pPr marL="0" lvl="0" indent="0" algn="ctr">
                <a:lnSpc>
                  <a:spcPts val="3120"/>
                </a:lnSpc>
                <a:spcBef>
                  <a:spcPct val="0"/>
                </a:spcBef>
              </a:pPr>
              <a:r>
                <a:rPr lang="en-US" sz="2400" u="none">
                  <a:solidFill>
                    <a:srgbClr val="53585F"/>
                  </a:solidFill>
                  <a:latin typeface="Lexend Deca"/>
                  <a:ea typeface="Lexend Deca"/>
                  <a:cs typeface="Lexend Deca"/>
                  <a:sym typeface="Lexend Deca"/>
                </a:rPr>
                <a:t>Vision Sensor</a:t>
              </a:r>
            </a:p>
          </p:txBody>
        </p:sp>
      </p:grpSp>
      <p:sp>
        <p:nvSpPr>
          <p:cNvPr id="45" name="文本框 44">
            <a:extLst>
              <a:ext uri="{FF2B5EF4-FFF2-40B4-BE49-F238E27FC236}">
                <a16:creationId xmlns:a16="http://schemas.microsoft.com/office/drawing/2014/main" id="{CA873E53-724E-4207-B4B7-6F62007C096B}"/>
              </a:ext>
            </a:extLst>
          </p:cNvPr>
          <p:cNvSpPr txBox="1"/>
          <p:nvPr/>
        </p:nvSpPr>
        <p:spPr>
          <a:xfrm>
            <a:off x="16916400" y="9410700"/>
            <a:ext cx="990600" cy="584775"/>
          </a:xfrm>
          <a:prstGeom prst="rect">
            <a:avLst/>
          </a:prstGeom>
          <a:noFill/>
        </p:spPr>
        <p:txBody>
          <a:bodyPr wrap="square" rtlCol="0">
            <a:spAutoFit/>
          </a:bodyPr>
          <a:lstStyle/>
          <a:p>
            <a:r>
              <a:rPr lang="en-US" altLang="zh-CN" sz="3200" dirty="0"/>
              <a:t>3</a:t>
            </a:r>
            <a:endParaRPr lang="zh-CN" altLang="en-US" sz="3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14"/>
          <p:cNvGrpSpPr/>
          <p:nvPr/>
        </p:nvGrpSpPr>
        <p:grpSpPr>
          <a:xfrm rot="5400000">
            <a:off x="893445" y="6307455"/>
            <a:ext cx="2096135" cy="1901825"/>
            <a:chOff x="0" y="0"/>
            <a:chExt cx="754639" cy="1250023"/>
          </a:xfrm>
        </p:grpSpPr>
        <p:sp>
          <p:nvSpPr>
            <p:cNvPr id="71" name="Freeform 15"/>
            <p:cNvSpPr/>
            <p:nvPr/>
          </p:nvSpPr>
          <p:spPr>
            <a:xfrm>
              <a:off x="0" y="0"/>
              <a:ext cx="754639" cy="1250023"/>
            </a:xfrm>
            <a:custGeom>
              <a:avLst/>
              <a:gdLst/>
              <a:ahLst/>
              <a:cxnLst/>
              <a:rect l="l" t="t" r="r" b="b"/>
              <a:pathLst>
                <a:path w="754639" h="1250023">
                  <a:moveTo>
                    <a:pt x="754639" y="80981"/>
                  </a:moveTo>
                  <a:lnTo>
                    <a:pt x="754639" y="1169043"/>
                  </a:lnTo>
                  <a:cubicBezTo>
                    <a:pt x="754639" y="1213767"/>
                    <a:pt x="718382" y="1250023"/>
                    <a:pt x="673658" y="1250023"/>
                  </a:cubicBezTo>
                  <a:lnTo>
                    <a:pt x="80981" y="1250023"/>
                  </a:lnTo>
                  <a:cubicBezTo>
                    <a:pt x="36256" y="1250023"/>
                    <a:pt x="0" y="1213767"/>
                    <a:pt x="0" y="1169043"/>
                  </a:cubicBezTo>
                  <a:lnTo>
                    <a:pt x="0" y="80981"/>
                  </a:lnTo>
                  <a:cubicBezTo>
                    <a:pt x="0" y="36256"/>
                    <a:pt x="36256" y="0"/>
                    <a:pt x="80981" y="0"/>
                  </a:cubicBezTo>
                  <a:lnTo>
                    <a:pt x="673658" y="0"/>
                  </a:lnTo>
                  <a:cubicBezTo>
                    <a:pt x="718382" y="0"/>
                    <a:pt x="754639" y="36256"/>
                    <a:pt x="754639" y="80981"/>
                  </a:cubicBezTo>
                  <a:close/>
                </a:path>
              </a:pathLst>
            </a:custGeom>
            <a:solidFill>
              <a:srgbClr val="0071CE">
                <a:alpha val="29804"/>
              </a:srgbClr>
            </a:solidFill>
            <a:ln cap="sq">
              <a:noFill/>
              <a:prstDash val="solid"/>
              <a:miter/>
            </a:ln>
          </p:spPr>
        </p:sp>
        <p:sp>
          <p:nvSpPr>
            <p:cNvPr id="72" name="TextBox 16"/>
            <p:cNvSpPr txBox="1"/>
            <p:nvPr/>
          </p:nvSpPr>
          <p:spPr>
            <a:xfrm>
              <a:off x="0" y="0"/>
              <a:ext cx="754639" cy="1250023"/>
            </a:xfrm>
            <a:prstGeom prst="rect">
              <a:avLst/>
            </a:prstGeom>
          </p:spPr>
          <p:txBody>
            <a:bodyPr lIns="50800" tIns="50800" rIns="50800" bIns="50800" rtlCol="0" anchor="ctr"/>
            <a:lstStyle/>
            <a:p>
              <a:pPr algn="ctr">
                <a:lnSpc>
                  <a:spcPts val="2760"/>
                </a:lnSpc>
              </a:pPr>
              <a:endParaRPr/>
            </a:p>
          </p:txBody>
        </p:sp>
      </p:grpSp>
      <p:grpSp>
        <p:nvGrpSpPr>
          <p:cNvPr id="2" name="Group 2"/>
          <p:cNvGrpSpPr/>
          <p:nvPr/>
        </p:nvGrpSpPr>
        <p:grpSpPr>
          <a:xfrm>
            <a:off x="11551407" y="2662246"/>
            <a:ext cx="3310221" cy="6249799"/>
            <a:chOff x="0" y="0"/>
            <a:chExt cx="5354212" cy="10108919"/>
          </a:xfrm>
        </p:grpSpPr>
        <p:sp>
          <p:nvSpPr>
            <p:cNvPr id="3" name="Freeform 3"/>
            <p:cNvSpPr/>
            <p:nvPr/>
          </p:nvSpPr>
          <p:spPr>
            <a:xfrm>
              <a:off x="0" y="0"/>
              <a:ext cx="5354193" cy="10108946"/>
            </a:xfrm>
            <a:custGeom>
              <a:avLst/>
              <a:gdLst/>
              <a:ahLst/>
              <a:cxnLst/>
              <a:rect l="l" t="t" r="r" b="b"/>
              <a:pathLst>
                <a:path w="5354193" h="10108946">
                  <a:moveTo>
                    <a:pt x="462195" y="0"/>
                  </a:moveTo>
                  <a:lnTo>
                    <a:pt x="4891998" y="0"/>
                  </a:lnTo>
                  <a:cubicBezTo>
                    <a:pt x="5014580" y="0"/>
                    <a:pt x="5132141" y="48695"/>
                    <a:pt x="5218819" y="135374"/>
                  </a:cubicBezTo>
                  <a:cubicBezTo>
                    <a:pt x="5305497" y="222052"/>
                    <a:pt x="5354193" y="339613"/>
                    <a:pt x="5354193" y="462195"/>
                  </a:cubicBezTo>
                  <a:lnTo>
                    <a:pt x="5354193" y="9646751"/>
                  </a:lnTo>
                  <a:cubicBezTo>
                    <a:pt x="5354193" y="9902014"/>
                    <a:pt x="5147261" y="10108946"/>
                    <a:pt x="4891998" y="10108946"/>
                  </a:cubicBezTo>
                  <a:lnTo>
                    <a:pt x="462195" y="10108946"/>
                  </a:lnTo>
                  <a:cubicBezTo>
                    <a:pt x="206932" y="10108946"/>
                    <a:pt x="0" y="9902014"/>
                    <a:pt x="0" y="9646751"/>
                  </a:cubicBezTo>
                  <a:lnTo>
                    <a:pt x="0" y="462195"/>
                  </a:lnTo>
                  <a:cubicBezTo>
                    <a:pt x="0" y="206932"/>
                    <a:pt x="206932" y="0"/>
                    <a:pt x="462195" y="0"/>
                  </a:cubicBezTo>
                  <a:close/>
                </a:path>
              </a:pathLst>
            </a:custGeom>
            <a:blipFill>
              <a:blip r:embed="rId3"/>
              <a:stretch>
                <a:fillRect t="-3838" b="-3838"/>
              </a:stretch>
            </a:blipFill>
          </p:spPr>
        </p:sp>
      </p:grpSp>
      <p:grpSp>
        <p:nvGrpSpPr>
          <p:cNvPr id="4" name="Group 4"/>
          <p:cNvGrpSpPr/>
          <p:nvPr/>
        </p:nvGrpSpPr>
        <p:grpSpPr>
          <a:xfrm>
            <a:off x="3279197" y="2591181"/>
            <a:ext cx="3003320" cy="6185052"/>
            <a:chOff x="0" y="0"/>
            <a:chExt cx="4851547" cy="9991301"/>
          </a:xfrm>
        </p:grpSpPr>
        <p:sp>
          <p:nvSpPr>
            <p:cNvPr id="5" name="Freeform 5"/>
            <p:cNvSpPr/>
            <p:nvPr/>
          </p:nvSpPr>
          <p:spPr>
            <a:xfrm>
              <a:off x="0" y="0"/>
              <a:ext cx="4851527" cy="9991344"/>
            </a:xfrm>
            <a:custGeom>
              <a:avLst/>
              <a:gdLst/>
              <a:ahLst/>
              <a:cxnLst/>
              <a:rect l="l" t="t" r="r" b="b"/>
              <a:pathLst>
                <a:path w="4851527" h="9991344">
                  <a:moveTo>
                    <a:pt x="461599" y="0"/>
                  </a:moveTo>
                  <a:lnTo>
                    <a:pt x="4389928" y="0"/>
                  </a:lnTo>
                  <a:cubicBezTo>
                    <a:pt x="4512352" y="0"/>
                    <a:pt x="4629761" y="48633"/>
                    <a:pt x="4716328" y="135199"/>
                  </a:cubicBezTo>
                  <a:cubicBezTo>
                    <a:pt x="4802894" y="221766"/>
                    <a:pt x="4851527" y="339175"/>
                    <a:pt x="4851527" y="461599"/>
                  </a:cubicBezTo>
                  <a:lnTo>
                    <a:pt x="4851527" y="9529745"/>
                  </a:lnTo>
                  <a:cubicBezTo>
                    <a:pt x="4851527" y="9784679"/>
                    <a:pt x="4644862" y="9991344"/>
                    <a:pt x="4389928" y="9991344"/>
                  </a:cubicBezTo>
                  <a:lnTo>
                    <a:pt x="461599" y="9991344"/>
                  </a:lnTo>
                  <a:cubicBezTo>
                    <a:pt x="339175" y="9991344"/>
                    <a:pt x="221766" y="9942711"/>
                    <a:pt x="135199" y="9856144"/>
                  </a:cubicBezTo>
                  <a:cubicBezTo>
                    <a:pt x="48633" y="9769578"/>
                    <a:pt x="0" y="9652168"/>
                    <a:pt x="0" y="9529745"/>
                  </a:cubicBezTo>
                  <a:lnTo>
                    <a:pt x="0" y="461599"/>
                  </a:lnTo>
                  <a:cubicBezTo>
                    <a:pt x="0" y="206665"/>
                    <a:pt x="206665" y="0"/>
                    <a:pt x="461599" y="0"/>
                  </a:cubicBezTo>
                  <a:close/>
                </a:path>
              </a:pathLst>
            </a:custGeom>
            <a:blipFill>
              <a:blip r:embed="rId4"/>
              <a:stretch>
                <a:fillRect/>
              </a:stretch>
            </a:blipFill>
          </p:spPr>
        </p:sp>
      </p:grpSp>
      <p:grpSp>
        <p:nvGrpSpPr>
          <p:cNvPr id="9" name="Group 9"/>
          <p:cNvGrpSpPr/>
          <p:nvPr/>
        </p:nvGrpSpPr>
        <p:grpSpPr>
          <a:xfrm>
            <a:off x="3782170" y="2117104"/>
            <a:ext cx="2060723" cy="387412"/>
            <a:chOff x="0" y="0"/>
            <a:chExt cx="3388500" cy="637032"/>
          </a:xfrm>
        </p:grpSpPr>
        <p:sp>
          <p:nvSpPr>
            <p:cNvPr id="10" name="Freeform 10"/>
            <p:cNvSpPr/>
            <p:nvPr/>
          </p:nvSpPr>
          <p:spPr>
            <a:xfrm>
              <a:off x="0" y="0"/>
              <a:ext cx="3388487" cy="636984"/>
            </a:xfrm>
            <a:custGeom>
              <a:avLst/>
              <a:gdLst/>
              <a:ahLst/>
              <a:cxnLst/>
              <a:rect l="l" t="t" r="r" b="b"/>
              <a:pathLst>
                <a:path w="3388487" h="636984">
                  <a:moveTo>
                    <a:pt x="0" y="0"/>
                  </a:moveTo>
                  <a:lnTo>
                    <a:pt x="3388487" y="0"/>
                  </a:lnTo>
                  <a:lnTo>
                    <a:pt x="3388487" y="636984"/>
                  </a:lnTo>
                  <a:lnTo>
                    <a:pt x="0" y="636984"/>
                  </a:lnTo>
                  <a:close/>
                </a:path>
              </a:pathLst>
            </a:custGeom>
            <a:solidFill>
              <a:srgbClr val="FFFEFF"/>
            </a:solidFill>
          </p:spPr>
        </p:sp>
        <p:sp>
          <p:nvSpPr>
            <p:cNvPr id="11" name="TextBox 11"/>
            <p:cNvSpPr txBox="1"/>
            <p:nvPr/>
          </p:nvSpPr>
          <p:spPr>
            <a:xfrm>
              <a:off x="0" y="0"/>
              <a:ext cx="3388500" cy="637032"/>
            </a:xfrm>
            <a:prstGeom prst="rect">
              <a:avLst/>
            </a:prstGeom>
          </p:spPr>
          <p:txBody>
            <a:bodyPr lIns="41192" tIns="41192" rIns="41192" bIns="41192" rtlCol="0" anchor="ctr"/>
            <a:lstStyle/>
            <a:p>
              <a:pPr algn="ctr">
                <a:lnSpc>
                  <a:spcPts val="1750"/>
                </a:lnSpc>
              </a:pPr>
              <a:r>
                <a:rPr lang="en-US" sz="1460">
                  <a:solidFill>
                    <a:srgbClr val="53585F"/>
                  </a:solidFill>
                  <a:latin typeface="Lexend Deca"/>
                  <a:ea typeface="Lexend Deca"/>
                  <a:cs typeface="Lexend Deca"/>
                  <a:sym typeface="Lexend Deca"/>
                </a:rPr>
                <a:t>Blix</a:t>
              </a:r>
            </a:p>
          </p:txBody>
        </p:sp>
      </p:grpSp>
      <p:sp>
        <p:nvSpPr>
          <p:cNvPr id="12" name="TextBox 12"/>
          <p:cNvSpPr txBox="1"/>
          <p:nvPr/>
        </p:nvSpPr>
        <p:spPr>
          <a:xfrm>
            <a:off x="0" y="1200150"/>
            <a:ext cx="18288000" cy="924306"/>
          </a:xfrm>
          <a:prstGeom prst="rect">
            <a:avLst/>
          </a:prstGeom>
        </p:spPr>
        <p:txBody>
          <a:bodyPr lIns="0" tIns="0" rIns="0" bIns="0" rtlCol="0" anchor="t">
            <a:spAutoFit/>
          </a:bodyPr>
          <a:lstStyle/>
          <a:p>
            <a:pPr algn="ctr">
              <a:lnSpc>
                <a:spcPts val="6910"/>
              </a:lnSpc>
            </a:pPr>
            <a:r>
              <a:rPr lang="en-US" sz="7200" b="1">
                <a:solidFill>
                  <a:srgbClr val="006FC7"/>
                </a:solidFill>
                <a:latin typeface="Lexend Deca Bold"/>
                <a:ea typeface="Lexend Deca Bold"/>
                <a:cs typeface="Lexend Deca Bold"/>
                <a:sym typeface="Lexend Deca Bold"/>
              </a:rPr>
              <a:t>4.2 Pause and </a:t>
            </a:r>
            <a:r>
              <a:rPr lang="en-US" sz="7200" b="1">
                <a:solidFill>
                  <a:srgbClr val="FFDA00"/>
                </a:solidFill>
                <a:latin typeface="Lexend Deca Bold"/>
                <a:ea typeface="Lexend Deca Bold"/>
                <a:cs typeface="Lexend Deca Bold"/>
                <a:sym typeface="Lexend Deca Bold"/>
              </a:rPr>
              <a:t>End Tasks</a:t>
            </a:r>
          </a:p>
        </p:txBody>
      </p:sp>
      <p:grpSp>
        <p:nvGrpSpPr>
          <p:cNvPr id="13" name="Group 13"/>
          <p:cNvGrpSpPr/>
          <p:nvPr/>
        </p:nvGrpSpPr>
        <p:grpSpPr>
          <a:xfrm>
            <a:off x="1143000" y="6269355"/>
            <a:ext cx="1778635" cy="1761490"/>
            <a:chOff x="-276928" y="0"/>
            <a:chExt cx="2702701" cy="2862760"/>
          </a:xfrm>
        </p:grpSpPr>
        <p:sp>
          <p:nvSpPr>
            <p:cNvPr id="14" name="Freeform 14"/>
            <p:cNvSpPr/>
            <p:nvPr/>
          </p:nvSpPr>
          <p:spPr>
            <a:xfrm>
              <a:off x="0" y="0"/>
              <a:ext cx="2425773" cy="2605793"/>
            </a:xfrm>
            <a:custGeom>
              <a:avLst/>
              <a:gdLst/>
              <a:ahLst/>
              <a:cxnLst/>
              <a:rect l="l" t="t" r="r" b="b"/>
              <a:pathLst>
                <a:path w="2425773" h="2605793">
                  <a:moveTo>
                    <a:pt x="0" y="0"/>
                  </a:moveTo>
                  <a:lnTo>
                    <a:pt x="2425773" y="0"/>
                  </a:lnTo>
                  <a:lnTo>
                    <a:pt x="2425773" y="2605793"/>
                  </a:lnTo>
                  <a:lnTo>
                    <a:pt x="0" y="2605793"/>
                  </a:lnTo>
                  <a:close/>
                </a:path>
              </a:pathLst>
            </a:custGeom>
            <a:solidFill>
              <a:srgbClr val="006FC7">
                <a:alpha val="0"/>
              </a:srgbClr>
            </a:solidFill>
          </p:spPr>
        </p:sp>
        <p:sp>
          <p:nvSpPr>
            <p:cNvPr id="15" name="TextBox 15"/>
            <p:cNvSpPr txBox="1"/>
            <p:nvPr/>
          </p:nvSpPr>
          <p:spPr>
            <a:xfrm>
              <a:off x="-276928" y="276017"/>
              <a:ext cx="2425773" cy="2586743"/>
            </a:xfrm>
            <a:prstGeom prst="rect">
              <a:avLst/>
            </a:prstGeom>
          </p:spPr>
          <p:txBody>
            <a:bodyPr lIns="0" tIns="0" rIns="0" bIns="0" rtlCol="0" anchor="ctr"/>
            <a:lstStyle/>
            <a:p>
              <a:pPr algn="l">
                <a:lnSpc>
                  <a:spcPts val="2590"/>
                </a:lnSpc>
              </a:pPr>
              <a:r>
                <a:rPr lang="en-US" sz="2400">
                  <a:solidFill>
                    <a:srgbClr val="53585F"/>
                  </a:solidFill>
                  <a:latin typeface="Lexend Deca"/>
                  <a:ea typeface="Lexend Deca"/>
                  <a:cs typeface="Lexend Deca"/>
                  <a:sym typeface="Lexend Deca"/>
                </a:rPr>
                <a:t>To pause a mission, tap the pause button</a:t>
              </a:r>
            </a:p>
          </p:txBody>
        </p:sp>
      </p:grpSp>
      <p:grpSp>
        <p:nvGrpSpPr>
          <p:cNvPr id="16" name="Group 16"/>
          <p:cNvGrpSpPr/>
          <p:nvPr/>
        </p:nvGrpSpPr>
        <p:grpSpPr>
          <a:xfrm>
            <a:off x="1249063" y="8912045"/>
            <a:ext cx="4593830" cy="929536"/>
            <a:chOff x="0" y="0"/>
            <a:chExt cx="1288125" cy="260645"/>
          </a:xfrm>
        </p:grpSpPr>
        <p:sp>
          <p:nvSpPr>
            <p:cNvPr id="17" name="Freeform 17"/>
            <p:cNvSpPr/>
            <p:nvPr/>
          </p:nvSpPr>
          <p:spPr>
            <a:xfrm>
              <a:off x="0" y="0"/>
              <a:ext cx="1288125" cy="260645"/>
            </a:xfrm>
            <a:custGeom>
              <a:avLst/>
              <a:gdLst/>
              <a:ahLst/>
              <a:cxnLst/>
              <a:rect l="l" t="t" r="r" b="b"/>
              <a:pathLst>
                <a:path w="1288125" h="260645">
                  <a:moveTo>
                    <a:pt x="84264" y="0"/>
                  </a:moveTo>
                  <a:lnTo>
                    <a:pt x="1203860" y="0"/>
                  </a:lnTo>
                  <a:cubicBezTo>
                    <a:pt x="1250398" y="0"/>
                    <a:pt x="1288125" y="37726"/>
                    <a:pt x="1288125" y="84264"/>
                  </a:cubicBezTo>
                  <a:lnTo>
                    <a:pt x="1288125" y="176380"/>
                  </a:lnTo>
                  <a:cubicBezTo>
                    <a:pt x="1288125" y="222918"/>
                    <a:pt x="1250398" y="260645"/>
                    <a:pt x="1203860" y="260645"/>
                  </a:cubicBezTo>
                  <a:lnTo>
                    <a:pt x="84264" y="260645"/>
                  </a:lnTo>
                  <a:cubicBezTo>
                    <a:pt x="61916" y="260645"/>
                    <a:pt x="40483" y="251767"/>
                    <a:pt x="24680" y="235964"/>
                  </a:cubicBezTo>
                  <a:cubicBezTo>
                    <a:pt x="8878" y="220162"/>
                    <a:pt x="0" y="198729"/>
                    <a:pt x="0" y="176380"/>
                  </a:cubicBezTo>
                  <a:lnTo>
                    <a:pt x="0" y="84264"/>
                  </a:lnTo>
                  <a:cubicBezTo>
                    <a:pt x="0" y="61916"/>
                    <a:pt x="8878" y="40483"/>
                    <a:pt x="24680" y="24680"/>
                  </a:cubicBezTo>
                  <a:cubicBezTo>
                    <a:pt x="40483" y="8878"/>
                    <a:pt x="61916" y="0"/>
                    <a:pt x="84264" y="0"/>
                  </a:cubicBezTo>
                  <a:close/>
                </a:path>
              </a:pathLst>
            </a:custGeom>
            <a:solidFill>
              <a:srgbClr val="006FC7">
                <a:alpha val="29804"/>
              </a:srgbClr>
            </a:solidFill>
          </p:spPr>
        </p:sp>
        <p:sp>
          <p:nvSpPr>
            <p:cNvPr id="18" name="TextBox 18"/>
            <p:cNvSpPr txBox="1"/>
            <p:nvPr/>
          </p:nvSpPr>
          <p:spPr>
            <a:xfrm>
              <a:off x="0" y="19050"/>
              <a:ext cx="1288125" cy="241595"/>
            </a:xfrm>
            <a:prstGeom prst="rect">
              <a:avLst/>
            </a:prstGeom>
          </p:spPr>
          <p:txBody>
            <a:bodyPr lIns="50800" tIns="50800" rIns="50800" bIns="50800" rtlCol="0" anchor="ctr"/>
            <a:lstStyle/>
            <a:p>
              <a:pPr algn="ctr">
                <a:lnSpc>
                  <a:spcPts val="2320"/>
                </a:lnSpc>
              </a:pPr>
              <a:endParaRPr/>
            </a:p>
          </p:txBody>
        </p:sp>
      </p:grpSp>
      <p:grpSp>
        <p:nvGrpSpPr>
          <p:cNvPr id="19" name="Group 19"/>
          <p:cNvGrpSpPr/>
          <p:nvPr/>
        </p:nvGrpSpPr>
        <p:grpSpPr>
          <a:xfrm>
            <a:off x="1776936" y="8912045"/>
            <a:ext cx="3921115" cy="947429"/>
            <a:chOff x="0" y="0"/>
            <a:chExt cx="5566185" cy="1344914"/>
          </a:xfrm>
        </p:grpSpPr>
        <p:sp>
          <p:nvSpPr>
            <p:cNvPr id="20" name="Freeform 20"/>
            <p:cNvSpPr/>
            <p:nvPr/>
          </p:nvSpPr>
          <p:spPr>
            <a:xfrm>
              <a:off x="0" y="0"/>
              <a:ext cx="5566185" cy="1344914"/>
            </a:xfrm>
            <a:custGeom>
              <a:avLst/>
              <a:gdLst/>
              <a:ahLst/>
              <a:cxnLst/>
              <a:rect l="l" t="t" r="r" b="b"/>
              <a:pathLst>
                <a:path w="5566185" h="1344914">
                  <a:moveTo>
                    <a:pt x="0" y="0"/>
                  </a:moveTo>
                  <a:lnTo>
                    <a:pt x="5566185" y="0"/>
                  </a:lnTo>
                  <a:lnTo>
                    <a:pt x="5566185" y="1344914"/>
                  </a:lnTo>
                  <a:lnTo>
                    <a:pt x="0" y="1344914"/>
                  </a:lnTo>
                  <a:close/>
                </a:path>
              </a:pathLst>
            </a:custGeom>
            <a:solidFill>
              <a:srgbClr val="000000">
                <a:alpha val="0"/>
              </a:srgbClr>
            </a:solidFill>
          </p:spPr>
        </p:sp>
        <p:sp>
          <p:nvSpPr>
            <p:cNvPr id="21" name="TextBox 21"/>
            <p:cNvSpPr txBox="1"/>
            <p:nvPr/>
          </p:nvSpPr>
          <p:spPr>
            <a:xfrm>
              <a:off x="0" y="19050"/>
              <a:ext cx="5566185" cy="1325864"/>
            </a:xfrm>
            <a:prstGeom prst="rect">
              <a:avLst/>
            </a:prstGeom>
          </p:spPr>
          <p:txBody>
            <a:bodyPr lIns="0" tIns="0" rIns="0" bIns="0" rtlCol="0" anchor="ctr"/>
            <a:lstStyle/>
            <a:p>
              <a:pPr algn="l">
                <a:lnSpc>
                  <a:spcPts val="2590"/>
                </a:lnSpc>
              </a:pPr>
              <a:r>
                <a:rPr lang="en-US" sz="2400">
                  <a:solidFill>
                    <a:srgbClr val="53585F"/>
                  </a:solidFill>
                  <a:latin typeface="Lexend Deca"/>
                  <a:ea typeface="Lexend Deca"/>
                  <a:cs typeface="Lexend Deca"/>
                  <a:sym typeface="Lexend Deca"/>
                </a:rPr>
                <a:t>Then, long-press the stop button to end a mission</a:t>
              </a:r>
            </a:p>
          </p:txBody>
        </p:sp>
      </p:grpSp>
      <p:grpSp>
        <p:nvGrpSpPr>
          <p:cNvPr id="22" name="Group 22"/>
          <p:cNvGrpSpPr/>
          <p:nvPr/>
        </p:nvGrpSpPr>
        <p:grpSpPr>
          <a:xfrm>
            <a:off x="7341941" y="2465669"/>
            <a:ext cx="3443849" cy="6308359"/>
            <a:chOff x="0" y="0"/>
            <a:chExt cx="5518645" cy="10108919"/>
          </a:xfrm>
        </p:grpSpPr>
        <p:sp>
          <p:nvSpPr>
            <p:cNvPr id="23" name="Freeform 23"/>
            <p:cNvSpPr/>
            <p:nvPr/>
          </p:nvSpPr>
          <p:spPr>
            <a:xfrm>
              <a:off x="0" y="0"/>
              <a:ext cx="5518658" cy="10108946"/>
            </a:xfrm>
            <a:custGeom>
              <a:avLst/>
              <a:gdLst/>
              <a:ahLst/>
              <a:cxnLst/>
              <a:rect l="l" t="t" r="r" b="b"/>
              <a:pathLst>
                <a:path w="5518658" h="10108946">
                  <a:moveTo>
                    <a:pt x="457904" y="0"/>
                  </a:moveTo>
                  <a:lnTo>
                    <a:pt x="5060754" y="0"/>
                  </a:lnTo>
                  <a:cubicBezTo>
                    <a:pt x="5313647" y="0"/>
                    <a:pt x="5518658" y="205011"/>
                    <a:pt x="5518658" y="457904"/>
                  </a:cubicBezTo>
                  <a:lnTo>
                    <a:pt x="5518658" y="9651042"/>
                  </a:lnTo>
                  <a:cubicBezTo>
                    <a:pt x="5518658" y="9903935"/>
                    <a:pt x="5313647" y="10108946"/>
                    <a:pt x="5060754" y="10108946"/>
                  </a:cubicBezTo>
                  <a:lnTo>
                    <a:pt x="457904" y="10108946"/>
                  </a:lnTo>
                  <a:cubicBezTo>
                    <a:pt x="205011" y="10108946"/>
                    <a:pt x="0" y="9903935"/>
                    <a:pt x="0" y="9651042"/>
                  </a:cubicBezTo>
                  <a:lnTo>
                    <a:pt x="0" y="457904"/>
                  </a:lnTo>
                  <a:cubicBezTo>
                    <a:pt x="0" y="205011"/>
                    <a:pt x="205011" y="0"/>
                    <a:pt x="457904" y="0"/>
                  </a:cubicBezTo>
                  <a:close/>
                </a:path>
              </a:pathLst>
            </a:custGeom>
            <a:blipFill>
              <a:blip r:embed="rId5"/>
              <a:stretch>
                <a:fillRect t="-6238" b="-12072"/>
              </a:stretch>
            </a:blipFill>
          </p:spPr>
        </p:sp>
      </p:grpSp>
      <p:grpSp>
        <p:nvGrpSpPr>
          <p:cNvPr id="24" name="Group 24"/>
          <p:cNvGrpSpPr/>
          <p:nvPr/>
        </p:nvGrpSpPr>
        <p:grpSpPr>
          <a:xfrm>
            <a:off x="7480537" y="2690131"/>
            <a:ext cx="1901809" cy="425792"/>
            <a:chOff x="0" y="0"/>
            <a:chExt cx="3213449" cy="719452"/>
          </a:xfrm>
        </p:grpSpPr>
        <p:sp>
          <p:nvSpPr>
            <p:cNvPr id="25" name="Freeform 25"/>
            <p:cNvSpPr/>
            <p:nvPr/>
          </p:nvSpPr>
          <p:spPr>
            <a:xfrm>
              <a:off x="0" y="0"/>
              <a:ext cx="3213481" cy="719491"/>
            </a:xfrm>
            <a:custGeom>
              <a:avLst/>
              <a:gdLst/>
              <a:ahLst/>
              <a:cxnLst/>
              <a:rect l="l" t="t" r="r" b="b"/>
              <a:pathLst>
                <a:path w="3213481" h="719491">
                  <a:moveTo>
                    <a:pt x="0" y="0"/>
                  </a:moveTo>
                  <a:lnTo>
                    <a:pt x="3213481" y="0"/>
                  </a:lnTo>
                  <a:lnTo>
                    <a:pt x="3213481" y="719491"/>
                  </a:lnTo>
                  <a:lnTo>
                    <a:pt x="0" y="719491"/>
                  </a:lnTo>
                  <a:close/>
                </a:path>
              </a:pathLst>
            </a:custGeom>
            <a:solidFill>
              <a:srgbClr val="4F671D"/>
            </a:solidFill>
          </p:spPr>
        </p:sp>
        <p:sp>
          <p:nvSpPr>
            <p:cNvPr id="26" name="TextBox 26"/>
            <p:cNvSpPr txBox="1"/>
            <p:nvPr/>
          </p:nvSpPr>
          <p:spPr>
            <a:xfrm>
              <a:off x="0" y="0"/>
              <a:ext cx="3213449" cy="719452"/>
            </a:xfrm>
            <a:prstGeom prst="rect">
              <a:avLst/>
            </a:prstGeom>
          </p:spPr>
          <p:txBody>
            <a:bodyPr lIns="40086" tIns="40086" rIns="40086" bIns="40086" rtlCol="0" anchor="ctr"/>
            <a:lstStyle/>
            <a:p>
              <a:pPr algn="l">
                <a:lnSpc>
                  <a:spcPts val="1705"/>
                </a:lnSpc>
              </a:pPr>
              <a:r>
                <a:rPr lang="en-US" sz="1420">
                  <a:solidFill>
                    <a:srgbClr val="53585F"/>
                  </a:solidFill>
                  <a:latin typeface="Lexend Deca"/>
                  <a:ea typeface="Lexend Deca"/>
                  <a:cs typeface="Lexend Deca"/>
                  <a:sym typeface="Lexend Deca"/>
                </a:rPr>
                <a:t>Blix</a:t>
              </a:r>
            </a:p>
          </p:txBody>
        </p:sp>
      </p:grpSp>
      <p:grpSp>
        <p:nvGrpSpPr>
          <p:cNvPr id="27" name="Group 27"/>
          <p:cNvGrpSpPr/>
          <p:nvPr/>
        </p:nvGrpSpPr>
        <p:grpSpPr>
          <a:xfrm>
            <a:off x="6987150" y="8774028"/>
            <a:ext cx="4248675" cy="1067553"/>
            <a:chOff x="0" y="0"/>
            <a:chExt cx="1253104" cy="314864"/>
          </a:xfrm>
        </p:grpSpPr>
        <p:sp>
          <p:nvSpPr>
            <p:cNvPr id="28" name="Freeform 28"/>
            <p:cNvSpPr/>
            <p:nvPr/>
          </p:nvSpPr>
          <p:spPr>
            <a:xfrm>
              <a:off x="0" y="0"/>
              <a:ext cx="1253104" cy="314864"/>
            </a:xfrm>
            <a:custGeom>
              <a:avLst/>
              <a:gdLst/>
              <a:ahLst/>
              <a:cxnLst/>
              <a:rect l="l" t="t" r="r" b="b"/>
              <a:pathLst>
                <a:path w="1253104" h="314864">
                  <a:moveTo>
                    <a:pt x="71066" y="0"/>
                  </a:moveTo>
                  <a:lnTo>
                    <a:pt x="1182038" y="0"/>
                  </a:lnTo>
                  <a:cubicBezTo>
                    <a:pt x="1221287" y="0"/>
                    <a:pt x="1253104" y="31817"/>
                    <a:pt x="1253104" y="71066"/>
                  </a:cubicBezTo>
                  <a:lnTo>
                    <a:pt x="1253104" y="243798"/>
                  </a:lnTo>
                  <a:cubicBezTo>
                    <a:pt x="1253104" y="283047"/>
                    <a:pt x="1221287" y="314864"/>
                    <a:pt x="1182038" y="314864"/>
                  </a:cubicBezTo>
                  <a:lnTo>
                    <a:pt x="71066" y="314864"/>
                  </a:lnTo>
                  <a:cubicBezTo>
                    <a:pt x="52218" y="314864"/>
                    <a:pt x="34142" y="307377"/>
                    <a:pt x="20815" y="294049"/>
                  </a:cubicBezTo>
                  <a:cubicBezTo>
                    <a:pt x="7487" y="280722"/>
                    <a:pt x="0" y="262646"/>
                    <a:pt x="0" y="243798"/>
                  </a:cubicBezTo>
                  <a:lnTo>
                    <a:pt x="0" y="71066"/>
                  </a:lnTo>
                  <a:cubicBezTo>
                    <a:pt x="0" y="31817"/>
                    <a:pt x="31817" y="0"/>
                    <a:pt x="71066" y="0"/>
                  </a:cubicBezTo>
                  <a:close/>
                </a:path>
              </a:pathLst>
            </a:custGeom>
            <a:solidFill>
              <a:srgbClr val="FED40B">
                <a:alpha val="29804"/>
              </a:srgbClr>
            </a:solidFill>
          </p:spPr>
        </p:sp>
        <p:sp>
          <p:nvSpPr>
            <p:cNvPr id="29" name="TextBox 29"/>
            <p:cNvSpPr txBox="1"/>
            <p:nvPr/>
          </p:nvSpPr>
          <p:spPr>
            <a:xfrm>
              <a:off x="0" y="19050"/>
              <a:ext cx="1253104" cy="295814"/>
            </a:xfrm>
            <a:prstGeom prst="rect">
              <a:avLst/>
            </a:prstGeom>
          </p:spPr>
          <p:txBody>
            <a:bodyPr lIns="50800" tIns="50800" rIns="50800" bIns="50800" rtlCol="0" anchor="ctr"/>
            <a:lstStyle/>
            <a:p>
              <a:pPr algn="ctr">
                <a:lnSpc>
                  <a:spcPts val="2215"/>
                </a:lnSpc>
              </a:pPr>
              <a:endParaRPr/>
            </a:p>
          </p:txBody>
        </p:sp>
      </p:grpSp>
      <p:grpSp>
        <p:nvGrpSpPr>
          <p:cNvPr id="30" name="Group 30"/>
          <p:cNvGrpSpPr/>
          <p:nvPr/>
        </p:nvGrpSpPr>
        <p:grpSpPr>
          <a:xfrm>
            <a:off x="7171386" y="8860295"/>
            <a:ext cx="3945229" cy="864108"/>
            <a:chOff x="0" y="0"/>
            <a:chExt cx="5890753" cy="1290228"/>
          </a:xfrm>
        </p:grpSpPr>
        <p:sp>
          <p:nvSpPr>
            <p:cNvPr id="31" name="Freeform 31"/>
            <p:cNvSpPr/>
            <p:nvPr/>
          </p:nvSpPr>
          <p:spPr>
            <a:xfrm>
              <a:off x="0" y="0"/>
              <a:ext cx="5890753" cy="1290229"/>
            </a:xfrm>
            <a:custGeom>
              <a:avLst/>
              <a:gdLst/>
              <a:ahLst/>
              <a:cxnLst/>
              <a:rect l="l" t="t" r="r" b="b"/>
              <a:pathLst>
                <a:path w="5890753" h="1290229">
                  <a:moveTo>
                    <a:pt x="0" y="0"/>
                  </a:moveTo>
                  <a:lnTo>
                    <a:pt x="5890753" y="0"/>
                  </a:lnTo>
                  <a:lnTo>
                    <a:pt x="5890753" y="1290229"/>
                  </a:lnTo>
                  <a:lnTo>
                    <a:pt x="0" y="1290229"/>
                  </a:lnTo>
                  <a:close/>
                </a:path>
              </a:pathLst>
            </a:custGeom>
            <a:solidFill>
              <a:srgbClr val="000000">
                <a:alpha val="0"/>
              </a:srgbClr>
            </a:solidFill>
          </p:spPr>
        </p:sp>
        <p:sp>
          <p:nvSpPr>
            <p:cNvPr id="32" name="TextBox 32"/>
            <p:cNvSpPr txBox="1"/>
            <p:nvPr/>
          </p:nvSpPr>
          <p:spPr>
            <a:xfrm>
              <a:off x="0" y="19050"/>
              <a:ext cx="5890753" cy="1271178"/>
            </a:xfrm>
            <a:prstGeom prst="rect">
              <a:avLst/>
            </a:prstGeom>
          </p:spPr>
          <p:txBody>
            <a:bodyPr lIns="0" tIns="0" rIns="0" bIns="0" rtlCol="0" anchor="ctr"/>
            <a:lstStyle/>
            <a:p>
              <a:pPr algn="l">
                <a:lnSpc>
                  <a:spcPts val="2590"/>
                </a:lnSpc>
              </a:pPr>
              <a:r>
                <a:rPr lang="en-US" sz="2400">
                  <a:solidFill>
                    <a:srgbClr val="53585F"/>
                  </a:solidFill>
                  <a:latin typeface="Lexend Deca"/>
                  <a:ea typeface="Lexend Deca"/>
                  <a:cs typeface="Lexend Deca"/>
                  <a:sym typeface="Lexend Deca"/>
                </a:rPr>
                <a:t>Tap Recharge to return to the charging station.</a:t>
              </a:r>
            </a:p>
          </p:txBody>
        </p:sp>
      </p:grpSp>
      <p:grpSp>
        <p:nvGrpSpPr>
          <p:cNvPr id="33" name="Group 33"/>
          <p:cNvGrpSpPr/>
          <p:nvPr/>
        </p:nvGrpSpPr>
        <p:grpSpPr>
          <a:xfrm>
            <a:off x="14552728" y="4033274"/>
            <a:ext cx="3443227" cy="2735361"/>
            <a:chOff x="0" y="0"/>
            <a:chExt cx="928177" cy="737360"/>
          </a:xfrm>
        </p:grpSpPr>
        <p:sp>
          <p:nvSpPr>
            <p:cNvPr id="34" name="Freeform 34"/>
            <p:cNvSpPr/>
            <p:nvPr/>
          </p:nvSpPr>
          <p:spPr>
            <a:xfrm>
              <a:off x="0" y="0"/>
              <a:ext cx="928177" cy="737360"/>
            </a:xfrm>
            <a:custGeom>
              <a:avLst/>
              <a:gdLst/>
              <a:ahLst/>
              <a:cxnLst/>
              <a:rect l="l" t="t" r="r" b="b"/>
              <a:pathLst>
                <a:path w="928177" h="737360">
                  <a:moveTo>
                    <a:pt x="87689" y="0"/>
                  </a:moveTo>
                  <a:lnTo>
                    <a:pt x="840488" y="0"/>
                  </a:lnTo>
                  <a:cubicBezTo>
                    <a:pt x="863744" y="0"/>
                    <a:pt x="886049" y="9239"/>
                    <a:pt x="902493" y="25684"/>
                  </a:cubicBezTo>
                  <a:cubicBezTo>
                    <a:pt x="918938" y="42129"/>
                    <a:pt x="928177" y="64433"/>
                    <a:pt x="928177" y="87689"/>
                  </a:cubicBezTo>
                  <a:lnTo>
                    <a:pt x="928177" y="649671"/>
                  </a:lnTo>
                  <a:cubicBezTo>
                    <a:pt x="928177" y="698101"/>
                    <a:pt x="888917" y="737360"/>
                    <a:pt x="840488" y="737360"/>
                  </a:cubicBezTo>
                  <a:lnTo>
                    <a:pt x="87689" y="737360"/>
                  </a:lnTo>
                  <a:cubicBezTo>
                    <a:pt x="64433" y="737360"/>
                    <a:pt x="42129" y="728122"/>
                    <a:pt x="25684" y="711677"/>
                  </a:cubicBezTo>
                  <a:cubicBezTo>
                    <a:pt x="9239" y="695232"/>
                    <a:pt x="0" y="672928"/>
                    <a:pt x="0" y="649671"/>
                  </a:cubicBezTo>
                  <a:lnTo>
                    <a:pt x="0" y="87689"/>
                  </a:lnTo>
                  <a:cubicBezTo>
                    <a:pt x="0" y="39260"/>
                    <a:pt x="39260" y="0"/>
                    <a:pt x="87689" y="0"/>
                  </a:cubicBezTo>
                  <a:close/>
                </a:path>
              </a:pathLst>
            </a:custGeom>
            <a:solidFill>
              <a:srgbClr val="FED40B">
                <a:alpha val="29804"/>
              </a:srgbClr>
            </a:solidFill>
          </p:spPr>
        </p:sp>
        <p:sp>
          <p:nvSpPr>
            <p:cNvPr id="35" name="TextBox 35"/>
            <p:cNvSpPr txBox="1"/>
            <p:nvPr/>
          </p:nvSpPr>
          <p:spPr>
            <a:xfrm>
              <a:off x="0" y="19050"/>
              <a:ext cx="928177" cy="718310"/>
            </a:xfrm>
            <a:prstGeom prst="rect">
              <a:avLst/>
            </a:prstGeom>
          </p:spPr>
          <p:txBody>
            <a:bodyPr lIns="50800" tIns="50800" rIns="50800" bIns="50800" rtlCol="0" anchor="ctr"/>
            <a:lstStyle/>
            <a:p>
              <a:pPr algn="ctr">
                <a:lnSpc>
                  <a:spcPts val="2430"/>
                </a:lnSpc>
              </a:pPr>
              <a:endParaRPr/>
            </a:p>
          </p:txBody>
        </p:sp>
      </p:grpSp>
      <p:grpSp>
        <p:nvGrpSpPr>
          <p:cNvPr id="36" name="Group 36"/>
          <p:cNvGrpSpPr/>
          <p:nvPr/>
        </p:nvGrpSpPr>
        <p:grpSpPr>
          <a:xfrm>
            <a:off x="14861627" y="3724471"/>
            <a:ext cx="2825428" cy="3363024"/>
            <a:chOff x="0" y="0"/>
            <a:chExt cx="3855800" cy="4589446"/>
          </a:xfrm>
        </p:grpSpPr>
        <p:sp>
          <p:nvSpPr>
            <p:cNvPr id="37" name="Freeform 37"/>
            <p:cNvSpPr/>
            <p:nvPr/>
          </p:nvSpPr>
          <p:spPr>
            <a:xfrm>
              <a:off x="0" y="0"/>
              <a:ext cx="3855800" cy="4589446"/>
            </a:xfrm>
            <a:custGeom>
              <a:avLst/>
              <a:gdLst/>
              <a:ahLst/>
              <a:cxnLst/>
              <a:rect l="l" t="t" r="r" b="b"/>
              <a:pathLst>
                <a:path w="3855800" h="4589446">
                  <a:moveTo>
                    <a:pt x="0" y="0"/>
                  </a:moveTo>
                  <a:lnTo>
                    <a:pt x="3855800" y="0"/>
                  </a:lnTo>
                  <a:lnTo>
                    <a:pt x="3855800" y="4589446"/>
                  </a:lnTo>
                  <a:lnTo>
                    <a:pt x="0" y="4589446"/>
                  </a:lnTo>
                  <a:close/>
                </a:path>
              </a:pathLst>
            </a:custGeom>
            <a:solidFill>
              <a:srgbClr val="000000">
                <a:alpha val="0"/>
              </a:srgbClr>
            </a:solidFill>
          </p:spPr>
        </p:sp>
        <p:sp>
          <p:nvSpPr>
            <p:cNvPr id="38" name="TextBox 38"/>
            <p:cNvSpPr txBox="1"/>
            <p:nvPr/>
          </p:nvSpPr>
          <p:spPr>
            <a:xfrm>
              <a:off x="0" y="19050"/>
              <a:ext cx="3855800" cy="4570396"/>
            </a:xfrm>
            <a:prstGeom prst="rect">
              <a:avLst/>
            </a:prstGeom>
          </p:spPr>
          <p:txBody>
            <a:bodyPr lIns="0" tIns="0" rIns="0" bIns="0" rtlCol="0" anchor="ctr"/>
            <a:lstStyle/>
            <a:p>
              <a:pPr algn="l">
                <a:lnSpc>
                  <a:spcPts val="2590"/>
                </a:lnSpc>
              </a:pPr>
              <a:r>
                <a:rPr lang="en-US" sz="2400">
                  <a:solidFill>
                    <a:srgbClr val="53585F"/>
                  </a:solidFill>
                  <a:latin typeface="Lexend Deca"/>
                  <a:ea typeface="Lexend Deca"/>
                  <a:cs typeface="Lexend Deca"/>
                  <a:sym typeface="Lexend Deca"/>
                </a:rPr>
                <a:t>If in the very rare case the mower can’t return on its own, tap the game console icon to manually drive the mower back.</a:t>
              </a:r>
            </a:p>
          </p:txBody>
        </p:sp>
      </p:grpSp>
      <p:sp>
        <p:nvSpPr>
          <p:cNvPr id="39" name="AutoShape 39"/>
          <p:cNvSpPr/>
          <p:nvPr/>
        </p:nvSpPr>
        <p:spPr>
          <a:xfrm flipV="1">
            <a:off x="11864264" y="5400955"/>
            <a:ext cx="2688464" cy="474928"/>
          </a:xfrm>
          <a:prstGeom prst="line">
            <a:avLst/>
          </a:prstGeom>
          <a:ln w="38100" cap="flat">
            <a:solidFill>
              <a:srgbClr val="FED40B"/>
            </a:solidFill>
            <a:prstDash val="solid"/>
            <a:headEnd type="none" w="sm" len="sm"/>
            <a:tailEnd type="none" w="sm" len="sm"/>
          </a:ln>
        </p:spPr>
      </p:sp>
      <p:grpSp>
        <p:nvGrpSpPr>
          <p:cNvPr id="40" name="Group 40"/>
          <p:cNvGrpSpPr/>
          <p:nvPr/>
        </p:nvGrpSpPr>
        <p:grpSpPr>
          <a:xfrm rot="5400000">
            <a:off x="11615806" y="5739715"/>
            <a:ext cx="496916" cy="769253"/>
            <a:chOff x="0" y="0"/>
            <a:chExt cx="553223" cy="856418"/>
          </a:xfrm>
        </p:grpSpPr>
        <p:sp>
          <p:nvSpPr>
            <p:cNvPr id="41" name="Freeform 41"/>
            <p:cNvSpPr/>
            <p:nvPr/>
          </p:nvSpPr>
          <p:spPr>
            <a:xfrm>
              <a:off x="0" y="0"/>
              <a:ext cx="553223" cy="856418"/>
            </a:xfrm>
            <a:custGeom>
              <a:avLst/>
              <a:gdLst/>
              <a:ahLst/>
              <a:cxnLst/>
              <a:rect l="l" t="t" r="r" b="b"/>
              <a:pathLst>
                <a:path w="553223" h="856418">
                  <a:moveTo>
                    <a:pt x="553223" y="276611"/>
                  </a:moveTo>
                  <a:lnTo>
                    <a:pt x="553223" y="579807"/>
                  </a:lnTo>
                  <a:cubicBezTo>
                    <a:pt x="553223" y="732575"/>
                    <a:pt x="429380" y="856418"/>
                    <a:pt x="276611" y="856418"/>
                  </a:cubicBezTo>
                  <a:lnTo>
                    <a:pt x="276611" y="856418"/>
                  </a:lnTo>
                  <a:cubicBezTo>
                    <a:pt x="123843" y="856418"/>
                    <a:pt x="0" y="732575"/>
                    <a:pt x="0" y="579807"/>
                  </a:cubicBezTo>
                  <a:lnTo>
                    <a:pt x="0" y="276611"/>
                  </a:lnTo>
                  <a:cubicBezTo>
                    <a:pt x="0" y="123843"/>
                    <a:pt x="123843" y="0"/>
                    <a:pt x="276611" y="0"/>
                  </a:cubicBezTo>
                  <a:lnTo>
                    <a:pt x="276611" y="0"/>
                  </a:lnTo>
                  <a:cubicBezTo>
                    <a:pt x="349973" y="0"/>
                    <a:pt x="420330" y="29143"/>
                    <a:pt x="472205" y="81018"/>
                  </a:cubicBezTo>
                  <a:cubicBezTo>
                    <a:pt x="524080" y="132892"/>
                    <a:pt x="553223" y="203249"/>
                    <a:pt x="553223" y="276611"/>
                  </a:cubicBezTo>
                  <a:close/>
                </a:path>
              </a:pathLst>
            </a:custGeom>
            <a:solidFill>
              <a:srgbClr val="000000">
                <a:alpha val="0"/>
              </a:srgbClr>
            </a:solidFill>
            <a:ln w="76200" cap="rnd">
              <a:solidFill>
                <a:srgbClr val="FED40B"/>
              </a:solidFill>
              <a:prstDash val="solid"/>
              <a:round/>
            </a:ln>
          </p:spPr>
        </p:sp>
        <p:sp>
          <p:nvSpPr>
            <p:cNvPr id="42" name="TextBox 42"/>
            <p:cNvSpPr txBox="1"/>
            <p:nvPr/>
          </p:nvSpPr>
          <p:spPr>
            <a:xfrm>
              <a:off x="0" y="0"/>
              <a:ext cx="553223" cy="856418"/>
            </a:xfrm>
            <a:prstGeom prst="rect">
              <a:avLst/>
            </a:prstGeom>
          </p:spPr>
          <p:txBody>
            <a:bodyPr lIns="50800" tIns="50800" rIns="50800" bIns="50800" rtlCol="0" anchor="ctr"/>
            <a:lstStyle/>
            <a:p>
              <a:pPr algn="ctr">
                <a:lnSpc>
                  <a:spcPts val="2760"/>
                </a:lnSpc>
              </a:pPr>
              <a:endParaRPr/>
            </a:p>
          </p:txBody>
        </p:sp>
      </p:grpSp>
      <p:grpSp>
        <p:nvGrpSpPr>
          <p:cNvPr id="43" name="Group 43"/>
          <p:cNvGrpSpPr/>
          <p:nvPr/>
        </p:nvGrpSpPr>
        <p:grpSpPr>
          <a:xfrm>
            <a:off x="14470076" y="5323331"/>
            <a:ext cx="165304" cy="165304"/>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40B"/>
            </a:solidFill>
          </p:spPr>
        </p:sp>
        <p:sp>
          <p:nvSpPr>
            <p:cNvPr id="45" name="TextBox 45"/>
            <p:cNvSpPr txBox="1"/>
            <p:nvPr/>
          </p:nvSpPr>
          <p:spPr>
            <a:xfrm>
              <a:off x="76200" y="95250"/>
              <a:ext cx="660400" cy="641350"/>
            </a:xfrm>
            <a:prstGeom prst="rect">
              <a:avLst/>
            </a:prstGeom>
          </p:spPr>
          <p:txBody>
            <a:bodyPr lIns="50800" tIns="50800" rIns="50800" bIns="50800" rtlCol="0" anchor="ctr"/>
            <a:lstStyle/>
            <a:p>
              <a:pPr algn="ctr">
                <a:lnSpc>
                  <a:spcPts val="2430"/>
                </a:lnSpc>
              </a:pPr>
              <a:endParaRPr/>
            </a:p>
          </p:txBody>
        </p:sp>
      </p:grpSp>
      <p:grpSp>
        <p:nvGrpSpPr>
          <p:cNvPr id="46" name="Group 46"/>
          <p:cNvGrpSpPr/>
          <p:nvPr/>
        </p:nvGrpSpPr>
        <p:grpSpPr>
          <a:xfrm rot="5400000">
            <a:off x="5698745" y="7509096"/>
            <a:ext cx="483187" cy="484574"/>
            <a:chOff x="0" y="0"/>
            <a:chExt cx="245228" cy="245932"/>
          </a:xfrm>
        </p:grpSpPr>
        <p:sp>
          <p:nvSpPr>
            <p:cNvPr id="47" name="Freeform 47"/>
            <p:cNvSpPr/>
            <p:nvPr/>
          </p:nvSpPr>
          <p:spPr>
            <a:xfrm>
              <a:off x="0" y="0"/>
              <a:ext cx="245228" cy="245932"/>
            </a:xfrm>
            <a:custGeom>
              <a:avLst/>
              <a:gdLst/>
              <a:ahLst/>
              <a:cxnLst/>
              <a:rect l="l" t="t" r="r" b="b"/>
              <a:pathLst>
                <a:path w="245228" h="245932">
                  <a:moveTo>
                    <a:pt x="245228" y="122614"/>
                  </a:moveTo>
                  <a:lnTo>
                    <a:pt x="245228" y="123318"/>
                  </a:lnTo>
                  <a:cubicBezTo>
                    <a:pt x="245228" y="155837"/>
                    <a:pt x="232310" y="187025"/>
                    <a:pt x="209315" y="210019"/>
                  </a:cubicBezTo>
                  <a:cubicBezTo>
                    <a:pt x="186321" y="233014"/>
                    <a:pt x="155133" y="245932"/>
                    <a:pt x="122614" y="245932"/>
                  </a:cubicBezTo>
                  <a:lnTo>
                    <a:pt x="122614" y="245932"/>
                  </a:lnTo>
                  <a:cubicBezTo>
                    <a:pt x="90095" y="245932"/>
                    <a:pt x="58907" y="233014"/>
                    <a:pt x="35913" y="210019"/>
                  </a:cubicBezTo>
                  <a:cubicBezTo>
                    <a:pt x="12918" y="187025"/>
                    <a:pt x="0" y="155837"/>
                    <a:pt x="0" y="123318"/>
                  </a:cubicBezTo>
                  <a:lnTo>
                    <a:pt x="0" y="122614"/>
                  </a:lnTo>
                  <a:cubicBezTo>
                    <a:pt x="0" y="90095"/>
                    <a:pt x="12918" y="58907"/>
                    <a:pt x="35913" y="35913"/>
                  </a:cubicBezTo>
                  <a:cubicBezTo>
                    <a:pt x="58907" y="12918"/>
                    <a:pt x="90095" y="0"/>
                    <a:pt x="122614" y="0"/>
                  </a:cubicBezTo>
                  <a:lnTo>
                    <a:pt x="122614" y="0"/>
                  </a:lnTo>
                  <a:cubicBezTo>
                    <a:pt x="155133" y="0"/>
                    <a:pt x="186321" y="12918"/>
                    <a:pt x="209315" y="35913"/>
                  </a:cubicBezTo>
                  <a:cubicBezTo>
                    <a:pt x="232310" y="58907"/>
                    <a:pt x="245228" y="90095"/>
                    <a:pt x="245228" y="122614"/>
                  </a:cubicBezTo>
                  <a:close/>
                </a:path>
              </a:pathLst>
            </a:custGeom>
            <a:solidFill>
              <a:srgbClr val="000000">
                <a:alpha val="0"/>
              </a:srgbClr>
            </a:solidFill>
            <a:ln w="76200" cap="rnd">
              <a:solidFill>
                <a:srgbClr val="0071CE"/>
              </a:solidFill>
              <a:prstDash val="solid"/>
              <a:round/>
            </a:ln>
          </p:spPr>
        </p:sp>
        <p:sp>
          <p:nvSpPr>
            <p:cNvPr id="48" name="TextBox 48"/>
            <p:cNvSpPr txBox="1"/>
            <p:nvPr/>
          </p:nvSpPr>
          <p:spPr>
            <a:xfrm>
              <a:off x="0" y="0"/>
              <a:ext cx="245228" cy="245932"/>
            </a:xfrm>
            <a:prstGeom prst="rect">
              <a:avLst/>
            </a:prstGeom>
          </p:spPr>
          <p:txBody>
            <a:bodyPr lIns="50800" tIns="50800" rIns="50800" bIns="50800" rtlCol="0" anchor="ctr"/>
            <a:lstStyle/>
            <a:p>
              <a:pPr algn="ctr">
                <a:lnSpc>
                  <a:spcPts val="2760"/>
                </a:lnSpc>
              </a:pPr>
              <a:endParaRPr/>
            </a:p>
          </p:txBody>
        </p:sp>
      </p:grpSp>
      <p:sp>
        <p:nvSpPr>
          <p:cNvPr id="49" name="AutoShape 49"/>
          <p:cNvSpPr/>
          <p:nvPr/>
        </p:nvSpPr>
        <p:spPr>
          <a:xfrm flipV="1">
            <a:off x="2957906" y="7509790"/>
            <a:ext cx="2982432" cy="62438"/>
          </a:xfrm>
          <a:prstGeom prst="line">
            <a:avLst/>
          </a:prstGeom>
          <a:ln w="38100" cap="flat">
            <a:solidFill>
              <a:srgbClr val="0071CE"/>
            </a:solidFill>
            <a:prstDash val="solid"/>
            <a:headEnd type="none" w="sm" len="sm"/>
            <a:tailEnd type="none" w="sm" len="sm"/>
          </a:ln>
        </p:spPr>
      </p:sp>
      <p:grpSp>
        <p:nvGrpSpPr>
          <p:cNvPr id="50" name="Group 50"/>
          <p:cNvGrpSpPr/>
          <p:nvPr/>
        </p:nvGrpSpPr>
        <p:grpSpPr>
          <a:xfrm>
            <a:off x="2798991" y="7492770"/>
            <a:ext cx="158915" cy="158915"/>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1CE"/>
            </a:solidFill>
          </p:spPr>
        </p:sp>
        <p:sp>
          <p:nvSpPr>
            <p:cNvPr id="52" name="TextBox 52"/>
            <p:cNvSpPr txBox="1"/>
            <p:nvPr/>
          </p:nvSpPr>
          <p:spPr>
            <a:xfrm>
              <a:off x="76200" y="95250"/>
              <a:ext cx="660400" cy="641350"/>
            </a:xfrm>
            <a:prstGeom prst="rect">
              <a:avLst/>
            </a:prstGeom>
          </p:spPr>
          <p:txBody>
            <a:bodyPr lIns="50800" tIns="50800" rIns="50800" bIns="50800" rtlCol="0" anchor="ctr"/>
            <a:lstStyle/>
            <a:p>
              <a:pPr algn="ctr">
                <a:lnSpc>
                  <a:spcPts val="2430"/>
                </a:lnSpc>
              </a:pPr>
              <a:endParaRPr/>
            </a:p>
          </p:txBody>
        </p:sp>
      </p:grpSp>
      <p:sp>
        <p:nvSpPr>
          <p:cNvPr id="53" name="AutoShape 53"/>
          <p:cNvSpPr/>
          <p:nvPr/>
        </p:nvSpPr>
        <p:spPr>
          <a:xfrm flipH="1">
            <a:off x="3545978" y="7930539"/>
            <a:ext cx="1956730" cy="981506"/>
          </a:xfrm>
          <a:prstGeom prst="line">
            <a:avLst/>
          </a:prstGeom>
          <a:ln w="38100" cap="flat">
            <a:solidFill>
              <a:srgbClr val="0071CE"/>
            </a:solidFill>
            <a:prstDash val="solid"/>
            <a:headEnd type="none" w="sm" len="sm"/>
            <a:tailEnd type="none" w="sm" len="sm"/>
          </a:ln>
        </p:spPr>
      </p:sp>
      <p:grpSp>
        <p:nvGrpSpPr>
          <p:cNvPr id="54" name="Group 54"/>
          <p:cNvGrpSpPr/>
          <p:nvPr/>
        </p:nvGrpSpPr>
        <p:grpSpPr>
          <a:xfrm>
            <a:off x="3466521" y="8832588"/>
            <a:ext cx="158915" cy="158915"/>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1CE"/>
            </a:solidFill>
          </p:spPr>
        </p:sp>
        <p:sp>
          <p:nvSpPr>
            <p:cNvPr id="56" name="TextBox 56"/>
            <p:cNvSpPr txBox="1"/>
            <p:nvPr/>
          </p:nvSpPr>
          <p:spPr>
            <a:xfrm>
              <a:off x="76200" y="95250"/>
              <a:ext cx="660400" cy="641350"/>
            </a:xfrm>
            <a:prstGeom prst="rect">
              <a:avLst/>
            </a:prstGeom>
          </p:spPr>
          <p:txBody>
            <a:bodyPr lIns="50800" tIns="50800" rIns="50800" bIns="50800" rtlCol="0" anchor="ctr"/>
            <a:lstStyle/>
            <a:p>
              <a:pPr algn="ctr">
                <a:lnSpc>
                  <a:spcPts val="2430"/>
                </a:lnSpc>
              </a:pPr>
              <a:endParaRPr/>
            </a:p>
          </p:txBody>
        </p:sp>
      </p:grpSp>
      <p:grpSp>
        <p:nvGrpSpPr>
          <p:cNvPr id="57" name="Group 57"/>
          <p:cNvGrpSpPr/>
          <p:nvPr/>
        </p:nvGrpSpPr>
        <p:grpSpPr>
          <a:xfrm rot="5400000">
            <a:off x="7582546" y="6011451"/>
            <a:ext cx="1240713" cy="1721925"/>
            <a:chOff x="0" y="0"/>
            <a:chExt cx="664997" cy="922917"/>
          </a:xfrm>
        </p:grpSpPr>
        <p:sp>
          <p:nvSpPr>
            <p:cNvPr id="58" name="Freeform 58"/>
            <p:cNvSpPr/>
            <p:nvPr/>
          </p:nvSpPr>
          <p:spPr>
            <a:xfrm>
              <a:off x="0" y="0"/>
              <a:ext cx="664997" cy="922917"/>
            </a:xfrm>
            <a:custGeom>
              <a:avLst/>
              <a:gdLst/>
              <a:ahLst/>
              <a:cxnLst/>
              <a:rect l="l" t="t" r="r" b="b"/>
              <a:pathLst>
                <a:path w="664997" h="922917">
                  <a:moveTo>
                    <a:pt x="664997" y="224636"/>
                  </a:moveTo>
                  <a:lnTo>
                    <a:pt x="664997" y="698281"/>
                  </a:lnTo>
                  <a:cubicBezTo>
                    <a:pt x="664997" y="757858"/>
                    <a:pt x="641330" y="814995"/>
                    <a:pt x="599203" y="857122"/>
                  </a:cubicBezTo>
                  <a:cubicBezTo>
                    <a:pt x="557075" y="899250"/>
                    <a:pt x="499938" y="922917"/>
                    <a:pt x="440361" y="922917"/>
                  </a:cubicBezTo>
                  <a:lnTo>
                    <a:pt x="224636" y="922917"/>
                  </a:lnTo>
                  <a:cubicBezTo>
                    <a:pt x="165059" y="922917"/>
                    <a:pt x="107922" y="899250"/>
                    <a:pt x="65794" y="857122"/>
                  </a:cubicBezTo>
                  <a:cubicBezTo>
                    <a:pt x="23667" y="814995"/>
                    <a:pt x="0" y="757858"/>
                    <a:pt x="0" y="698281"/>
                  </a:cubicBezTo>
                  <a:lnTo>
                    <a:pt x="0" y="224636"/>
                  </a:lnTo>
                  <a:cubicBezTo>
                    <a:pt x="0" y="165059"/>
                    <a:pt x="23667" y="107922"/>
                    <a:pt x="65794" y="65794"/>
                  </a:cubicBezTo>
                  <a:cubicBezTo>
                    <a:pt x="107922" y="23667"/>
                    <a:pt x="165059" y="0"/>
                    <a:pt x="224636" y="0"/>
                  </a:cubicBezTo>
                  <a:lnTo>
                    <a:pt x="440361" y="0"/>
                  </a:lnTo>
                  <a:cubicBezTo>
                    <a:pt x="564424" y="0"/>
                    <a:pt x="664997" y="100573"/>
                    <a:pt x="664997" y="224636"/>
                  </a:cubicBezTo>
                  <a:close/>
                </a:path>
              </a:pathLst>
            </a:custGeom>
            <a:solidFill>
              <a:srgbClr val="000000">
                <a:alpha val="0"/>
              </a:srgbClr>
            </a:solidFill>
            <a:ln w="76200" cap="rnd">
              <a:solidFill>
                <a:srgbClr val="FED40B"/>
              </a:solidFill>
              <a:prstDash val="solid"/>
              <a:round/>
            </a:ln>
          </p:spPr>
        </p:sp>
        <p:sp>
          <p:nvSpPr>
            <p:cNvPr id="59" name="TextBox 59"/>
            <p:cNvSpPr txBox="1"/>
            <p:nvPr/>
          </p:nvSpPr>
          <p:spPr>
            <a:xfrm>
              <a:off x="0" y="0"/>
              <a:ext cx="664997" cy="922917"/>
            </a:xfrm>
            <a:prstGeom prst="rect">
              <a:avLst/>
            </a:prstGeom>
          </p:spPr>
          <p:txBody>
            <a:bodyPr lIns="50800" tIns="50800" rIns="50800" bIns="50800" rtlCol="0" anchor="ctr"/>
            <a:lstStyle/>
            <a:p>
              <a:pPr algn="ctr">
                <a:lnSpc>
                  <a:spcPts val="2760"/>
                </a:lnSpc>
              </a:pPr>
              <a:endParaRPr/>
            </a:p>
          </p:txBody>
        </p:sp>
      </p:grpSp>
      <p:sp>
        <p:nvSpPr>
          <p:cNvPr id="60" name="AutoShape 60"/>
          <p:cNvSpPr/>
          <p:nvPr/>
        </p:nvSpPr>
        <p:spPr>
          <a:xfrm flipH="1">
            <a:off x="6987150" y="6872413"/>
            <a:ext cx="354790" cy="2435391"/>
          </a:xfrm>
          <a:prstGeom prst="line">
            <a:avLst/>
          </a:prstGeom>
          <a:ln w="38100" cap="flat">
            <a:solidFill>
              <a:srgbClr val="FED40B"/>
            </a:solidFill>
            <a:prstDash val="solid"/>
            <a:headEnd type="none" w="sm" len="sm"/>
            <a:tailEnd type="none" w="sm" len="sm"/>
          </a:ln>
        </p:spPr>
      </p:sp>
      <p:grpSp>
        <p:nvGrpSpPr>
          <p:cNvPr id="61" name="Group 61"/>
          <p:cNvGrpSpPr/>
          <p:nvPr/>
        </p:nvGrpSpPr>
        <p:grpSpPr>
          <a:xfrm>
            <a:off x="6911609" y="9141266"/>
            <a:ext cx="151083" cy="151083"/>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40B"/>
            </a:solidFill>
          </p:spPr>
        </p:sp>
        <p:sp>
          <p:nvSpPr>
            <p:cNvPr id="63" name="TextBox 63"/>
            <p:cNvSpPr txBox="1"/>
            <p:nvPr/>
          </p:nvSpPr>
          <p:spPr>
            <a:xfrm>
              <a:off x="76200" y="95250"/>
              <a:ext cx="660400" cy="641350"/>
            </a:xfrm>
            <a:prstGeom prst="rect">
              <a:avLst/>
            </a:prstGeom>
          </p:spPr>
          <p:txBody>
            <a:bodyPr lIns="50800" tIns="50800" rIns="50800" bIns="50800" rtlCol="0" anchor="ctr"/>
            <a:lstStyle/>
            <a:p>
              <a:pPr algn="ctr">
                <a:lnSpc>
                  <a:spcPts val="2430"/>
                </a:lnSpc>
              </a:pPr>
              <a:endParaRPr/>
            </a:p>
          </p:txBody>
        </p:sp>
      </p:grpSp>
      <p:grpSp>
        <p:nvGrpSpPr>
          <p:cNvPr id="64" name="Group 64"/>
          <p:cNvGrpSpPr/>
          <p:nvPr/>
        </p:nvGrpSpPr>
        <p:grpSpPr>
          <a:xfrm rot="5400000">
            <a:off x="5323553" y="7571713"/>
            <a:ext cx="358311" cy="359340"/>
            <a:chOff x="0" y="0"/>
            <a:chExt cx="245228" cy="245932"/>
          </a:xfrm>
        </p:grpSpPr>
        <p:sp>
          <p:nvSpPr>
            <p:cNvPr id="65" name="Freeform 65"/>
            <p:cNvSpPr/>
            <p:nvPr/>
          </p:nvSpPr>
          <p:spPr>
            <a:xfrm>
              <a:off x="0" y="0"/>
              <a:ext cx="245228" cy="245932"/>
            </a:xfrm>
            <a:custGeom>
              <a:avLst/>
              <a:gdLst/>
              <a:ahLst/>
              <a:cxnLst/>
              <a:rect l="l" t="t" r="r" b="b"/>
              <a:pathLst>
                <a:path w="245228" h="245932">
                  <a:moveTo>
                    <a:pt x="245228" y="122614"/>
                  </a:moveTo>
                  <a:lnTo>
                    <a:pt x="245228" y="123318"/>
                  </a:lnTo>
                  <a:cubicBezTo>
                    <a:pt x="245228" y="155837"/>
                    <a:pt x="232310" y="187025"/>
                    <a:pt x="209315" y="210019"/>
                  </a:cubicBezTo>
                  <a:cubicBezTo>
                    <a:pt x="186321" y="233014"/>
                    <a:pt x="155133" y="245932"/>
                    <a:pt x="122614" y="245932"/>
                  </a:cubicBezTo>
                  <a:lnTo>
                    <a:pt x="122614" y="245932"/>
                  </a:lnTo>
                  <a:cubicBezTo>
                    <a:pt x="90095" y="245932"/>
                    <a:pt x="58907" y="233014"/>
                    <a:pt x="35913" y="210019"/>
                  </a:cubicBezTo>
                  <a:cubicBezTo>
                    <a:pt x="12918" y="187025"/>
                    <a:pt x="0" y="155837"/>
                    <a:pt x="0" y="123318"/>
                  </a:cubicBezTo>
                  <a:lnTo>
                    <a:pt x="0" y="122614"/>
                  </a:lnTo>
                  <a:cubicBezTo>
                    <a:pt x="0" y="90095"/>
                    <a:pt x="12918" y="58907"/>
                    <a:pt x="35913" y="35913"/>
                  </a:cubicBezTo>
                  <a:cubicBezTo>
                    <a:pt x="58907" y="12918"/>
                    <a:pt x="90095" y="0"/>
                    <a:pt x="122614" y="0"/>
                  </a:cubicBezTo>
                  <a:lnTo>
                    <a:pt x="122614" y="0"/>
                  </a:lnTo>
                  <a:cubicBezTo>
                    <a:pt x="155133" y="0"/>
                    <a:pt x="186321" y="12918"/>
                    <a:pt x="209315" y="35913"/>
                  </a:cubicBezTo>
                  <a:cubicBezTo>
                    <a:pt x="232310" y="58907"/>
                    <a:pt x="245228" y="90095"/>
                    <a:pt x="245228" y="122614"/>
                  </a:cubicBezTo>
                  <a:close/>
                </a:path>
              </a:pathLst>
            </a:custGeom>
            <a:solidFill>
              <a:srgbClr val="000000">
                <a:alpha val="0"/>
              </a:srgbClr>
            </a:solidFill>
            <a:ln w="76200" cap="rnd">
              <a:solidFill>
                <a:srgbClr val="0071CE"/>
              </a:solidFill>
              <a:prstDash val="solid"/>
              <a:round/>
            </a:ln>
          </p:spPr>
        </p:sp>
        <p:sp>
          <p:nvSpPr>
            <p:cNvPr id="66" name="TextBox 66"/>
            <p:cNvSpPr txBox="1"/>
            <p:nvPr/>
          </p:nvSpPr>
          <p:spPr>
            <a:xfrm>
              <a:off x="0" y="0"/>
              <a:ext cx="245228" cy="245932"/>
            </a:xfrm>
            <a:prstGeom prst="rect">
              <a:avLst/>
            </a:prstGeom>
          </p:spPr>
          <p:txBody>
            <a:bodyPr lIns="50800" tIns="50800" rIns="50800" bIns="50800" rtlCol="0" anchor="ctr"/>
            <a:lstStyle/>
            <a:p>
              <a:pPr algn="ctr">
                <a:lnSpc>
                  <a:spcPts val="2760"/>
                </a:lnSpc>
              </a:pPr>
              <a:endParaRPr/>
            </a:p>
          </p:txBody>
        </p:sp>
      </p:grpSp>
      <p:sp>
        <p:nvSpPr>
          <p:cNvPr id="73" name="文本框 72">
            <a:extLst>
              <a:ext uri="{FF2B5EF4-FFF2-40B4-BE49-F238E27FC236}">
                <a16:creationId xmlns:a16="http://schemas.microsoft.com/office/drawing/2014/main" id="{23997318-B6DD-4BFF-A34F-831D584C4B7F}"/>
              </a:ext>
            </a:extLst>
          </p:cNvPr>
          <p:cNvSpPr txBox="1"/>
          <p:nvPr/>
        </p:nvSpPr>
        <p:spPr>
          <a:xfrm>
            <a:off x="16849535" y="9677095"/>
            <a:ext cx="990600" cy="584775"/>
          </a:xfrm>
          <a:prstGeom prst="rect">
            <a:avLst/>
          </a:prstGeom>
          <a:noFill/>
        </p:spPr>
        <p:txBody>
          <a:bodyPr wrap="square" rtlCol="0">
            <a:spAutoFit/>
          </a:bodyPr>
          <a:lstStyle/>
          <a:p>
            <a:r>
              <a:rPr lang="en-US" altLang="zh-CN" sz="3200" dirty="0"/>
              <a:t>30</a:t>
            </a:r>
            <a:endParaRPr lang="zh-CN" altLang="en-US" sz="32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93669"/>
            <a:ext cx="16376725" cy="924306"/>
          </a:xfrm>
          <a:prstGeom prst="rect">
            <a:avLst/>
          </a:prstGeom>
        </p:spPr>
        <p:txBody>
          <a:bodyPr lIns="0" tIns="0" rIns="0" bIns="0" rtlCol="0" anchor="t">
            <a:spAutoFit/>
          </a:bodyPr>
          <a:lstStyle/>
          <a:p>
            <a:pPr algn="l">
              <a:lnSpc>
                <a:spcPts val="6910"/>
              </a:lnSpc>
            </a:pPr>
            <a:r>
              <a:rPr lang="en-US" sz="7200" b="1">
                <a:solidFill>
                  <a:srgbClr val="006FC7"/>
                </a:solidFill>
                <a:latin typeface="Lexend Deca Bold"/>
                <a:ea typeface="Lexend Deca Bold"/>
                <a:cs typeface="Lexend Deca Bold"/>
                <a:sym typeface="Lexend Deca Bold"/>
              </a:rPr>
              <a:t>4.4 Mowing Logs and Messages</a:t>
            </a:r>
          </a:p>
        </p:txBody>
      </p:sp>
      <p:grpSp>
        <p:nvGrpSpPr>
          <p:cNvPr id="3" name="Group 3"/>
          <p:cNvGrpSpPr/>
          <p:nvPr/>
        </p:nvGrpSpPr>
        <p:grpSpPr>
          <a:xfrm>
            <a:off x="5425285" y="2078078"/>
            <a:ext cx="3529529" cy="7180222"/>
            <a:chOff x="0" y="0"/>
            <a:chExt cx="812800" cy="1653502"/>
          </a:xfrm>
        </p:grpSpPr>
        <p:sp>
          <p:nvSpPr>
            <p:cNvPr id="4" name="Freeform 4"/>
            <p:cNvSpPr/>
            <p:nvPr/>
          </p:nvSpPr>
          <p:spPr>
            <a:xfrm>
              <a:off x="0" y="0"/>
              <a:ext cx="812800" cy="1653502"/>
            </a:xfrm>
            <a:custGeom>
              <a:avLst/>
              <a:gdLst/>
              <a:ahLst/>
              <a:cxnLst/>
              <a:rect l="l" t="t" r="r" b="b"/>
              <a:pathLst>
                <a:path w="812800" h="1653502">
                  <a:moveTo>
                    <a:pt x="65804" y="0"/>
                  </a:moveTo>
                  <a:lnTo>
                    <a:pt x="746996" y="0"/>
                  </a:lnTo>
                  <a:cubicBezTo>
                    <a:pt x="764448" y="0"/>
                    <a:pt x="781186" y="6933"/>
                    <a:pt x="793526" y="19274"/>
                  </a:cubicBezTo>
                  <a:cubicBezTo>
                    <a:pt x="805867" y="31614"/>
                    <a:pt x="812800" y="48352"/>
                    <a:pt x="812800" y="65804"/>
                  </a:cubicBezTo>
                  <a:lnTo>
                    <a:pt x="812800" y="1587698"/>
                  </a:lnTo>
                  <a:cubicBezTo>
                    <a:pt x="812800" y="1624041"/>
                    <a:pt x="783338" y="1653502"/>
                    <a:pt x="746996" y="1653502"/>
                  </a:cubicBezTo>
                  <a:lnTo>
                    <a:pt x="65804" y="1653502"/>
                  </a:lnTo>
                  <a:cubicBezTo>
                    <a:pt x="48352" y="1653502"/>
                    <a:pt x="31614" y="1646569"/>
                    <a:pt x="19274" y="1634229"/>
                  </a:cubicBezTo>
                  <a:cubicBezTo>
                    <a:pt x="6933" y="1621888"/>
                    <a:pt x="0" y="1605151"/>
                    <a:pt x="0" y="1587698"/>
                  </a:cubicBezTo>
                  <a:lnTo>
                    <a:pt x="0" y="65804"/>
                  </a:lnTo>
                  <a:cubicBezTo>
                    <a:pt x="0" y="48352"/>
                    <a:pt x="6933" y="31614"/>
                    <a:pt x="19274" y="19274"/>
                  </a:cubicBezTo>
                  <a:cubicBezTo>
                    <a:pt x="31614" y="6933"/>
                    <a:pt x="48352" y="0"/>
                    <a:pt x="65804" y="0"/>
                  </a:cubicBezTo>
                  <a:close/>
                </a:path>
              </a:pathLst>
            </a:custGeom>
            <a:blipFill>
              <a:blip r:embed="rId3"/>
              <a:stretch>
                <a:fillRect t="-98" b="-98"/>
              </a:stretch>
            </a:blipFill>
          </p:spPr>
        </p:sp>
      </p:grpSp>
      <p:grpSp>
        <p:nvGrpSpPr>
          <p:cNvPr id="5" name="Group 5"/>
          <p:cNvGrpSpPr/>
          <p:nvPr/>
        </p:nvGrpSpPr>
        <p:grpSpPr>
          <a:xfrm>
            <a:off x="13292336" y="2106721"/>
            <a:ext cx="3576249" cy="7180222"/>
            <a:chOff x="0" y="0"/>
            <a:chExt cx="4878546" cy="9794912"/>
          </a:xfrm>
        </p:grpSpPr>
        <p:sp>
          <p:nvSpPr>
            <p:cNvPr id="6" name="Freeform 6"/>
            <p:cNvSpPr/>
            <p:nvPr/>
          </p:nvSpPr>
          <p:spPr>
            <a:xfrm>
              <a:off x="0" y="0"/>
              <a:ext cx="4878578" cy="9794875"/>
            </a:xfrm>
            <a:custGeom>
              <a:avLst/>
              <a:gdLst/>
              <a:ahLst/>
              <a:cxnLst/>
              <a:rect l="l" t="t" r="r" b="b"/>
              <a:pathLst>
                <a:path w="4878578" h="9794875">
                  <a:moveTo>
                    <a:pt x="389806" y="0"/>
                  </a:moveTo>
                  <a:lnTo>
                    <a:pt x="4488772" y="0"/>
                  </a:lnTo>
                  <a:cubicBezTo>
                    <a:pt x="4592155" y="0"/>
                    <a:pt x="4691304" y="41069"/>
                    <a:pt x="4764406" y="114172"/>
                  </a:cubicBezTo>
                  <a:cubicBezTo>
                    <a:pt x="4837509" y="187275"/>
                    <a:pt x="4878578" y="286423"/>
                    <a:pt x="4878578" y="389806"/>
                  </a:cubicBezTo>
                  <a:lnTo>
                    <a:pt x="4878578" y="9405069"/>
                  </a:lnTo>
                  <a:cubicBezTo>
                    <a:pt x="4878578" y="9620353"/>
                    <a:pt x="4704056" y="9794875"/>
                    <a:pt x="4488772" y="9794875"/>
                  </a:cubicBezTo>
                  <a:lnTo>
                    <a:pt x="389806" y="9794875"/>
                  </a:lnTo>
                  <a:cubicBezTo>
                    <a:pt x="286423" y="9794875"/>
                    <a:pt x="187275" y="9753806"/>
                    <a:pt x="114172" y="9680704"/>
                  </a:cubicBezTo>
                  <a:cubicBezTo>
                    <a:pt x="41069" y="9607600"/>
                    <a:pt x="0" y="9508451"/>
                    <a:pt x="0" y="9405069"/>
                  </a:cubicBezTo>
                  <a:lnTo>
                    <a:pt x="0" y="389806"/>
                  </a:lnTo>
                  <a:cubicBezTo>
                    <a:pt x="0" y="286423"/>
                    <a:pt x="41069" y="187275"/>
                    <a:pt x="114172" y="114172"/>
                  </a:cubicBezTo>
                  <a:cubicBezTo>
                    <a:pt x="187275" y="41069"/>
                    <a:pt x="286423" y="0"/>
                    <a:pt x="389806" y="0"/>
                  </a:cubicBezTo>
                  <a:close/>
                </a:path>
              </a:pathLst>
            </a:custGeom>
            <a:blipFill>
              <a:blip r:embed="rId4"/>
              <a:stretch>
                <a:fillRect/>
              </a:stretch>
            </a:blipFill>
          </p:spPr>
        </p:sp>
      </p:grpSp>
      <p:grpSp>
        <p:nvGrpSpPr>
          <p:cNvPr id="7" name="Group 7"/>
          <p:cNvGrpSpPr/>
          <p:nvPr/>
        </p:nvGrpSpPr>
        <p:grpSpPr>
          <a:xfrm>
            <a:off x="9373914" y="2106721"/>
            <a:ext cx="3499322" cy="7122937"/>
            <a:chOff x="0" y="0"/>
            <a:chExt cx="4878546" cy="9930374"/>
          </a:xfrm>
        </p:grpSpPr>
        <p:sp>
          <p:nvSpPr>
            <p:cNvPr id="8" name="Freeform 8"/>
            <p:cNvSpPr/>
            <p:nvPr/>
          </p:nvSpPr>
          <p:spPr>
            <a:xfrm>
              <a:off x="0" y="0"/>
              <a:ext cx="4878578" cy="9930384"/>
            </a:xfrm>
            <a:custGeom>
              <a:avLst/>
              <a:gdLst/>
              <a:ahLst/>
              <a:cxnLst/>
              <a:rect l="l" t="t" r="r" b="b"/>
              <a:pathLst>
                <a:path w="4878578" h="9930384">
                  <a:moveTo>
                    <a:pt x="398376" y="0"/>
                  </a:moveTo>
                  <a:lnTo>
                    <a:pt x="4480203" y="0"/>
                  </a:lnTo>
                  <a:cubicBezTo>
                    <a:pt x="4700219" y="0"/>
                    <a:pt x="4878578" y="178359"/>
                    <a:pt x="4878578" y="398376"/>
                  </a:cubicBezTo>
                  <a:lnTo>
                    <a:pt x="4878578" y="9532008"/>
                  </a:lnTo>
                  <a:cubicBezTo>
                    <a:pt x="4878578" y="9752025"/>
                    <a:pt x="4700219" y="9930384"/>
                    <a:pt x="4480203" y="9930384"/>
                  </a:cubicBezTo>
                  <a:lnTo>
                    <a:pt x="398376" y="9930384"/>
                  </a:lnTo>
                  <a:cubicBezTo>
                    <a:pt x="178359" y="9930384"/>
                    <a:pt x="0" y="9752025"/>
                    <a:pt x="0" y="9532008"/>
                  </a:cubicBezTo>
                  <a:lnTo>
                    <a:pt x="0" y="398376"/>
                  </a:lnTo>
                  <a:cubicBezTo>
                    <a:pt x="0" y="178359"/>
                    <a:pt x="178359" y="0"/>
                    <a:pt x="398376" y="0"/>
                  </a:cubicBezTo>
                  <a:close/>
                </a:path>
              </a:pathLst>
            </a:custGeom>
            <a:blipFill>
              <a:blip r:embed="rId5"/>
              <a:stretch>
                <a:fillRect/>
              </a:stretch>
            </a:blipFill>
          </p:spPr>
        </p:sp>
      </p:grpSp>
      <p:grpSp>
        <p:nvGrpSpPr>
          <p:cNvPr id="9" name="Group 9"/>
          <p:cNvGrpSpPr/>
          <p:nvPr/>
        </p:nvGrpSpPr>
        <p:grpSpPr>
          <a:xfrm>
            <a:off x="1463325" y="2348152"/>
            <a:ext cx="3539717" cy="6910148"/>
            <a:chOff x="0" y="0"/>
            <a:chExt cx="812800" cy="1586728"/>
          </a:xfrm>
        </p:grpSpPr>
        <p:sp>
          <p:nvSpPr>
            <p:cNvPr id="10" name="Freeform 10"/>
            <p:cNvSpPr/>
            <p:nvPr/>
          </p:nvSpPr>
          <p:spPr>
            <a:xfrm>
              <a:off x="0" y="0"/>
              <a:ext cx="812800" cy="1586728"/>
            </a:xfrm>
            <a:custGeom>
              <a:avLst/>
              <a:gdLst/>
              <a:ahLst/>
              <a:cxnLst/>
              <a:rect l="l" t="t" r="r" b="b"/>
              <a:pathLst>
                <a:path w="812800" h="1586728">
                  <a:moveTo>
                    <a:pt x="65615" y="0"/>
                  </a:moveTo>
                  <a:lnTo>
                    <a:pt x="747185" y="0"/>
                  </a:lnTo>
                  <a:cubicBezTo>
                    <a:pt x="783423" y="0"/>
                    <a:pt x="812800" y="29377"/>
                    <a:pt x="812800" y="65615"/>
                  </a:cubicBezTo>
                  <a:lnTo>
                    <a:pt x="812800" y="1521113"/>
                  </a:lnTo>
                  <a:cubicBezTo>
                    <a:pt x="812800" y="1557351"/>
                    <a:pt x="783423" y="1586728"/>
                    <a:pt x="747185" y="1586728"/>
                  </a:cubicBezTo>
                  <a:lnTo>
                    <a:pt x="65615" y="1586728"/>
                  </a:lnTo>
                  <a:cubicBezTo>
                    <a:pt x="29377" y="1586728"/>
                    <a:pt x="0" y="1557351"/>
                    <a:pt x="0" y="1521113"/>
                  </a:cubicBezTo>
                  <a:lnTo>
                    <a:pt x="0" y="65615"/>
                  </a:lnTo>
                  <a:cubicBezTo>
                    <a:pt x="0" y="29377"/>
                    <a:pt x="29377" y="0"/>
                    <a:pt x="65615" y="0"/>
                  </a:cubicBezTo>
                  <a:close/>
                </a:path>
              </a:pathLst>
            </a:custGeom>
            <a:blipFill>
              <a:blip r:embed="rId6"/>
              <a:stretch>
                <a:fillRect t="-1712" b="-1712"/>
              </a:stretch>
            </a:blipFill>
          </p:spPr>
        </p:sp>
      </p:grpSp>
      <p:grpSp>
        <p:nvGrpSpPr>
          <p:cNvPr id="11" name="Group 11"/>
          <p:cNvGrpSpPr/>
          <p:nvPr/>
        </p:nvGrpSpPr>
        <p:grpSpPr>
          <a:xfrm rot="-2100140">
            <a:off x="1087658" y="3779376"/>
            <a:ext cx="751332" cy="442481"/>
            <a:chOff x="0" y="0"/>
            <a:chExt cx="1040554" cy="612812"/>
          </a:xfrm>
        </p:grpSpPr>
        <p:sp>
          <p:nvSpPr>
            <p:cNvPr id="12" name="Freeform 12"/>
            <p:cNvSpPr/>
            <p:nvPr/>
          </p:nvSpPr>
          <p:spPr>
            <a:xfrm>
              <a:off x="0" y="0"/>
              <a:ext cx="1040511" cy="612775"/>
            </a:xfrm>
            <a:custGeom>
              <a:avLst/>
              <a:gdLst/>
              <a:ahLst/>
              <a:cxnLst/>
              <a:rect l="l" t="t" r="r" b="b"/>
              <a:pathLst>
                <a:path w="1040511" h="612775">
                  <a:moveTo>
                    <a:pt x="0" y="208407"/>
                  </a:moveTo>
                  <a:lnTo>
                    <a:pt x="648335" y="208407"/>
                  </a:lnTo>
                  <a:lnTo>
                    <a:pt x="648335" y="0"/>
                  </a:lnTo>
                  <a:lnTo>
                    <a:pt x="1040511" y="306451"/>
                  </a:lnTo>
                  <a:lnTo>
                    <a:pt x="648335" y="612775"/>
                  </a:lnTo>
                  <a:lnTo>
                    <a:pt x="648335" y="404495"/>
                  </a:lnTo>
                  <a:lnTo>
                    <a:pt x="0" y="404495"/>
                  </a:lnTo>
                  <a:close/>
                </a:path>
              </a:pathLst>
            </a:custGeom>
            <a:solidFill>
              <a:srgbClr val="FED40B"/>
            </a:solidFill>
          </p:spPr>
        </p:sp>
      </p:grpSp>
      <p:grpSp>
        <p:nvGrpSpPr>
          <p:cNvPr id="13" name="Group 13"/>
          <p:cNvGrpSpPr/>
          <p:nvPr/>
        </p:nvGrpSpPr>
        <p:grpSpPr>
          <a:xfrm rot="-2100140">
            <a:off x="11999231" y="2523621"/>
            <a:ext cx="751332" cy="442481"/>
            <a:chOff x="0" y="0"/>
            <a:chExt cx="1040554" cy="612812"/>
          </a:xfrm>
        </p:grpSpPr>
        <p:sp>
          <p:nvSpPr>
            <p:cNvPr id="14" name="Freeform 14"/>
            <p:cNvSpPr/>
            <p:nvPr/>
          </p:nvSpPr>
          <p:spPr>
            <a:xfrm>
              <a:off x="0" y="0"/>
              <a:ext cx="1040511" cy="612775"/>
            </a:xfrm>
            <a:custGeom>
              <a:avLst/>
              <a:gdLst/>
              <a:ahLst/>
              <a:cxnLst/>
              <a:rect l="l" t="t" r="r" b="b"/>
              <a:pathLst>
                <a:path w="1040511" h="612775">
                  <a:moveTo>
                    <a:pt x="0" y="208407"/>
                  </a:moveTo>
                  <a:lnTo>
                    <a:pt x="648335" y="208407"/>
                  </a:lnTo>
                  <a:lnTo>
                    <a:pt x="648335" y="0"/>
                  </a:lnTo>
                  <a:lnTo>
                    <a:pt x="1040511" y="306451"/>
                  </a:lnTo>
                  <a:lnTo>
                    <a:pt x="648335" y="612775"/>
                  </a:lnTo>
                  <a:lnTo>
                    <a:pt x="648335" y="404495"/>
                  </a:lnTo>
                  <a:lnTo>
                    <a:pt x="0" y="404495"/>
                  </a:lnTo>
                  <a:close/>
                </a:path>
              </a:pathLst>
            </a:custGeom>
            <a:solidFill>
              <a:srgbClr val="FED40B"/>
            </a:solidFill>
          </p:spPr>
        </p:sp>
      </p:grpSp>
      <p:grpSp>
        <p:nvGrpSpPr>
          <p:cNvPr id="15" name="Group 15"/>
          <p:cNvGrpSpPr/>
          <p:nvPr/>
        </p:nvGrpSpPr>
        <p:grpSpPr>
          <a:xfrm rot="-2100140">
            <a:off x="1387856" y="2985955"/>
            <a:ext cx="751332" cy="442481"/>
            <a:chOff x="0" y="0"/>
            <a:chExt cx="1040554" cy="612812"/>
          </a:xfrm>
        </p:grpSpPr>
        <p:sp>
          <p:nvSpPr>
            <p:cNvPr id="16" name="Freeform 16"/>
            <p:cNvSpPr/>
            <p:nvPr/>
          </p:nvSpPr>
          <p:spPr>
            <a:xfrm>
              <a:off x="0" y="0"/>
              <a:ext cx="1040511" cy="612775"/>
            </a:xfrm>
            <a:custGeom>
              <a:avLst/>
              <a:gdLst/>
              <a:ahLst/>
              <a:cxnLst/>
              <a:rect l="l" t="t" r="r" b="b"/>
              <a:pathLst>
                <a:path w="1040511" h="612775">
                  <a:moveTo>
                    <a:pt x="0" y="208407"/>
                  </a:moveTo>
                  <a:lnTo>
                    <a:pt x="648335" y="208407"/>
                  </a:lnTo>
                  <a:lnTo>
                    <a:pt x="648335" y="0"/>
                  </a:lnTo>
                  <a:lnTo>
                    <a:pt x="1040511" y="306451"/>
                  </a:lnTo>
                  <a:lnTo>
                    <a:pt x="648335" y="612775"/>
                  </a:lnTo>
                  <a:lnTo>
                    <a:pt x="648335" y="404495"/>
                  </a:lnTo>
                  <a:lnTo>
                    <a:pt x="0" y="404495"/>
                  </a:lnTo>
                  <a:close/>
                </a:path>
              </a:pathLst>
            </a:custGeom>
            <a:solidFill>
              <a:srgbClr val="FED40B"/>
            </a:solidFill>
          </p:spPr>
        </p:sp>
      </p:grpSp>
      <p:sp>
        <p:nvSpPr>
          <p:cNvPr id="20" name="文本框 19">
            <a:extLst>
              <a:ext uri="{FF2B5EF4-FFF2-40B4-BE49-F238E27FC236}">
                <a16:creationId xmlns:a16="http://schemas.microsoft.com/office/drawing/2014/main" id="{9388D4B4-A2AD-448B-B12B-F215CFE15AA2}"/>
              </a:ext>
            </a:extLst>
          </p:cNvPr>
          <p:cNvSpPr txBox="1"/>
          <p:nvPr/>
        </p:nvSpPr>
        <p:spPr>
          <a:xfrm>
            <a:off x="16849535" y="9677095"/>
            <a:ext cx="990600" cy="584775"/>
          </a:xfrm>
          <a:prstGeom prst="rect">
            <a:avLst/>
          </a:prstGeom>
          <a:noFill/>
        </p:spPr>
        <p:txBody>
          <a:bodyPr wrap="square" rtlCol="0">
            <a:spAutoFit/>
          </a:bodyPr>
          <a:lstStyle/>
          <a:p>
            <a:r>
              <a:rPr lang="en-US" altLang="zh-CN" sz="3200" dirty="0"/>
              <a:t>31</a:t>
            </a:r>
            <a:endParaRPr lang="zh-CN" altLang="en-US" sz="3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81669"/>
            <a:ext cx="18288000" cy="1660790"/>
            <a:chOff x="0" y="0"/>
            <a:chExt cx="24384000" cy="2214387"/>
          </a:xfrm>
        </p:grpSpPr>
        <p:sp>
          <p:nvSpPr>
            <p:cNvPr id="3" name="Freeform 3"/>
            <p:cNvSpPr/>
            <p:nvPr/>
          </p:nvSpPr>
          <p:spPr>
            <a:xfrm>
              <a:off x="0" y="0"/>
              <a:ext cx="24384000" cy="2214387"/>
            </a:xfrm>
            <a:custGeom>
              <a:avLst/>
              <a:gdLst/>
              <a:ahLst/>
              <a:cxnLst/>
              <a:rect l="l" t="t" r="r" b="b"/>
              <a:pathLst>
                <a:path w="24384000" h="2214387">
                  <a:moveTo>
                    <a:pt x="0" y="0"/>
                  </a:moveTo>
                  <a:lnTo>
                    <a:pt x="24384000" y="0"/>
                  </a:lnTo>
                  <a:lnTo>
                    <a:pt x="24384000" y="2214387"/>
                  </a:lnTo>
                  <a:lnTo>
                    <a:pt x="0" y="2214387"/>
                  </a:lnTo>
                  <a:close/>
                </a:path>
              </a:pathLst>
            </a:custGeom>
            <a:solidFill>
              <a:srgbClr val="000000">
                <a:alpha val="0"/>
              </a:srgbClr>
            </a:solidFill>
          </p:spPr>
        </p:sp>
        <p:sp>
          <p:nvSpPr>
            <p:cNvPr id="4" name="TextBox 4"/>
            <p:cNvSpPr txBox="1"/>
            <p:nvPr/>
          </p:nvSpPr>
          <p:spPr>
            <a:xfrm>
              <a:off x="0" y="257175"/>
              <a:ext cx="24384000" cy="1957212"/>
            </a:xfrm>
            <a:prstGeom prst="rect">
              <a:avLst/>
            </a:prstGeom>
          </p:spPr>
          <p:txBody>
            <a:bodyPr lIns="0" tIns="0" rIns="0" bIns="0" rtlCol="0" anchor="ctr"/>
            <a:lstStyle/>
            <a:p>
              <a:pPr algn="ctr">
                <a:lnSpc>
                  <a:spcPts val="6050"/>
                </a:lnSpc>
              </a:pPr>
              <a:r>
                <a:rPr lang="en-US" sz="7200" b="1">
                  <a:solidFill>
                    <a:srgbClr val="006FC7"/>
                  </a:solidFill>
                  <a:latin typeface="Lexend Deca Bold"/>
                  <a:ea typeface="Lexend Deca Bold"/>
                  <a:cs typeface="Lexend Deca Bold"/>
                  <a:sym typeface="Lexend Deca Bold"/>
                </a:rPr>
                <a:t>4.5 Turning Patterns</a:t>
              </a:r>
            </a:p>
          </p:txBody>
        </p:sp>
      </p:grpSp>
      <p:grpSp>
        <p:nvGrpSpPr>
          <p:cNvPr id="5" name="Group 5"/>
          <p:cNvGrpSpPr/>
          <p:nvPr/>
        </p:nvGrpSpPr>
        <p:grpSpPr>
          <a:xfrm>
            <a:off x="3317336" y="7320775"/>
            <a:ext cx="2059722" cy="808726"/>
            <a:chOff x="0" y="0"/>
            <a:chExt cx="2780400" cy="1091692"/>
          </a:xfrm>
        </p:grpSpPr>
        <p:sp>
          <p:nvSpPr>
            <p:cNvPr id="6" name="Freeform 6"/>
            <p:cNvSpPr/>
            <p:nvPr/>
          </p:nvSpPr>
          <p:spPr>
            <a:xfrm>
              <a:off x="0" y="0"/>
              <a:ext cx="2780411" cy="1091726"/>
            </a:xfrm>
            <a:custGeom>
              <a:avLst/>
              <a:gdLst/>
              <a:ahLst/>
              <a:cxnLst/>
              <a:rect l="l" t="t" r="r" b="b"/>
              <a:pathLst>
                <a:path w="2780411" h="1091726">
                  <a:moveTo>
                    <a:pt x="0" y="0"/>
                  </a:moveTo>
                  <a:lnTo>
                    <a:pt x="2780411" y="0"/>
                  </a:lnTo>
                  <a:lnTo>
                    <a:pt x="2780411" y="1091726"/>
                  </a:lnTo>
                  <a:lnTo>
                    <a:pt x="0" y="1091726"/>
                  </a:lnTo>
                  <a:close/>
                </a:path>
              </a:pathLst>
            </a:custGeom>
            <a:solidFill>
              <a:srgbClr val="FFFFFF"/>
            </a:solidFill>
          </p:spPr>
        </p:sp>
        <p:sp>
          <p:nvSpPr>
            <p:cNvPr id="7" name="TextBox 7"/>
            <p:cNvSpPr txBox="1"/>
            <p:nvPr/>
          </p:nvSpPr>
          <p:spPr>
            <a:xfrm>
              <a:off x="0" y="0"/>
              <a:ext cx="2780400" cy="1091692"/>
            </a:xfrm>
            <a:prstGeom prst="rect">
              <a:avLst/>
            </a:prstGeom>
          </p:spPr>
          <p:txBody>
            <a:bodyPr lIns="50177" tIns="50177" rIns="50177" bIns="50177" rtlCol="0" anchor="ctr"/>
            <a:lstStyle/>
            <a:p>
              <a:pPr algn="ctr">
                <a:lnSpc>
                  <a:spcPts val="3910"/>
                </a:lnSpc>
              </a:pPr>
              <a:r>
                <a:rPr lang="en-US" sz="3260" b="1">
                  <a:solidFill>
                    <a:srgbClr val="0071CE"/>
                  </a:solidFill>
                  <a:latin typeface="Lexend Deca Bold"/>
                  <a:ea typeface="Lexend Deca Bold"/>
                  <a:cs typeface="Lexend Deca Bold"/>
                  <a:sym typeface="Lexend Deca Bold"/>
                </a:rPr>
                <a:t>U-Turn</a:t>
              </a:r>
            </a:p>
          </p:txBody>
        </p:sp>
      </p:grpSp>
      <p:grpSp>
        <p:nvGrpSpPr>
          <p:cNvPr id="8" name="Group 8"/>
          <p:cNvGrpSpPr/>
          <p:nvPr/>
        </p:nvGrpSpPr>
        <p:grpSpPr>
          <a:xfrm>
            <a:off x="12097822" y="7320775"/>
            <a:ext cx="2059722" cy="808726"/>
            <a:chOff x="0" y="0"/>
            <a:chExt cx="2780400" cy="1091692"/>
          </a:xfrm>
        </p:grpSpPr>
        <p:sp>
          <p:nvSpPr>
            <p:cNvPr id="9" name="Freeform 9"/>
            <p:cNvSpPr/>
            <p:nvPr/>
          </p:nvSpPr>
          <p:spPr>
            <a:xfrm>
              <a:off x="0" y="0"/>
              <a:ext cx="2780411" cy="1091726"/>
            </a:xfrm>
            <a:custGeom>
              <a:avLst/>
              <a:gdLst/>
              <a:ahLst/>
              <a:cxnLst/>
              <a:rect l="l" t="t" r="r" b="b"/>
              <a:pathLst>
                <a:path w="2780411" h="1091726">
                  <a:moveTo>
                    <a:pt x="0" y="0"/>
                  </a:moveTo>
                  <a:lnTo>
                    <a:pt x="2780411" y="0"/>
                  </a:lnTo>
                  <a:lnTo>
                    <a:pt x="2780411" y="1091726"/>
                  </a:lnTo>
                  <a:lnTo>
                    <a:pt x="0" y="1091726"/>
                  </a:lnTo>
                  <a:close/>
                </a:path>
              </a:pathLst>
            </a:custGeom>
            <a:solidFill>
              <a:srgbClr val="FFFFFF"/>
            </a:solidFill>
          </p:spPr>
        </p:sp>
        <p:sp>
          <p:nvSpPr>
            <p:cNvPr id="10" name="TextBox 10"/>
            <p:cNvSpPr txBox="1"/>
            <p:nvPr/>
          </p:nvSpPr>
          <p:spPr>
            <a:xfrm>
              <a:off x="0" y="0"/>
              <a:ext cx="2780400" cy="1091692"/>
            </a:xfrm>
            <a:prstGeom prst="rect">
              <a:avLst/>
            </a:prstGeom>
          </p:spPr>
          <p:txBody>
            <a:bodyPr lIns="50177" tIns="50177" rIns="50177" bIns="50177" rtlCol="0" anchor="ctr"/>
            <a:lstStyle/>
            <a:p>
              <a:pPr algn="ctr">
                <a:lnSpc>
                  <a:spcPts val="3910"/>
                </a:lnSpc>
              </a:pPr>
              <a:r>
                <a:rPr lang="en-US" sz="3260" b="1">
                  <a:solidFill>
                    <a:srgbClr val="0071CE"/>
                  </a:solidFill>
                  <a:latin typeface="Lexend Deca Bold"/>
                  <a:ea typeface="Lexend Deca Bold"/>
                  <a:cs typeface="Lexend Deca Bold"/>
                  <a:sym typeface="Lexend Deca Bold"/>
                </a:rPr>
                <a:t>K-Turn</a:t>
              </a:r>
            </a:p>
          </p:txBody>
        </p:sp>
      </p:grpSp>
      <p:sp>
        <p:nvSpPr>
          <p:cNvPr id="11" name="TextBox 11"/>
          <p:cNvSpPr txBox="1"/>
          <p:nvPr/>
        </p:nvSpPr>
        <p:spPr>
          <a:xfrm>
            <a:off x="1333905" y="8310476"/>
            <a:ext cx="6743216" cy="989076"/>
          </a:xfrm>
          <a:prstGeom prst="rect">
            <a:avLst/>
          </a:prstGeom>
        </p:spPr>
        <p:txBody>
          <a:bodyPr lIns="0" tIns="0" rIns="0" bIns="0" rtlCol="0" anchor="t">
            <a:spAutoFit/>
          </a:bodyPr>
          <a:lstStyle/>
          <a:p>
            <a:pPr algn="l">
              <a:lnSpc>
                <a:spcPts val="2590"/>
              </a:lnSpc>
            </a:pPr>
            <a:r>
              <a:rPr lang="en-US" sz="2400">
                <a:solidFill>
                  <a:srgbClr val="53585F"/>
                </a:solidFill>
                <a:latin typeface="Lexend Deca"/>
                <a:ea typeface="Lexend Deca"/>
                <a:cs typeface="Lexend Deca"/>
                <a:sym typeface="Lexend Deca"/>
              </a:rPr>
              <a:t>The mower performs a compact turn using </a:t>
            </a:r>
            <a:r>
              <a:rPr lang="en-US" sz="2400" b="1">
                <a:solidFill>
                  <a:srgbClr val="0071CE"/>
                </a:solidFill>
                <a:latin typeface="Lexend Deca Bold"/>
                <a:ea typeface="Lexend Deca Bold"/>
                <a:cs typeface="Lexend Deca Bold"/>
                <a:sym typeface="Lexend Deca Bold"/>
              </a:rPr>
              <a:t>minimal edge space</a:t>
            </a:r>
            <a:r>
              <a:rPr lang="en-US" sz="2400">
                <a:solidFill>
                  <a:srgbClr val="53585F"/>
                </a:solidFill>
                <a:latin typeface="Lexend Deca"/>
                <a:ea typeface="Lexend Deca"/>
                <a:cs typeface="Lexend Deca"/>
                <a:sym typeface="Lexend Deca"/>
              </a:rPr>
              <a:t>, ideal for narrow areas and garden borders.</a:t>
            </a:r>
          </a:p>
        </p:txBody>
      </p:sp>
      <p:sp>
        <p:nvSpPr>
          <p:cNvPr id="12" name="TextBox 12"/>
          <p:cNvSpPr txBox="1"/>
          <p:nvPr/>
        </p:nvSpPr>
        <p:spPr>
          <a:xfrm>
            <a:off x="9753571" y="8299323"/>
            <a:ext cx="7648913" cy="989076"/>
          </a:xfrm>
          <a:prstGeom prst="rect">
            <a:avLst/>
          </a:prstGeom>
        </p:spPr>
        <p:txBody>
          <a:bodyPr lIns="0" tIns="0" rIns="0" bIns="0" rtlCol="0" anchor="t">
            <a:spAutoFit/>
          </a:bodyPr>
          <a:lstStyle/>
          <a:p>
            <a:pPr algn="l">
              <a:lnSpc>
                <a:spcPts val="2590"/>
              </a:lnSpc>
            </a:pPr>
            <a:r>
              <a:rPr lang="en-US" sz="2400">
                <a:solidFill>
                  <a:srgbClr val="53585F"/>
                </a:solidFill>
                <a:latin typeface="Lexend Deca"/>
                <a:ea typeface="Lexend Deca"/>
                <a:cs typeface="Lexend Deca"/>
                <a:sym typeface="Lexend Deca"/>
              </a:rPr>
              <a:t>A wider, gentler 3-point turn that reduces lawn stress. Best when there's more space available at the edges. </a:t>
            </a:r>
            <a:r>
              <a:rPr lang="en-US" sz="2400" b="1">
                <a:solidFill>
                  <a:srgbClr val="0071CE"/>
                </a:solidFill>
                <a:latin typeface="Lexend Deca Bold"/>
                <a:ea typeface="Lexend Deca Bold"/>
                <a:cs typeface="Lexend Deca Bold"/>
                <a:sym typeface="Lexend Deca Bold"/>
              </a:rPr>
              <a:t>Recommended for</a:t>
            </a:r>
            <a:r>
              <a:rPr lang="en-US" sz="2400" b="1">
                <a:solidFill>
                  <a:srgbClr val="53585F"/>
                </a:solidFill>
                <a:latin typeface="Lexend Deca Bold"/>
                <a:ea typeface="Lexend Deca Bold"/>
                <a:cs typeface="Lexend Deca Bold"/>
                <a:sym typeface="Lexend Deca Bold"/>
              </a:rPr>
              <a:t> </a:t>
            </a:r>
            <a:r>
              <a:rPr lang="en-US" sz="2400">
                <a:solidFill>
                  <a:srgbClr val="53585F"/>
                </a:solidFill>
                <a:latin typeface="Lexend Deca"/>
                <a:ea typeface="Lexend Deca"/>
                <a:cs typeface="Lexend Deca"/>
                <a:sym typeface="Lexend Deca"/>
              </a:rPr>
              <a:t>delicate grass areas.</a:t>
            </a:r>
          </a:p>
        </p:txBody>
      </p:sp>
      <p:grpSp>
        <p:nvGrpSpPr>
          <p:cNvPr id="13" name="Group 13"/>
          <p:cNvGrpSpPr>
            <a:grpSpLocks noChangeAspect="1"/>
          </p:cNvGrpSpPr>
          <p:nvPr/>
        </p:nvGrpSpPr>
        <p:grpSpPr>
          <a:xfrm>
            <a:off x="11319790" y="2324096"/>
            <a:ext cx="3887925" cy="4433043"/>
            <a:chOff x="0" y="0"/>
            <a:chExt cx="5248275" cy="5984125"/>
          </a:xfrm>
        </p:grpSpPr>
        <p:sp>
          <p:nvSpPr>
            <p:cNvPr id="14" name="Freeform 14"/>
            <p:cNvSpPr/>
            <p:nvPr/>
          </p:nvSpPr>
          <p:spPr>
            <a:xfrm>
              <a:off x="0" y="0"/>
              <a:ext cx="5248275" cy="5984113"/>
            </a:xfrm>
            <a:custGeom>
              <a:avLst/>
              <a:gdLst/>
              <a:ahLst/>
              <a:cxnLst/>
              <a:rect l="l" t="t" r="r" b="b"/>
              <a:pathLst>
                <a:path w="5248275" h="5984113">
                  <a:moveTo>
                    <a:pt x="0" y="0"/>
                  </a:moveTo>
                  <a:lnTo>
                    <a:pt x="5248275" y="0"/>
                  </a:lnTo>
                  <a:lnTo>
                    <a:pt x="5248275" y="5984113"/>
                  </a:lnTo>
                  <a:lnTo>
                    <a:pt x="0" y="5984113"/>
                  </a:lnTo>
                  <a:lnTo>
                    <a:pt x="0" y="0"/>
                  </a:lnTo>
                  <a:close/>
                </a:path>
              </a:pathLst>
            </a:custGeom>
            <a:blipFill>
              <a:blip r:embed="rId3"/>
              <a:stretch>
                <a:fillRect t="-14599" b="-4"/>
              </a:stretch>
            </a:blipFill>
          </p:spPr>
        </p:sp>
      </p:grpSp>
      <p:grpSp>
        <p:nvGrpSpPr>
          <p:cNvPr id="15" name="Group 15"/>
          <p:cNvGrpSpPr>
            <a:grpSpLocks noChangeAspect="1"/>
          </p:cNvGrpSpPr>
          <p:nvPr/>
        </p:nvGrpSpPr>
        <p:grpSpPr>
          <a:xfrm>
            <a:off x="12221179" y="5432918"/>
            <a:ext cx="1163464" cy="1210005"/>
            <a:chOff x="0" y="0"/>
            <a:chExt cx="1570550" cy="1633375"/>
          </a:xfrm>
        </p:grpSpPr>
        <p:sp>
          <p:nvSpPr>
            <p:cNvPr id="16" name="Freeform 16"/>
            <p:cNvSpPr/>
            <p:nvPr/>
          </p:nvSpPr>
          <p:spPr>
            <a:xfrm>
              <a:off x="0" y="0"/>
              <a:ext cx="1570609" cy="1633347"/>
            </a:xfrm>
            <a:custGeom>
              <a:avLst/>
              <a:gdLst/>
              <a:ahLst/>
              <a:cxnLst/>
              <a:rect l="l" t="t" r="r" b="b"/>
              <a:pathLst>
                <a:path w="1570609" h="1633347">
                  <a:moveTo>
                    <a:pt x="0" y="0"/>
                  </a:moveTo>
                  <a:lnTo>
                    <a:pt x="1570609" y="0"/>
                  </a:lnTo>
                  <a:lnTo>
                    <a:pt x="1570609" y="1633347"/>
                  </a:lnTo>
                  <a:lnTo>
                    <a:pt x="0" y="1633347"/>
                  </a:lnTo>
                  <a:lnTo>
                    <a:pt x="0" y="0"/>
                  </a:lnTo>
                  <a:close/>
                </a:path>
              </a:pathLst>
            </a:custGeom>
            <a:blipFill>
              <a:blip r:embed="rId4"/>
              <a:stretch>
                <a:fillRect l="-55476" t="-65042" r="-56151" b="-38456"/>
              </a:stretch>
            </a:blipFill>
          </p:spPr>
        </p:sp>
      </p:grpSp>
      <p:grpSp>
        <p:nvGrpSpPr>
          <p:cNvPr id="17" name="Group 17"/>
          <p:cNvGrpSpPr>
            <a:grpSpLocks noChangeAspect="1"/>
          </p:cNvGrpSpPr>
          <p:nvPr/>
        </p:nvGrpSpPr>
        <p:grpSpPr>
          <a:xfrm rot="-7371441">
            <a:off x="13374144" y="2897578"/>
            <a:ext cx="696201" cy="979527"/>
            <a:chOff x="0" y="0"/>
            <a:chExt cx="939795" cy="1322254"/>
          </a:xfrm>
        </p:grpSpPr>
        <p:sp>
          <p:nvSpPr>
            <p:cNvPr id="18" name="Freeform 18"/>
            <p:cNvSpPr/>
            <p:nvPr/>
          </p:nvSpPr>
          <p:spPr>
            <a:xfrm>
              <a:off x="0" y="0"/>
              <a:ext cx="939800" cy="1322197"/>
            </a:xfrm>
            <a:custGeom>
              <a:avLst/>
              <a:gdLst/>
              <a:ahLst/>
              <a:cxnLst/>
              <a:rect l="l" t="t" r="r" b="b"/>
              <a:pathLst>
                <a:path w="939800" h="1322197">
                  <a:moveTo>
                    <a:pt x="0" y="0"/>
                  </a:moveTo>
                  <a:lnTo>
                    <a:pt x="939800" y="0"/>
                  </a:lnTo>
                  <a:lnTo>
                    <a:pt x="939800" y="1322197"/>
                  </a:lnTo>
                  <a:lnTo>
                    <a:pt x="0" y="1322197"/>
                  </a:lnTo>
                  <a:lnTo>
                    <a:pt x="0" y="0"/>
                  </a:lnTo>
                  <a:close/>
                </a:path>
              </a:pathLst>
            </a:custGeom>
            <a:blipFill>
              <a:blip r:embed="rId5"/>
              <a:stretch>
                <a:fillRect l="-55571" t="-27840" r="-59014" b="-24684"/>
              </a:stretch>
            </a:blipFill>
          </p:spPr>
        </p:sp>
      </p:grpSp>
      <p:grpSp>
        <p:nvGrpSpPr>
          <p:cNvPr id="19" name="Group 19"/>
          <p:cNvGrpSpPr>
            <a:grpSpLocks noChangeAspect="1"/>
          </p:cNvGrpSpPr>
          <p:nvPr/>
        </p:nvGrpSpPr>
        <p:grpSpPr>
          <a:xfrm rot="-5399944">
            <a:off x="12567393" y="2522593"/>
            <a:ext cx="679073" cy="955418"/>
            <a:chOff x="0" y="0"/>
            <a:chExt cx="916675" cy="1289710"/>
          </a:xfrm>
        </p:grpSpPr>
        <p:sp>
          <p:nvSpPr>
            <p:cNvPr id="20" name="Freeform 20"/>
            <p:cNvSpPr/>
            <p:nvPr/>
          </p:nvSpPr>
          <p:spPr>
            <a:xfrm>
              <a:off x="0" y="0"/>
              <a:ext cx="916686" cy="1289685"/>
            </a:xfrm>
            <a:custGeom>
              <a:avLst/>
              <a:gdLst/>
              <a:ahLst/>
              <a:cxnLst/>
              <a:rect l="l" t="t" r="r" b="b"/>
              <a:pathLst>
                <a:path w="916686" h="1289685">
                  <a:moveTo>
                    <a:pt x="0" y="0"/>
                  </a:moveTo>
                  <a:lnTo>
                    <a:pt x="916686" y="0"/>
                  </a:lnTo>
                  <a:lnTo>
                    <a:pt x="916686" y="1289685"/>
                  </a:lnTo>
                  <a:lnTo>
                    <a:pt x="0" y="1289685"/>
                  </a:lnTo>
                  <a:lnTo>
                    <a:pt x="0" y="0"/>
                  </a:lnTo>
                  <a:close/>
                </a:path>
              </a:pathLst>
            </a:custGeom>
            <a:blipFill>
              <a:blip r:embed="rId5"/>
              <a:stretch>
                <a:fillRect l="-55570" t="-27839" r="-59011" b="-24681"/>
              </a:stretch>
            </a:blipFill>
          </p:spPr>
        </p:sp>
      </p:grpSp>
      <p:grpSp>
        <p:nvGrpSpPr>
          <p:cNvPr id="21" name="Group 21"/>
          <p:cNvGrpSpPr>
            <a:grpSpLocks noChangeAspect="1"/>
          </p:cNvGrpSpPr>
          <p:nvPr/>
        </p:nvGrpSpPr>
        <p:grpSpPr>
          <a:xfrm rot="57">
            <a:off x="13384652" y="5360646"/>
            <a:ext cx="675184" cy="949955"/>
            <a:chOff x="0" y="0"/>
            <a:chExt cx="911425" cy="1282335"/>
          </a:xfrm>
        </p:grpSpPr>
        <p:sp>
          <p:nvSpPr>
            <p:cNvPr id="22" name="Freeform 22"/>
            <p:cNvSpPr/>
            <p:nvPr/>
          </p:nvSpPr>
          <p:spPr>
            <a:xfrm>
              <a:off x="0" y="0"/>
              <a:ext cx="911479" cy="1282319"/>
            </a:xfrm>
            <a:custGeom>
              <a:avLst/>
              <a:gdLst/>
              <a:ahLst/>
              <a:cxnLst/>
              <a:rect l="l" t="t" r="r" b="b"/>
              <a:pathLst>
                <a:path w="911479" h="1282319">
                  <a:moveTo>
                    <a:pt x="0" y="0"/>
                  </a:moveTo>
                  <a:lnTo>
                    <a:pt x="911479" y="0"/>
                  </a:lnTo>
                  <a:lnTo>
                    <a:pt x="911479" y="1282319"/>
                  </a:lnTo>
                  <a:lnTo>
                    <a:pt x="0" y="1282319"/>
                  </a:lnTo>
                  <a:lnTo>
                    <a:pt x="0" y="0"/>
                  </a:lnTo>
                  <a:close/>
                </a:path>
              </a:pathLst>
            </a:custGeom>
            <a:blipFill>
              <a:blip r:embed="rId5"/>
              <a:stretch>
                <a:fillRect l="-55568" t="-27839" r="-59005" b="-24680"/>
              </a:stretch>
            </a:blipFill>
          </p:spPr>
        </p:sp>
      </p:grpSp>
      <p:sp>
        <p:nvSpPr>
          <p:cNvPr id="23" name="AutoShape 23"/>
          <p:cNvSpPr/>
          <p:nvPr/>
        </p:nvSpPr>
        <p:spPr>
          <a:xfrm>
            <a:off x="2591159" y="2756281"/>
            <a:ext cx="28225" cy="3472058"/>
          </a:xfrm>
          <a:prstGeom prst="line">
            <a:avLst/>
          </a:prstGeom>
          <a:ln w="28575" cap="rnd">
            <a:solidFill>
              <a:srgbClr val="6B9DCB"/>
            </a:solidFill>
            <a:prstDash val="solid"/>
            <a:headEnd type="none" w="sm" len="sm"/>
            <a:tailEnd type="none" w="sm" len="sm"/>
          </a:ln>
        </p:spPr>
      </p:sp>
      <p:sp>
        <p:nvSpPr>
          <p:cNvPr id="24" name="AutoShape 24"/>
          <p:cNvSpPr/>
          <p:nvPr/>
        </p:nvSpPr>
        <p:spPr>
          <a:xfrm>
            <a:off x="3723602" y="2756281"/>
            <a:ext cx="28225" cy="3472058"/>
          </a:xfrm>
          <a:prstGeom prst="line">
            <a:avLst/>
          </a:prstGeom>
          <a:ln w="28575" cap="rnd">
            <a:solidFill>
              <a:srgbClr val="6B9DCB"/>
            </a:solidFill>
            <a:prstDash val="solid"/>
            <a:headEnd type="none" w="sm" len="sm"/>
            <a:tailEnd type="none" w="sm" len="sm"/>
          </a:ln>
        </p:spPr>
      </p:sp>
      <p:sp>
        <p:nvSpPr>
          <p:cNvPr id="25" name="AutoShape 25"/>
          <p:cNvSpPr/>
          <p:nvPr/>
        </p:nvSpPr>
        <p:spPr>
          <a:xfrm>
            <a:off x="4848220" y="2756281"/>
            <a:ext cx="28225" cy="3472058"/>
          </a:xfrm>
          <a:prstGeom prst="line">
            <a:avLst/>
          </a:prstGeom>
          <a:ln w="28575" cap="rnd">
            <a:solidFill>
              <a:srgbClr val="6B9DCB"/>
            </a:solidFill>
            <a:prstDash val="solid"/>
            <a:headEnd type="none" w="sm" len="sm"/>
            <a:tailEnd type="none" w="sm" len="sm"/>
          </a:ln>
        </p:spPr>
      </p:sp>
      <p:sp>
        <p:nvSpPr>
          <p:cNvPr id="26" name="AutoShape 26"/>
          <p:cNvSpPr/>
          <p:nvPr/>
        </p:nvSpPr>
        <p:spPr>
          <a:xfrm>
            <a:off x="5972839" y="2756281"/>
            <a:ext cx="28225" cy="3472058"/>
          </a:xfrm>
          <a:prstGeom prst="line">
            <a:avLst/>
          </a:prstGeom>
          <a:ln w="28575" cap="rnd">
            <a:solidFill>
              <a:srgbClr val="6B9DCB"/>
            </a:solidFill>
            <a:prstDash val="solid"/>
            <a:headEnd type="none" w="sm" len="sm"/>
            <a:tailEnd type="none" w="sm" len="sm"/>
          </a:ln>
        </p:spPr>
      </p:sp>
      <p:sp>
        <p:nvSpPr>
          <p:cNvPr id="27" name="AutoShape 27"/>
          <p:cNvSpPr/>
          <p:nvPr/>
        </p:nvSpPr>
        <p:spPr>
          <a:xfrm flipH="1">
            <a:off x="3746931" y="3835045"/>
            <a:ext cx="4895" cy="2721515"/>
          </a:xfrm>
          <a:prstGeom prst="line">
            <a:avLst/>
          </a:prstGeom>
          <a:ln w="57150" cap="rnd">
            <a:solidFill>
              <a:srgbClr val="71AD46"/>
            </a:solidFill>
            <a:prstDash val="solid"/>
            <a:headEnd type="none" w="sm" len="sm"/>
            <a:tailEnd type="triangle" w="lg" len="med"/>
          </a:ln>
        </p:spPr>
      </p:sp>
      <p:sp>
        <p:nvSpPr>
          <p:cNvPr id="28" name="Freeform 28"/>
          <p:cNvSpPr/>
          <p:nvPr/>
        </p:nvSpPr>
        <p:spPr>
          <a:xfrm>
            <a:off x="3698276" y="2738624"/>
            <a:ext cx="1209561" cy="1096422"/>
          </a:xfrm>
          <a:custGeom>
            <a:avLst/>
            <a:gdLst/>
            <a:ahLst/>
            <a:cxnLst/>
            <a:rect l="l" t="t" r="r" b="b"/>
            <a:pathLst>
              <a:path w="1209561" h="1096422">
                <a:moveTo>
                  <a:pt x="0" y="0"/>
                </a:moveTo>
                <a:lnTo>
                  <a:pt x="1209560" y="0"/>
                </a:lnTo>
                <a:lnTo>
                  <a:pt x="1209560" y="1096421"/>
                </a:lnTo>
                <a:lnTo>
                  <a:pt x="0" y="10964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AutoShape 29"/>
          <p:cNvSpPr/>
          <p:nvPr/>
        </p:nvSpPr>
        <p:spPr>
          <a:xfrm>
            <a:off x="4848220" y="4237586"/>
            <a:ext cx="739" cy="2321094"/>
          </a:xfrm>
          <a:prstGeom prst="line">
            <a:avLst/>
          </a:prstGeom>
          <a:ln w="57150" cap="rnd">
            <a:solidFill>
              <a:srgbClr val="980000"/>
            </a:solidFill>
            <a:prstDash val="solid"/>
            <a:headEnd type="none" w="sm" len="sm"/>
            <a:tailEnd type="triangle" w="lg" len="med"/>
          </a:ln>
        </p:spPr>
      </p:sp>
      <p:grpSp>
        <p:nvGrpSpPr>
          <p:cNvPr id="30" name="Group 30"/>
          <p:cNvGrpSpPr>
            <a:grpSpLocks noChangeAspect="1"/>
          </p:cNvGrpSpPr>
          <p:nvPr/>
        </p:nvGrpSpPr>
        <p:grpSpPr>
          <a:xfrm>
            <a:off x="3185928" y="5420154"/>
            <a:ext cx="1065556" cy="1108182"/>
            <a:chOff x="0" y="0"/>
            <a:chExt cx="1438385" cy="1495925"/>
          </a:xfrm>
        </p:grpSpPr>
        <p:sp>
          <p:nvSpPr>
            <p:cNvPr id="31" name="Freeform 31"/>
            <p:cNvSpPr/>
            <p:nvPr/>
          </p:nvSpPr>
          <p:spPr>
            <a:xfrm>
              <a:off x="0" y="0"/>
              <a:ext cx="1438402" cy="1495933"/>
            </a:xfrm>
            <a:custGeom>
              <a:avLst/>
              <a:gdLst/>
              <a:ahLst/>
              <a:cxnLst/>
              <a:rect l="l" t="t" r="r" b="b"/>
              <a:pathLst>
                <a:path w="1438402" h="1495933">
                  <a:moveTo>
                    <a:pt x="0" y="0"/>
                  </a:moveTo>
                  <a:lnTo>
                    <a:pt x="1438402" y="0"/>
                  </a:lnTo>
                  <a:lnTo>
                    <a:pt x="1438402" y="1495933"/>
                  </a:lnTo>
                  <a:lnTo>
                    <a:pt x="0" y="1495933"/>
                  </a:lnTo>
                  <a:lnTo>
                    <a:pt x="0" y="0"/>
                  </a:lnTo>
                  <a:close/>
                </a:path>
              </a:pathLst>
            </a:custGeom>
            <a:blipFill>
              <a:blip r:embed="rId4"/>
              <a:stretch>
                <a:fillRect l="-55477" t="-65040" r="-56155" b="-38453"/>
              </a:stretch>
            </a:blipFill>
          </p:spPr>
        </p:sp>
      </p:grpSp>
      <p:grpSp>
        <p:nvGrpSpPr>
          <p:cNvPr id="32" name="Group 32"/>
          <p:cNvGrpSpPr>
            <a:grpSpLocks noChangeAspect="1"/>
          </p:cNvGrpSpPr>
          <p:nvPr/>
        </p:nvGrpSpPr>
        <p:grpSpPr>
          <a:xfrm rot="-5399944">
            <a:off x="4006919" y="2297449"/>
            <a:ext cx="680555" cy="957492"/>
            <a:chOff x="0" y="0"/>
            <a:chExt cx="918675" cy="1292510"/>
          </a:xfrm>
        </p:grpSpPr>
        <p:sp>
          <p:nvSpPr>
            <p:cNvPr id="33" name="Freeform 33"/>
            <p:cNvSpPr/>
            <p:nvPr/>
          </p:nvSpPr>
          <p:spPr>
            <a:xfrm>
              <a:off x="0" y="0"/>
              <a:ext cx="918718" cy="1292479"/>
            </a:xfrm>
            <a:custGeom>
              <a:avLst/>
              <a:gdLst/>
              <a:ahLst/>
              <a:cxnLst/>
              <a:rect l="l" t="t" r="r" b="b"/>
              <a:pathLst>
                <a:path w="918718" h="1292479">
                  <a:moveTo>
                    <a:pt x="0" y="0"/>
                  </a:moveTo>
                  <a:lnTo>
                    <a:pt x="918718" y="0"/>
                  </a:lnTo>
                  <a:lnTo>
                    <a:pt x="918718" y="1292479"/>
                  </a:lnTo>
                  <a:lnTo>
                    <a:pt x="0" y="1292479"/>
                  </a:lnTo>
                  <a:lnTo>
                    <a:pt x="0" y="0"/>
                  </a:lnTo>
                  <a:close/>
                </a:path>
              </a:pathLst>
            </a:custGeom>
            <a:blipFill>
              <a:blip r:embed="rId5"/>
              <a:stretch>
                <a:fillRect l="-55567" t="-27839" r="-59004" b="-24681"/>
              </a:stretch>
            </a:blipFill>
          </p:spPr>
        </p:sp>
      </p:grpSp>
      <p:grpSp>
        <p:nvGrpSpPr>
          <p:cNvPr id="34" name="Group 34"/>
          <p:cNvGrpSpPr>
            <a:grpSpLocks noChangeAspect="1"/>
          </p:cNvGrpSpPr>
          <p:nvPr/>
        </p:nvGrpSpPr>
        <p:grpSpPr>
          <a:xfrm rot="57">
            <a:off x="4554911" y="5074529"/>
            <a:ext cx="675188" cy="949936"/>
            <a:chOff x="0" y="0"/>
            <a:chExt cx="911430" cy="1282310"/>
          </a:xfrm>
        </p:grpSpPr>
        <p:sp>
          <p:nvSpPr>
            <p:cNvPr id="35" name="Freeform 35"/>
            <p:cNvSpPr/>
            <p:nvPr/>
          </p:nvSpPr>
          <p:spPr>
            <a:xfrm>
              <a:off x="0" y="0"/>
              <a:ext cx="911479" cy="1282319"/>
            </a:xfrm>
            <a:custGeom>
              <a:avLst/>
              <a:gdLst/>
              <a:ahLst/>
              <a:cxnLst/>
              <a:rect l="l" t="t" r="r" b="b"/>
              <a:pathLst>
                <a:path w="911479" h="1282319">
                  <a:moveTo>
                    <a:pt x="0" y="0"/>
                  </a:moveTo>
                  <a:lnTo>
                    <a:pt x="911479" y="0"/>
                  </a:lnTo>
                  <a:lnTo>
                    <a:pt x="911479" y="1282319"/>
                  </a:lnTo>
                  <a:lnTo>
                    <a:pt x="0" y="1282319"/>
                  </a:lnTo>
                  <a:lnTo>
                    <a:pt x="0" y="0"/>
                  </a:lnTo>
                  <a:close/>
                </a:path>
              </a:pathLst>
            </a:custGeom>
            <a:blipFill>
              <a:blip r:embed="rId5"/>
              <a:stretch>
                <a:fillRect l="-55567" t="-27838" r="-59002" b="-24678"/>
              </a:stretch>
            </a:blipFill>
          </p:spPr>
        </p:sp>
      </p:grpSp>
      <p:grpSp>
        <p:nvGrpSpPr>
          <p:cNvPr id="36" name="Group 36"/>
          <p:cNvGrpSpPr/>
          <p:nvPr/>
        </p:nvGrpSpPr>
        <p:grpSpPr>
          <a:xfrm>
            <a:off x="14475251" y="6455428"/>
            <a:ext cx="689624" cy="689624"/>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8" name="TextBox 38"/>
            <p:cNvSpPr txBox="1"/>
            <p:nvPr/>
          </p:nvSpPr>
          <p:spPr>
            <a:xfrm>
              <a:off x="76200" y="66675"/>
              <a:ext cx="660400" cy="669925"/>
            </a:xfrm>
            <a:prstGeom prst="rect">
              <a:avLst/>
            </a:prstGeom>
          </p:spPr>
          <p:txBody>
            <a:bodyPr lIns="50800" tIns="50800" rIns="50800" bIns="50800" rtlCol="0" anchor="ctr"/>
            <a:lstStyle/>
            <a:p>
              <a:pPr algn="ctr">
                <a:lnSpc>
                  <a:spcPts val="2880"/>
                </a:lnSpc>
              </a:pPr>
              <a:endParaRPr/>
            </a:p>
          </p:txBody>
        </p:sp>
      </p:grpSp>
      <p:grpSp>
        <p:nvGrpSpPr>
          <p:cNvPr id="39" name="Group 39"/>
          <p:cNvGrpSpPr/>
          <p:nvPr/>
        </p:nvGrpSpPr>
        <p:grpSpPr>
          <a:xfrm>
            <a:off x="3392286" y="6654705"/>
            <a:ext cx="719082" cy="719082"/>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40B"/>
            </a:solidFill>
          </p:spPr>
        </p:sp>
        <p:sp>
          <p:nvSpPr>
            <p:cNvPr id="41" name="TextBox 41"/>
            <p:cNvSpPr txBox="1"/>
            <p:nvPr/>
          </p:nvSpPr>
          <p:spPr>
            <a:xfrm>
              <a:off x="76200" y="95250"/>
              <a:ext cx="660400" cy="641350"/>
            </a:xfrm>
            <a:prstGeom prst="rect">
              <a:avLst/>
            </a:prstGeom>
          </p:spPr>
          <p:txBody>
            <a:bodyPr lIns="50800" tIns="50800" rIns="50800" bIns="50800" rtlCol="0" anchor="ctr"/>
            <a:lstStyle/>
            <a:p>
              <a:pPr algn="ctr">
                <a:lnSpc>
                  <a:spcPts val="2430"/>
                </a:lnSpc>
              </a:pPr>
              <a:r>
                <a:rPr lang="en-US" sz="2250">
                  <a:solidFill>
                    <a:srgbClr val="53585F"/>
                  </a:solidFill>
                  <a:latin typeface="Lexend Deca"/>
                  <a:ea typeface="Lexend Deca"/>
                  <a:cs typeface="Lexend Deca"/>
                  <a:sym typeface="Lexend Deca"/>
                </a:rPr>
                <a:t>1</a:t>
              </a:r>
            </a:p>
          </p:txBody>
        </p:sp>
      </p:grpSp>
      <p:grpSp>
        <p:nvGrpSpPr>
          <p:cNvPr id="42" name="Group 42"/>
          <p:cNvGrpSpPr/>
          <p:nvPr/>
        </p:nvGrpSpPr>
        <p:grpSpPr>
          <a:xfrm>
            <a:off x="4466407" y="6654705"/>
            <a:ext cx="719082" cy="719082"/>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40B"/>
            </a:solidFill>
          </p:spPr>
        </p:sp>
        <p:sp>
          <p:nvSpPr>
            <p:cNvPr id="44" name="TextBox 44"/>
            <p:cNvSpPr txBox="1"/>
            <p:nvPr/>
          </p:nvSpPr>
          <p:spPr>
            <a:xfrm>
              <a:off x="76200" y="95250"/>
              <a:ext cx="660400" cy="641350"/>
            </a:xfrm>
            <a:prstGeom prst="rect">
              <a:avLst/>
            </a:prstGeom>
          </p:spPr>
          <p:txBody>
            <a:bodyPr lIns="50800" tIns="50800" rIns="50800" bIns="50800" rtlCol="0" anchor="ctr"/>
            <a:lstStyle/>
            <a:p>
              <a:pPr algn="ctr">
                <a:lnSpc>
                  <a:spcPts val="2430"/>
                </a:lnSpc>
              </a:pPr>
              <a:r>
                <a:rPr lang="en-US" sz="2250">
                  <a:solidFill>
                    <a:srgbClr val="53585F"/>
                  </a:solidFill>
                  <a:latin typeface="Lexend Deca"/>
                  <a:ea typeface="Lexend Deca"/>
                  <a:cs typeface="Lexend Deca"/>
                  <a:sym typeface="Lexend Deca"/>
                </a:rPr>
                <a:t>3</a:t>
              </a:r>
            </a:p>
          </p:txBody>
        </p:sp>
      </p:grpSp>
      <p:grpSp>
        <p:nvGrpSpPr>
          <p:cNvPr id="45" name="Group 45"/>
          <p:cNvGrpSpPr/>
          <p:nvPr/>
        </p:nvGrpSpPr>
        <p:grpSpPr>
          <a:xfrm>
            <a:off x="3987656" y="1552003"/>
            <a:ext cx="719082" cy="719082"/>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40B"/>
            </a:solidFill>
          </p:spPr>
        </p:sp>
        <p:sp>
          <p:nvSpPr>
            <p:cNvPr id="47" name="TextBox 47"/>
            <p:cNvSpPr txBox="1"/>
            <p:nvPr/>
          </p:nvSpPr>
          <p:spPr>
            <a:xfrm>
              <a:off x="76200" y="95250"/>
              <a:ext cx="660400" cy="641350"/>
            </a:xfrm>
            <a:prstGeom prst="rect">
              <a:avLst/>
            </a:prstGeom>
          </p:spPr>
          <p:txBody>
            <a:bodyPr lIns="50800" tIns="50800" rIns="50800" bIns="50800" rtlCol="0" anchor="ctr"/>
            <a:lstStyle/>
            <a:p>
              <a:pPr algn="ctr">
                <a:lnSpc>
                  <a:spcPts val="2430"/>
                </a:lnSpc>
              </a:pPr>
              <a:r>
                <a:rPr lang="en-US" sz="2250">
                  <a:solidFill>
                    <a:srgbClr val="53585F"/>
                  </a:solidFill>
                  <a:latin typeface="Lexend Deca"/>
                  <a:ea typeface="Lexend Deca"/>
                  <a:cs typeface="Lexend Deca"/>
                  <a:sym typeface="Lexend Deca"/>
                </a:rPr>
                <a:t>2</a:t>
              </a:r>
            </a:p>
          </p:txBody>
        </p:sp>
      </p:grpSp>
      <p:grpSp>
        <p:nvGrpSpPr>
          <p:cNvPr id="48" name="Group 48"/>
          <p:cNvGrpSpPr/>
          <p:nvPr/>
        </p:nvGrpSpPr>
        <p:grpSpPr>
          <a:xfrm>
            <a:off x="11861639" y="1605015"/>
            <a:ext cx="719082" cy="719082"/>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40B"/>
            </a:solidFill>
          </p:spPr>
        </p:sp>
        <p:sp>
          <p:nvSpPr>
            <p:cNvPr id="50" name="TextBox 50"/>
            <p:cNvSpPr txBox="1"/>
            <p:nvPr/>
          </p:nvSpPr>
          <p:spPr>
            <a:xfrm>
              <a:off x="76200" y="95250"/>
              <a:ext cx="660400" cy="641350"/>
            </a:xfrm>
            <a:prstGeom prst="rect">
              <a:avLst/>
            </a:prstGeom>
          </p:spPr>
          <p:txBody>
            <a:bodyPr lIns="50800" tIns="50800" rIns="50800" bIns="50800" rtlCol="0" anchor="ctr"/>
            <a:lstStyle/>
            <a:p>
              <a:pPr algn="ctr">
                <a:lnSpc>
                  <a:spcPts val="2430"/>
                </a:lnSpc>
              </a:pPr>
              <a:r>
                <a:rPr lang="en-US" sz="2250">
                  <a:solidFill>
                    <a:srgbClr val="53585F"/>
                  </a:solidFill>
                  <a:latin typeface="Lexend Deca"/>
                  <a:ea typeface="Lexend Deca"/>
                  <a:cs typeface="Lexend Deca"/>
                  <a:sym typeface="Lexend Deca"/>
                </a:rPr>
                <a:t>3</a:t>
              </a:r>
            </a:p>
          </p:txBody>
        </p:sp>
      </p:grpSp>
      <p:grpSp>
        <p:nvGrpSpPr>
          <p:cNvPr id="51" name="Group 51"/>
          <p:cNvGrpSpPr/>
          <p:nvPr/>
        </p:nvGrpSpPr>
        <p:grpSpPr>
          <a:xfrm>
            <a:off x="15117184" y="2791636"/>
            <a:ext cx="719082" cy="719082"/>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40B"/>
            </a:solidFill>
          </p:spPr>
        </p:sp>
        <p:sp>
          <p:nvSpPr>
            <p:cNvPr id="53" name="TextBox 53"/>
            <p:cNvSpPr txBox="1"/>
            <p:nvPr/>
          </p:nvSpPr>
          <p:spPr>
            <a:xfrm>
              <a:off x="76200" y="95250"/>
              <a:ext cx="660400" cy="641350"/>
            </a:xfrm>
            <a:prstGeom prst="rect">
              <a:avLst/>
            </a:prstGeom>
          </p:spPr>
          <p:txBody>
            <a:bodyPr lIns="50800" tIns="50800" rIns="50800" bIns="50800" rtlCol="0" anchor="ctr"/>
            <a:lstStyle/>
            <a:p>
              <a:pPr algn="ctr">
                <a:lnSpc>
                  <a:spcPts val="2430"/>
                </a:lnSpc>
              </a:pPr>
              <a:r>
                <a:rPr lang="en-US" sz="2250">
                  <a:solidFill>
                    <a:srgbClr val="53585F"/>
                  </a:solidFill>
                  <a:latin typeface="Lexend Deca"/>
                  <a:ea typeface="Lexend Deca"/>
                  <a:cs typeface="Lexend Deca"/>
                  <a:sym typeface="Lexend Deca"/>
                </a:rPr>
                <a:t>2</a:t>
              </a:r>
            </a:p>
          </p:txBody>
        </p:sp>
      </p:grpSp>
      <p:grpSp>
        <p:nvGrpSpPr>
          <p:cNvPr id="54" name="Group 54"/>
          <p:cNvGrpSpPr/>
          <p:nvPr/>
        </p:nvGrpSpPr>
        <p:grpSpPr>
          <a:xfrm>
            <a:off x="12367151" y="6654705"/>
            <a:ext cx="719082" cy="719082"/>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40B"/>
            </a:solidFill>
          </p:spPr>
        </p:sp>
        <p:sp>
          <p:nvSpPr>
            <p:cNvPr id="56" name="TextBox 56"/>
            <p:cNvSpPr txBox="1"/>
            <p:nvPr/>
          </p:nvSpPr>
          <p:spPr>
            <a:xfrm>
              <a:off x="76200" y="95250"/>
              <a:ext cx="660400" cy="641350"/>
            </a:xfrm>
            <a:prstGeom prst="rect">
              <a:avLst/>
            </a:prstGeom>
          </p:spPr>
          <p:txBody>
            <a:bodyPr lIns="50800" tIns="50800" rIns="50800" bIns="50800" rtlCol="0" anchor="ctr"/>
            <a:lstStyle/>
            <a:p>
              <a:pPr algn="ctr">
                <a:lnSpc>
                  <a:spcPts val="2430"/>
                </a:lnSpc>
              </a:pPr>
              <a:r>
                <a:rPr lang="en-US" sz="2250">
                  <a:solidFill>
                    <a:srgbClr val="53585F"/>
                  </a:solidFill>
                  <a:latin typeface="Lexend Deca"/>
                  <a:ea typeface="Lexend Deca"/>
                  <a:cs typeface="Lexend Deca"/>
                  <a:sym typeface="Lexend Deca"/>
                </a:rPr>
                <a:t>1</a:t>
              </a:r>
            </a:p>
          </p:txBody>
        </p:sp>
      </p:grpSp>
      <p:grpSp>
        <p:nvGrpSpPr>
          <p:cNvPr id="57" name="Group 57"/>
          <p:cNvGrpSpPr/>
          <p:nvPr/>
        </p:nvGrpSpPr>
        <p:grpSpPr>
          <a:xfrm>
            <a:off x="13441273" y="6654705"/>
            <a:ext cx="719082" cy="719082"/>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40B"/>
            </a:solidFill>
          </p:spPr>
        </p:sp>
        <p:sp>
          <p:nvSpPr>
            <p:cNvPr id="59" name="TextBox 59"/>
            <p:cNvSpPr txBox="1"/>
            <p:nvPr/>
          </p:nvSpPr>
          <p:spPr>
            <a:xfrm>
              <a:off x="76200" y="95250"/>
              <a:ext cx="660400" cy="641350"/>
            </a:xfrm>
            <a:prstGeom prst="rect">
              <a:avLst/>
            </a:prstGeom>
          </p:spPr>
          <p:txBody>
            <a:bodyPr lIns="50800" tIns="50800" rIns="50800" bIns="50800" rtlCol="0" anchor="ctr"/>
            <a:lstStyle/>
            <a:p>
              <a:pPr algn="ctr">
                <a:lnSpc>
                  <a:spcPts val="2430"/>
                </a:lnSpc>
              </a:pPr>
              <a:r>
                <a:rPr lang="en-US" sz="2250">
                  <a:solidFill>
                    <a:srgbClr val="53585F"/>
                  </a:solidFill>
                  <a:latin typeface="Lexend Deca"/>
                  <a:ea typeface="Lexend Deca"/>
                  <a:cs typeface="Lexend Deca"/>
                  <a:sym typeface="Lexend Deca"/>
                </a:rPr>
                <a:t>4</a:t>
              </a:r>
            </a:p>
          </p:txBody>
        </p:sp>
      </p:grpSp>
      <p:sp>
        <p:nvSpPr>
          <p:cNvPr id="63" name="文本框 62">
            <a:extLst>
              <a:ext uri="{FF2B5EF4-FFF2-40B4-BE49-F238E27FC236}">
                <a16:creationId xmlns:a16="http://schemas.microsoft.com/office/drawing/2014/main" id="{C857E15B-31C7-46D8-AACB-9ADF726952D0}"/>
              </a:ext>
            </a:extLst>
          </p:cNvPr>
          <p:cNvSpPr txBox="1"/>
          <p:nvPr/>
        </p:nvSpPr>
        <p:spPr>
          <a:xfrm>
            <a:off x="16849535" y="9677095"/>
            <a:ext cx="990600" cy="584775"/>
          </a:xfrm>
          <a:prstGeom prst="rect">
            <a:avLst/>
          </a:prstGeom>
          <a:noFill/>
        </p:spPr>
        <p:txBody>
          <a:bodyPr wrap="square" rtlCol="0">
            <a:spAutoFit/>
          </a:bodyPr>
          <a:lstStyle/>
          <a:p>
            <a:r>
              <a:rPr lang="en-US" altLang="zh-CN" sz="3200" dirty="0"/>
              <a:t>32</a:t>
            </a:r>
            <a:endParaRPr lang="zh-CN" altLang="en-US" sz="3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164873"/>
            <a:ext cx="2867728" cy="6093427"/>
            <a:chOff x="0" y="0"/>
            <a:chExt cx="3965948" cy="8426955"/>
          </a:xfrm>
        </p:grpSpPr>
        <p:sp>
          <p:nvSpPr>
            <p:cNvPr id="3" name="Freeform 3"/>
            <p:cNvSpPr/>
            <p:nvPr/>
          </p:nvSpPr>
          <p:spPr>
            <a:xfrm>
              <a:off x="0" y="0"/>
              <a:ext cx="3965956" cy="8426958"/>
            </a:xfrm>
            <a:custGeom>
              <a:avLst/>
              <a:gdLst/>
              <a:ahLst/>
              <a:cxnLst/>
              <a:rect l="l" t="t" r="r" b="b"/>
              <a:pathLst>
                <a:path w="3965956" h="8426958">
                  <a:moveTo>
                    <a:pt x="395180" y="0"/>
                  </a:moveTo>
                  <a:lnTo>
                    <a:pt x="3570776" y="0"/>
                  </a:lnTo>
                  <a:cubicBezTo>
                    <a:pt x="3789028" y="0"/>
                    <a:pt x="3965956" y="176928"/>
                    <a:pt x="3965956" y="395180"/>
                  </a:cubicBezTo>
                  <a:lnTo>
                    <a:pt x="3965956" y="8031777"/>
                  </a:lnTo>
                  <a:cubicBezTo>
                    <a:pt x="3965956" y="8250030"/>
                    <a:pt x="3789028" y="8426958"/>
                    <a:pt x="3570776" y="8426958"/>
                  </a:cubicBezTo>
                  <a:lnTo>
                    <a:pt x="395180" y="8426958"/>
                  </a:lnTo>
                  <a:cubicBezTo>
                    <a:pt x="176928" y="8426958"/>
                    <a:pt x="0" y="8250030"/>
                    <a:pt x="0" y="8031777"/>
                  </a:cubicBezTo>
                  <a:lnTo>
                    <a:pt x="0" y="395180"/>
                  </a:lnTo>
                  <a:cubicBezTo>
                    <a:pt x="0" y="176928"/>
                    <a:pt x="176928" y="0"/>
                    <a:pt x="395180" y="0"/>
                  </a:cubicBezTo>
                  <a:close/>
                </a:path>
              </a:pathLst>
            </a:custGeom>
            <a:blipFill>
              <a:blip r:embed="rId3"/>
              <a:stretch>
                <a:fillRect l="-1333" r="-1333"/>
              </a:stretch>
            </a:blipFill>
          </p:spPr>
        </p:sp>
      </p:grpSp>
      <p:grpSp>
        <p:nvGrpSpPr>
          <p:cNvPr id="4" name="Group 4"/>
          <p:cNvGrpSpPr/>
          <p:nvPr/>
        </p:nvGrpSpPr>
        <p:grpSpPr>
          <a:xfrm>
            <a:off x="4370169" y="3164873"/>
            <a:ext cx="2867728" cy="6093427"/>
            <a:chOff x="0" y="0"/>
            <a:chExt cx="3965948" cy="8426955"/>
          </a:xfrm>
        </p:grpSpPr>
        <p:sp>
          <p:nvSpPr>
            <p:cNvPr id="5" name="Freeform 5"/>
            <p:cNvSpPr/>
            <p:nvPr/>
          </p:nvSpPr>
          <p:spPr>
            <a:xfrm>
              <a:off x="0" y="0"/>
              <a:ext cx="3965956" cy="8426958"/>
            </a:xfrm>
            <a:custGeom>
              <a:avLst/>
              <a:gdLst/>
              <a:ahLst/>
              <a:cxnLst/>
              <a:rect l="l" t="t" r="r" b="b"/>
              <a:pathLst>
                <a:path w="3965956" h="8426958">
                  <a:moveTo>
                    <a:pt x="395180" y="0"/>
                  </a:moveTo>
                  <a:lnTo>
                    <a:pt x="3570776" y="0"/>
                  </a:lnTo>
                  <a:cubicBezTo>
                    <a:pt x="3789028" y="0"/>
                    <a:pt x="3965956" y="176928"/>
                    <a:pt x="3965956" y="395180"/>
                  </a:cubicBezTo>
                  <a:lnTo>
                    <a:pt x="3965956" y="8031777"/>
                  </a:lnTo>
                  <a:cubicBezTo>
                    <a:pt x="3965956" y="8250030"/>
                    <a:pt x="3789028" y="8426958"/>
                    <a:pt x="3570776" y="8426958"/>
                  </a:cubicBezTo>
                  <a:lnTo>
                    <a:pt x="395180" y="8426958"/>
                  </a:lnTo>
                  <a:cubicBezTo>
                    <a:pt x="176928" y="8426958"/>
                    <a:pt x="0" y="8250030"/>
                    <a:pt x="0" y="8031777"/>
                  </a:cubicBezTo>
                  <a:lnTo>
                    <a:pt x="0" y="395180"/>
                  </a:lnTo>
                  <a:cubicBezTo>
                    <a:pt x="0" y="176928"/>
                    <a:pt x="176928" y="0"/>
                    <a:pt x="395180" y="0"/>
                  </a:cubicBezTo>
                  <a:close/>
                </a:path>
              </a:pathLst>
            </a:custGeom>
            <a:blipFill>
              <a:blip r:embed="rId4"/>
              <a:stretch>
                <a:fillRect l="-1825" r="-1824"/>
              </a:stretch>
            </a:blipFill>
          </p:spPr>
        </p:sp>
      </p:grpSp>
      <p:grpSp>
        <p:nvGrpSpPr>
          <p:cNvPr id="6" name="Group 6"/>
          <p:cNvGrpSpPr/>
          <p:nvPr/>
        </p:nvGrpSpPr>
        <p:grpSpPr>
          <a:xfrm>
            <a:off x="7714163" y="3165860"/>
            <a:ext cx="2748562" cy="6092440"/>
            <a:chOff x="0" y="0"/>
            <a:chExt cx="3801147" cy="8425590"/>
          </a:xfrm>
        </p:grpSpPr>
        <p:sp>
          <p:nvSpPr>
            <p:cNvPr id="7" name="Freeform 7"/>
            <p:cNvSpPr/>
            <p:nvPr/>
          </p:nvSpPr>
          <p:spPr>
            <a:xfrm>
              <a:off x="0" y="0"/>
              <a:ext cx="3801110" cy="8425629"/>
            </a:xfrm>
            <a:custGeom>
              <a:avLst/>
              <a:gdLst/>
              <a:ahLst/>
              <a:cxnLst/>
              <a:rect l="l" t="t" r="r" b="b"/>
              <a:pathLst>
                <a:path w="3801110" h="8425629">
                  <a:moveTo>
                    <a:pt x="395180" y="0"/>
                  </a:moveTo>
                  <a:lnTo>
                    <a:pt x="3405930" y="0"/>
                  </a:lnTo>
                  <a:cubicBezTo>
                    <a:pt x="3624181" y="0"/>
                    <a:pt x="3801110" y="176928"/>
                    <a:pt x="3801110" y="395180"/>
                  </a:cubicBezTo>
                  <a:lnTo>
                    <a:pt x="3801110" y="8030449"/>
                  </a:lnTo>
                  <a:cubicBezTo>
                    <a:pt x="3801110" y="8248701"/>
                    <a:pt x="3624181" y="8425629"/>
                    <a:pt x="3405930" y="8425629"/>
                  </a:cubicBezTo>
                  <a:lnTo>
                    <a:pt x="395180" y="8425629"/>
                  </a:lnTo>
                  <a:cubicBezTo>
                    <a:pt x="176928" y="8425629"/>
                    <a:pt x="0" y="8248701"/>
                    <a:pt x="0" y="8030449"/>
                  </a:cubicBezTo>
                  <a:lnTo>
                    <a:pt x="0" y="395180"/>
                  </a:lnTo>
                  <a:cubicBezTo>
                    <a:pt x="0" y="176928"/>
                    <a:pt x="176928" y="0"/>
                    <a:pt x="395180" y="0"/>
                  </a:cubicBezTo>
                  <a:close/>
                </a:path>
              </a:pathLst>
            </a:custGeom>
            <a:blipFill>
              <a:blip r:embed="rId5"/>
              <a:stretch>
                <a:fillRect l="-2947" r="-2948"/>
              </a:stretch>
            </a:blipFill>
          </p:spPr>
        </p:sp>
      </p:grpSp>
      <p:grpSp>
        <p:nvGrpSpPr>
          <p:cNvPr id="8" name="Group 8"/>
          <p:cNvGrpSpPr/>
          <p:nvPr/>
        </p:nvGrpSpPr>
        <p:grpSpPr>
          <a:xfrm>
            <a:off x="11035992" y="3165860"/>
            <a:ext cx="2821655" cy="6092440"/>
            <a:chOff x="0" y="0"/>
            <a:chExt cx="3902231" cy="8425590"/>
          </a:xfrm>
        </p:grpSpPr>
        <p:sp>
          <p:nvSpPr>
            <p:cNvPr id="9" name="Freeform 9"/>
            <p:cNvSpPr/>
            <p:nvPr/>
          </p:nvSpPr>
          <p:spPr>
            <a:xfrm>
              <a:off x="0" y="0"/>
              <a:ext cx="3902202" cy="8425629"/>
            </a:xfrm>
            <a:custGeom>
              <a:avLst/>
              <a:gdLst/>
              <a:ahLst/>
              <a:cxnLst/>
              <a:rect l="l" t="t" r="r" b="b"/>
              <a:pathLst>
                <a:path w="3902202" h="8425629">
                  <a:moveTo>
                    <a:pt x="395180" y="0"/>
                  </a:moveTo>
                  <a:lnTo>
                    <a:pt x="3507022" y="0"/>
                  </a:lnTo>
                  <a:cubicBezTo>
                    <a:pt x="3611830" y="0"/>
                    <a:pt x="3712346" y="41635"/>
                    <a:pt x="3786456" y="115746"/>
                  </a:cubicBezTo>
                  <a:cubicBezTo>
                    <a:pt x="3860567" y="189856"/>
                    <a:pt x="3902202" y="290372"/>
                    <a:pt x="3902202" y="395180"/>
                  </a:cubicBezTo>
                  <a:lnTo>
                    <a:pt x="3902202" y="8030449"/>
                  </a:lnTo>
                  <a:cubicBezTo>
                    <a:pt x="3902202" y="8248701"/>
                    <a:pt x="3725274" y="8425629"/>
                    <a:pt x="3507022" y="8425629"/>
                  </a:cubicBezTo>
                  <a:lnTo>
                    <a:pt x="395180" y="8425629"/>
                  </a:lnTo>
                  <a:cubicBezTo>
                    <a:pt x="176928" y="8425629"/>
                    <a:pt x="0" y="8248701"/>
                    <a:pt x="0" y="8030449"/>
                  </a:cubicBezTo>
                  <a:lnTo>
                    <a:pt x="0" y="395180"/>
                  </a:lnTo>
                  <a:cubicBezTo>
                    <a:pt x="0" y="176928"/>
                    <a:pt x="176928" y="0"/>
                    <a:pt x="395180" y="0"/>
                  </a:cubicBezTo>
                  <a:close/>
                </a:path>
              </a:pathLst>
            </a:custGeom>
            <a:blipFill>
              <a:blip r:embed="rId6"/>
              <a:stretch>
                <a:fillRect l="-2947" r="-2948"/>
              </a:stretch>
            </a:blipFill>
          </p:spPr>
        </p:sp>
      </p:grpSp>
      <p:grpSp>
        <p:nvGrpSpPr>
          <p:cNvPr id="10" name="Group 10"/>
          <p:cNvGrpSpPr/>
          <p:nvPr/>
        </p:nvGrpSpPr>
        <p:grpSpPr>
          <a:xfrm>
            <a:off x="14432959" y="3164873"/>
            <a:ext cx="2826341" cy="6093427"/>
            <a:chOff x="0" y="0"/>
            <a:chExt cx="3908712" cy="8426955"/>
          </a:xfrm>
        </p:grpSpPr>
        <p:sp>
          <p:nvSpPr>
            <p:cNvPr id="11" name="Freeform 11"/>
            <p:cNvSpPr/>
            <p:nvPr/>
          </p:nvSpPr>
          <p:spPr>
            <a:xfrm>
              <a:off x="0" y="0"/>
              <a:ext cx="3908679" cy="8426994"/>
            </a:xfrm>
            <a:custGeom>
              <a:avLst/>
              <a:gdLst/>
              <a:ahLst/>
              <a:cxnLst/>
              <a:rect l="l" t="t" r="r" b="b"/>
              <a:pathLst>
                <a:path w="3908679" h="8426994">
                  <a:moveTo>
                    <a:pt x="395180" y="0"/>
                  </a:moveTo>
                  <a:lnTo>
                    <a:pt x="3513499" y="0"/>
                  </a:lnTo>
                  <a:cubicBezTo>
                    <a:pt x="3731751" y="0"/>
                    <a:pt x="3908679" y="176928"/>
                    <a:pt x="3908679" y="395180"/>
                  </a:cubicBezTo>
                  <a:lnTo>
                    <a:pt x="3908679" y="8031814"/>
                  </a:lnTo>
                  <a:cubicBezTo>
                    <a:pt x="3908679" y="8250066"/>
                    <a:pt x="3731751" y="8426994"/>
                    <a:pt x="3513499" y="8426994"/>
                  </a:cubicBezTo>
                  <a:lnTo>
                    <a:pt x="395180" y="8426994"/>
                  </a:lnTo>
                  <a:cubicBezTo>
                    <a:pt x="176928" y="8426994"/>
                    <a:pt x="0" y="8250066"/>
                    <a:pt x="0" y="8031814"/>
                  </a:cubicBezTo>
                  <a:lnTo>
                    <a:pt x="0" y="395180"/>
                  </a:lnTo>
                  <a:cubicBezTo>
                    <a:pt x="0" y="176928"/>
                    <a:pt x="176928" y="0"/>
                    <a:pt x="395180" y="0"/>
                  </a:cubicBezTo>
                  <a:close/>
                </a:path>
              </a:pathLst>
            </a:custGeom>
            <a:blipFill>
              <a:blip r:embed="rId7"/>
              <a:stretch>
                <a:fillRect l="-2956" r="-2956"/>
              </a:stretch>
            </a:blipFill>
          </p:spPr>
        </p:sp>
      </p:grpSp>
      <p:grpSp>
        <p:nvGrpSpPr>
          <p:cNvPr id="12" name="Group 12"/>
          <p:cNvGrpSpPr/>
          <p:nvPr/>
        </p:nvGrpSpPr>
        <p:grpSpPr>
          <a:xfrm>
            <a:off x="1159466" y="5295243"/>
            <a:ext cx="2606196" cy="397817"/>
            <a:chOff x="0" y="0"/>
            <a:chExt cx="3604260" cy="550164"/>
          </a:xfrm>
        </p:grpSpPr>
        <p:sp>
          <p:nvSpPr>
            <p:cNvPr id="13" name="Freeform 13"/>
            <p:cNvSpPr/>
            <p:nvPr/>
          </p:nvSpPr>
          <p:spPr>
            <a:xfrm>
              <a:off x="0" y="0"/>
              <a:ext cx="3604260" cy="550164"/>
            </a:xfrm>
            <a:custGeom>
              <a:avLst/>
              <a:gdLst/>
              <a:ahLst/>
              <a:cxnLst/>
              <a:rect l="l" t="t" r="r" b="b"/>
              <a:pathLst>
                <a:path w="3604260" h="550164">
                  <a:moveTo>
                    <a:pt x="19050" y="0"/>
                  </a:moveTo>
                  <a:lnTo>
                    <a:pt x="3585210" y="0"/>
                  </a:lnTo>
                  <a:cubicBezTo>
                    <a:pt x="3595751" y="0"/>
                    <a:pt x="3604260" y="8509"/>
                    <a:pt x="3604260" y="19050"/>
                  </a:cubicBezTo>
                  <a:lnTo>
                    <a:pt x="3604260" y="531114"/>
                  </a:lnTo>
                  <a:cubicBezTo>
                    <a:pt x="3604260" y="541655"/>
                    <a:pt x="3595751" y="550164"/>
                    <a:pt x="3585210" y="550164"/>
                  </a:cubicBezTo>
                  <a:lnTo>
                    <a:pt x="19050" y="550164"/>
                  </a:lnTo>
                  <a:cubicBezTo>
                    <a:pt x="8509" y="550164"/>
                    <a:pt x="0" y="541655"/>
                    <a:pt x="0" y="531114"/>
                  </a:cubicBezTo>
                  <a:lnTo>
                    <a:pt x="0" y="19050"/>
                  </a:lnTo>
                  <a:cubicBezTo>
                    <a:pt x="0" y="8509"/>
                    <a:pt x="8509" y="0"/>
                    <a:pt x="19050" y="0"/>
                  </a:cubicBezTo>
                  <a:moveTo>
                    <a:pt x="19050" y="38100"/>
                  </a:moveTo>
                  <a:lnTo>
                    <a:pt x="19050" y="19050"/>
                  </a:lnTo>
                  <a:lnTo>
                    <a:pt x="38100" y="19050"/>
                  </a:lnTo>
                  <a:lnTo>
                    <a:pt x="38100" y="531114"/>
                  </a:lnTo>
                  <a:lnTo>
                    <a:pt x="19050" y="531114"/>
                  </a:lnTo>
                  <a:lnTo>
                    <a:pt x="19050" y="512064"/>
                  </a:lnTo>
                  <a:lnTo>
                    <a:pt x="3585210" y="512064"/>
                  </a:lnTo>
                  <a:lnTo>
                    <a:pt x="3585210" y="531114"/>
                  </a:lnTo>
                  <a:lnTo>
                    <a:pt x="3566160" y="531114"/>
                  </a:lnTo>
                  <a:lnTo>
                    <a:pt x="3566160" y="19050"/>
                  </a:lnTo>
                  <a:lnTo>
                    <a:pt x="3585210" y="19050"/>
                  </a:lnTo>
                  <a:lnTo>
                    <a:pt x="3585210" y="38100"/>
                  </a:lnTo>
                  <a:lnTo>
                    <a:pt x="19050" y="38100"/>
                  </a:lnTo>
                  <a:close/>
                </a:path>
              </a:pathLst>
            </a:custGeom>
            <a:solidFill>
              <a:srgbClr val="FED40B"/>
            </a:solidFill>
          </p:spPr>
        </p:sp>
      </p:grpSp>
      <p:grpSp>
        <p:nvGrpSpPr>
          <p:cNvPr id="14" name="Group 14"/>
          <p:cNvGrpSpPr/>
          <p:nvPr/>
        </p:nvGrpSpPr>
        <p:grpSpPr>
          <a:xfrm>
            <a:off x="1159466" y="8339416"/>
            <a:ext cx="2606196" cy="845610"/>
            <a:chOff x="0" y="0"/>
            <a:chExt cx="3604260" cy="1169443"/>
          </a:xfrm>
        </p:grpSpPr>
        <p:sp>
          <p:nvSpPr>
            <p:cNvPr id="15" name="Freeform 15"/>
            <p:cNvSpPr/>
            <p:nvPr/>
          </p:nvSpPr>
          <p:spPr>
            <a:xfrm>
              <a:off x="0" y="0"/>
              <a:ext cx="3604260" cy="1169416"/>
            </a:xfrm>
            <a:custGeom>
              <a:avLst/>
              <a:gdLst/>
              <a:ahLst/>
              <a:cxnLst/>
              <a:rect l="l" t="t" r="r" b="b"/>
              <a:pathLst>
                <a:path w="3604260" h="1169416">
                  <a:moveTo>
                    <a:pt x="19050" y="0"/>
                  </a:moveTo>
                  <a:lnTo>
                    <a:pt x="3585210" y="0"/>
                  </a:lnTo>
                  <a:cubicBezTo>
                    <a:pt x="3595751" y="0"/>
                    <a:pt x="3604260" y="8509"/>
                    <a:pt x="3604260" y="19050"/>
                  </a:cubicBezTo>
                  <a:lnTo>
                    <a:pt x="3604260" y="1150366"/>
                  </a:lnTo>
                  <a:cubicBezTo>
                    <a:pt x="3604260" y="1160907"/>
                    <a:pt x="3595751" y="1169416"/>
                    <a:pt x="3585210" y="1169416"/>
                  </a:cubicBezTo>
                  <a:lnTo>
                    <a:pt x="19050" y="1169416"/>
                  </a:lnTo>
                  <a:cubicBezTo>
                    <a:pt x="8509" y="1169416"/>
                    <a:pt x="0" y="1160907"/>
                    <a:pt x="0" y="1150366"/>
                  </a:cubicBezTo>
                  <a:lnTo>
                    <a:pt x="0" y="19050"/>
                  </a:lnTo>
                  <a:cubicBezTo>
                    <a:pt x="0" y="8509"/>
                    <a:pt x="8509" y="0"/>
                    <a:pt x="19050" y="0"/>
                  </a:cubicBezTo>
                  <a:moveTo>
                    <a:pt x="19050" y="38100"/>
                  </a:moveTo>
                  <a:lnTo>
                    <a:pt x="19050" y="19050"/>
                  </a:lnTo>
                  <a:lnTo>
                    <a:pt x="38100" y="19050"/>
                  </a:lnTo>
                  <a:lnTo>
                    <a:pt x="38100" y="1150366"/>
                  </a:lnTo>
                  <a:lnTo>
                    <a:pt x="19050" y="1150366"/>
                  </a:lnTo>
                  <a:lnTo>
                    <a:pt x="19050" y="1131316"/>
                  </a:lnTo>
                  <a:lnTo>
                    <a:pt x="3585210" y="1131316"/>
                  </a:lnTo>
                  <a:lnTo>
                    <a:pt x="3585210" y="1150366"/>
                  </a:lnTo>
                  <a:lnTo>
                    <a:pt x="3566160" y="1150366"/>
                  </a:lnTo>
                  <a:lnTo>
                    <a:pt x="3566160" y="19050"/>
                  </a:lnTo>
                  <a:lnTo>
                    <a:pt x="3585210" y="19050"/>
                  </a:lnTo>
                  <a:lnTo>
                    <a:pt x="3585210" y="38100"/>
                  </a:lnTo>
                  <a:lnTo>
                    <a:pt x="19050" y="38100"/>
                  </a:lnTo>
                  <a:close/>
                </a:path>
              </a:pathLst>
            </a:custGeom>
            <a:solidFill>
              <a:srgbClr val="FED40B"/>
            </a:solidFill>
          </p:spPr>
        </p:sp>
      </p:grpSp>
      <p:sp>
        <p:nvSpPr>
          <p:cNvPr id="16" name="TextBox 16"/>
          <p:cNvSpPr txBox="1"/>
          <p:nvPr/>
        </p:nvSpPr>
        <p:spPr>
          <a:xfrm>
            <a:off x="5154688" y="1183800"/>
            <a:ext cx="7867513" cy="874395"/>
          </a:xfrm>
          <a:prstGeom prst="rect">
            <a:avLst/>
          </a:prstGeom>
        </p:spPr>
        <p:txBody>
          <a:bodyPr lIns="0" tIns="0" rIns="0" bIns="0" rtlCol="0" anchor="t">
            <a:spAutoFit/>
          </a:bodyPr>
          <a:lstStyle/>
          <a:p>
            <a:pPr marL="0" lvl="0" indent="0" algn="ctr">
              <a:lnSpc>
                <a:spcPts val="6480"/>
              </a:lnSpc>
              <a:spcBef>
                <a:spcPct val="0"/>
              </a:spcBef>
            </a:pPr>
            <a:r>
              <a:rPr lang="en-US" sz="7200" b="1">
                <a:solidFill>
                  <a:srgbClr val="006FC7"/>
                </a:solidFill>
                <a:latin typeface="Lexend Deca Bold"/>
                <a:ea typeface="Lexend Deca Bold"/>
                <a:cs typeface="Lexend Deca Bold"/>
                <a:sym typeface="Lexend Deca Bold"/>
              </a:rPr>
              <a:t>4.6 </a:t>
            </a:r>
            <a:r>
              <a:rPr lang="en-US" sz="7200" b="1" u="none" strike="noStrike">
                <a:solidFill>
                  <a:srgbClr val="006FC7"/>
                </a:solidFill>
                <a:latin typeface="Lexend Deca Bold"/>
                <a:ea typeface="Lexend Deca Bold"/>
                <a:cs typeface="Lexend Deca Bold"/>
                <a:sym typeface="Lexend Deca Bold"/>
              </a:rPr>
              <a:t>Settings</a:t>
            </a:r>
          </a:p>
        </p:txBody>
      </p:sp>
      <p:sp>
        <p:nvSpPr>
          <p:cNvPr id="20" name="文本框 19">
            <a:extLst>
              <a:ext uri="{FF2B5EF4-FFF2-40B4-BE49-F238E27FC236}">
                <a16:creationId xmlns:a16="http://schemas.microsoft.com/office/drawing/2014/main" id="{E9408230-6C3C-484D-9681-D8255C3B6880}"/>
              </a:ext>
            </a:extLst>
          </p:cNvPr>
          <p:cNvSpPr txBox="1"/>
          <p:nvPr/>
        </p:nvSpPr>
        <p:spPr>
          <a:xfrm>
            <a:off x="16849535" y="9677095"/>
            <a:ext cx="990600" cy="584775"/>
          </a:xfrm>
          <a:prstGeom prst="rect">
            <a:avLst/>
          </a:prstGeom>
          <a:noFill/>
        </p:spPr>
        <p:txBody>
          <a:bodyPr wrap="square" rtlCol="0">
            <a:spAutoFit/>
          </a:bodyPr>
          <a:lstStyle/>
          <a:p>
            <a:r>
              <a:rPr lang="en-US" altLang="zh-CN" sz="3200" dirty="0"/>
              <a:t>33</a:t>
            </a:r>
            <a:endParaRPr lang="zh-CN" altLang="en-US" sz="32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62292" y="3320997"/>
            <a:ext cx="2930276" cy="5933203"/>
            <a:chOff x="0" y="0"/>
            <a:chExt cx="3953697" cy="8005419"/>
          </a:xfrm>
        </p:grpSpPr>
        <p:sp>
          <p:nvSpPr>
            <p:cNvPr id="3" name="Freeform 3"/>
            <p:cNvSpPr/>
            <p:nvPr/>
          </p:nvSpPr>
          <p:spPr>
            <a:xfrm>
              <a:off x="0" y="0"/>
              <a:ext cx="3953637" cy="8005445"/>
            </a:xfrm>
            <a:custGeom>
              <a:avLst/>
              <a:gdLst/>
              <a:ahLst/>
              <a:cxnLst/>
              <a:rect l="l" t="t" r="r" b="b"/>
              <a:pathLst>
                <a:path w="3953637" h="8005445">
                  <a:moveTo>
                    <a:pt x="385550" y="0"/>
                  </a:moveTo>
                  <a:lnTo>
                    <a:pt x="3568086" y="0"/>
                  </a:lnTo>
                  <a:cubicBezTo>
                    <a:pt x="3781020" y="0"/>
                    <a:pt x="3953637" y="172617"/>
                    <a:pt x="3953637" y="385550"/>
                  </a:cubicBezTo>
                  <a:lnTo>
                    <a:pt x="3953637" y="7619895"/>
                  </a:lnTo>
                  <a:cubicBezTo>
                    <a:pt x="3953637" y="7722149"/>
                    <a:pt x="3913017" y="7820215"/>
                    <a:pt x="3840712" y="7892520"/>
                  </a:cubicBezTo>
                  <a:cubicBezTo>
                    <a:pt x="3768407" y="7964825"/>
                    <a:pt x="3670341" y="8005445"/>
                    <a:pt x="3568086" y="8005445"/>
                  </a:cubicBezTo>
                  <a:lnTo>
                    <a:pt x="385550" y="8005445"/>
                  </a:lnTo>
                  <a:cubicBezTo>
                    <a:pt x="172617" y="8005445"/>
                    <a:pt x="0" y="7832828"/>
                    <a:pt x="0" y="7619895"/>
                  </a:cubicBezTo>
                  <a:lnTo>
                    <a:pt x="0" y="385550"/>
                  </a:lnTo>
                  <a:cubicBezTo>
                    <a:pt x="0" y="172617"/>
                    <a:pt x="172617" y="0"/>
                    <a:pt x="385550" y="0"/>
                  </a:cubicBezTo>
                  <a:close/>
                </a:path>
              </a:pathLst>
            </a:custGeom>
            <a:blipFill>
              <a:blip r:embed="rId3"/>
              <a:stretch>
                <a:fillRect r="-1"/>
              </a:stretch>
            </a:blipFill>
          </p:spPr>
        </p:sp>
      </p:grpSp>
      <p:grpSp>
        <p:nvGrpSpPr>
          <p:cNvPr id="4" name="Group 4"/>
          <p:cNvGrpSpPr/>
          <p:nvPr/>
        </p:nvGrpSpPr>
        <p:grpSpPr>
          <a:xfrm>
            <a:off x="10985846" y="3320997"/>
            <a:ext cx="2899088" cy="5933203"/>
            <a:chOff x="0" y="0"/>
            <a:chExt cx="3965947" cy="8116609"/>
          </a:xfrm>
        </p:grpSpPr>
        <p:sp>
          <p:nvSpPr>
            <p:cNvPr id="5" name="Freeform 5"/>
            <p:cNvSpPr/>
            <p:nvPr/>
          </p:nvSpPr>
          <p:spPr>
            <a:xfrm>
              <a:off x="0" y="0"/>
              <a:ext cx="3965956" cy="8116570"/>
            </a:xfrm>
            <a:custGeom>
              <a:avLst/>
              <a:gdLst/>
              <a:ahLst/>
              <a:cxnLst/>
              <a:rect l="l" t="t" r="r" b="b"/>
              <a:pathLst>
                <a:path w="3965956" h="8116570">
                  <a:moveTo>
                    <a:pt x="390905" y="0"/>
                  </a:moveTo>
                  <a:lnTo>
                    <a:pt x="3575051" y="0"/>
                  </a:lnTo>
                  <a:cubicBezTo>
                    <a:pt x="3790942" y="0"/>
                    <a:pt x="3965956" y="175014"/>
                    <a:pt x="3965956" y="390905"/>
                  </a:cubicBezTo>
                  <a:lnTo>
                    <a:pt x="3965956" y="7725664"/>
                  </a:lnTo>
                  <a:cubicBezTo>
                    <a:pt x="3965956" y="7941556"/>
                    <a:pt x="3790942" y="8116570"/>
                    <a:pt x="3575051" y="8116570"/>
                  </a:cubicBezTo>
                  <a:lnTo>
                    <a:pt x="390905" y="8116570"/>
                  </a:lnTo>
                  <a:cubicBezTo>
                    <a:pt x="175014" y="8116570"/>
                    <a:pt x="0" y="7941556"/>
                    <a:pt x="0" y="7725664"/>
                  </a:cubicBezTo>
                  <a:lnTo>
                    <a:pt x="0" y="390905"/>
                  </a:lnTo>
                  <a:cubicBezTo>
                    <a:pt x="0" y="175014"/>
                    <a:pt x="175014" y="0"/>
                    <a:pt x="390905" y="0"/>
                  </a:cubicBezTo>
                  <a:close/>
                </a:path>
              </a:pathLst>
            </a:custGeom>
            <a:blipFill>
              <a:blip r:embed="rId4"/>
              <a:stretch>
                <a:fillRect/>
              </a:stretch>
            </a:blipFill>
          </p:spPr>
        </p:sp>
      </p:grpSp>
      <p:grpSp>
        <p:nvGrpSpPr>
          <p:cNvPr id="6" name="Group 6"/>
          <p:cNvGrpSpPr/>
          <p:nvPr/>
        </p:nvGrpSpPr>
        <p:grpSpPr>
          <a:xfrm>
            <a:off x="1028700" y="3316898"/>
            <a:ext cx="2794252" cy="5937303"/>
            <a:chOff x="0" y="0"/>
            <a:chExt cx="3965948" cy="8426955"/>
          </a:xfrm>
        </p:grpSpPr>
        <p:sp>
          <p:nvSpPr>
            <p:cNvPr id="7" name="Freeform 7"/>
            <p:cNvSpPr/>
            <p:nvPr/>
          </p:nvSpPr>
          <p:spPr>
            <a:xfrm>
              <a:off x="0" y="0"/>
              <a:ext cx="3965956" cy="8426958"/>
            </a:xfrm>
            <a:custGeom>
              <a:avLst/>
              <a:gdLst/>
              <a:ahLst/>
              <a:cxnLst/>
              <a:rect l="l" t="t" r="r" b="b"/>
              <a:pathLst>
                <a:path w="3965956" h="8426958">
                  <a:moveTo>
                    <a:pt x="405572" y="0"/>
                  </a:moveTo>
                  <a:lnTo>
                    <a:pt x="3560384" y="0"/>
                  </a:lnTo>
                  <a:cubicBezTo>
                    <a:pt x="3667949" y="0"/>
                    <a:pt x="3771107" y="42730"/>
                    <a:pt x="3847167" y="118789"/>
                  </a:cubicBezTo>
                  <a:cubicBezTo>
                    <a:pt x="3923226" y="194849"/>
                    <a:pt x="3965956" y="298007"/>
                    <a:pt x="3965956" y="405572"/>
                  </a:cubicBezTo>
                  <a:lnTo>
                    <a:pt x="3965956" y="8021386"/>
                  </a:lnTo>
                  <a:cubicBezTo>
                    <a:pt x="3965956" y="8128950"/>
                    <a:pt x="3923226" y="8232109"/>
                    <a:pt x="3847167" y="8308169"/>
                  </a:cubicBezTo>
                  <a:cubicBezTo>
                    <a:pt x="3771107" y="8384228"/>
                    <a:pt x="3667949" y="8426958"/>
                    <a:pt x="3560384" y="8426958"/>
                  </a:cubicBezTo>
                  <a:lnTo>
                    <a:pt x="405572" y="8426958"/>
                  </a:lnTo>
                  <a:cubicBezTo>
                    <a:pt x="181581" y="8426958"/>
                    <a:pt x="0" y="8245377"/>
                    <a:pt x="0" y="8021386"/>
                  </a:cubicBezTo>
                  <a:lnTo>
                    <a:pt x="0" y="405572"/>
                  </a:lnTo>
                  <a:cubicBezTo>
                    <a:pt x="0" y="298007"/>
                    <a:pt x="42730" y="194849"/>
                    <a:pt x="118789" y="118789"/>
                  </a:cubicBezTo>
                  <a:cubicBezTo>
                    <a:pt x="194849" y="42730"/>
                    <a:pt x="298007" y="0"/>
                    <a:pt x="405572" y="0"/>
                  </a:cubicBezTo>
                  <a:close/>
                </a:path>
              </a:pathLst>
            </a:custGeom>
            <a:blipFill>
              <a:blip r:embed="rId5"/>
              <a:stretch>
                <a:fillRect l="-1333" r="-1333"/>
              </a:stretch>
            </a:blipFill>
          </p:spPr>
        </p:sp>
      </p:grpSp>
      <p:grpSp>
        <p:nvGrpSpPr>
          <p:cNvPr id="8" name="Group 8"/>
          <p:cNvGrpSpPr/>
          <p:nvPr/>
        </p:nvGrpSpPr>
        <p:grpSpPr>
          <a:xfrm>
            <a:off x="4291212" y="3320997"/>
            <a:ext cx="2794252" cy="5937303"/>
            <a:chOff x="0" y="0"/>
            <a:chExt cx="3965948" cy="8426955"/>
          </a:xfrm>
        </p:grpSpPr>
        <p:sp>
          <p:nvSpPr>
            <p:cNvPr id="9" name="Freeform 9"/>
            <p:cNvSpPr/>
            <p:nvPr/>
          </p:nvSpPr>
          <p:spPr>
            <a:xfrm>
              <a:off x="0" y="0"/>
              <a:ext cx="3965956" cy="8426958"/>
            </a:xfrm>
            <a:custGeom>
              <a:avLst/>
              <a:gdLst/>
              <a:ahLst/>
              <a:cxnLst/>
              <a:rect l="l" t="t" r="r" b="b"/>
              <a:pathLst>
                <a:path w="3965956" h="8426958">
                  <a:moveTo>
                    <a:pt x="405572" y="0"/>
                  </a:moveTo>
                  <a:lnTo>
                    <a:pt x="3560384" y="0"/>
                  </a:lnTo>
                  <a:cubicBezTo>
                    <a:pt x="3667949" y="0"/>
                    <a:pt x="3771107" y="42730"/>
                    <a:pt x="3847167" y="118789"/>
                  </a:cubicBezTo>
                  <a:cubicBezTo>
                    <a:pt x="3923226" y="194849"/>
                    <a:pt x="3965956" y="298007"/>
                    <a:pt x="3965956" y="405572"/>
                  </a:cubicBezTo>
                  <a:lnTo>
                    <a:pt x="3965956" y="8021386"/>
                  </a:lnTo>
                  <a:cubicBezTo>
                    <a:pt x="3965956" y="8128950"/>
                    <a:pt x="3923226" y="8232109"/>
                    <a:pt x="3847167" y="8308169"/>
                  </a:cubicBezTo>
                  <a:cubicBezTo>
                    <a:pt x="3771107" y="8384228"/>
                    <a:pt x="3667949" y="8426958"/>
                    <a:pt x="3560384" y="8426958"/>
                  </a:cubicBezTo>
                  <a:lnTo>
                    <a:pt x="405572" y="8426958"/>
                  </a:lnTo>
                  <a:cubicBezTo>
                    <a:pt x="181581" y="8426958"/>
                    <a:pt x="0" y="8245377"/>
                    <a:pt x="0" y="8021386"/>
                  </a:cubicBezTo>
                  <a:lnTo>
                    <a:pt x="0" y="405572"/>
                  </a:lnTo>
                  <a:cubicBezTo>
                    <a:pt x="0" y="298007"/>
                    <a:pt x="42730" y="194849"/>
                    <a:pt x="118789" y="118789"/>
                  </a:cubicBezTo>
                  <a:cubicBezTo>
                    <a:pt x="194849" y="42730"/>
                    <a:pt x="298007" y="0"/>
                    <a:pt x="405572" y="0"/>
                  </a:cubicBezTo>
                  <a:close/>
                </a:path>
              </a:pathLst>
            </a:custGeom>
            <a:blipFill>
              <a:blip r:embed="rId6"/>
              <a:stretch>
                <a:fillRect l="-1825" r="-1824"/>
              </a:stretch>
            </a:blipFill>
          </p:spPr>
        </p:sp>
      </p:grpSp>
      <p:grpSp>
        <p:nvGrpSpPr>
          <p:cNvPr id="10" name="Group 10"/>
          <p:cNvGrpSpPr/>
          <p:nvPr/>
        </p:nvGrpSpPr>
        <p:grpSpPr>
          <a:xfrm>
            <a:off x="14394114" y="3320997"/>
            <a:ext cx="2865186" cy="5937303"/>
            <a:chOff x="0" y="0"/>
            <a:chExt cx="3953696" cy="8192937"/>
          </a:xfrm>
        </p:grpSpPr>
        <p:sp>
          <p:nvSpPr>
            <p:cNvPr id="11" name="Freeform 11"/>
            <p:cNvSpPr/>
            <p:nvPr/>
          </p:nvSpPr>
          <p:spPr>
            <a:xfrm>
              <a:off x="0" y="0"/>
              <a:ext cx="3953637" cy="8192897"/>
            </a:xfrm>
            <a:custGeom>
              <a:avLst/>
              <a:gdLst/>
              <a:ahLst/>
              <a:cxnLst/>
              <a:rect l="l" t="t" r="r" b="b"/>
              <a:pathLst>
                <a:path w="3953637" h="8192897">
                  <a:moveTo>
                    <a:pt x="394309" y="0"/>
                  </a:moveTo>
                  <a:lnTo>
                    <a:pt x="3559328" y="0"/>
                  </a:lnTo>
                  <a:cubicBezTo>
                    <a:pt x="3663905" y="0"/>
                    <a:pt x="3764199" y="41543"/>
                    <a:pt x="3838147" y="115490"/>
                  </a:cubicBezTo>
                  <a:cubicBezTo>
                    <a:pt x="3912094" y="189438"/>
                    <a:pt x="3953637" y="289732"/>
                    <a:pt x="3953637" y="394309"/>
                  </a:cubicBezTo>
                  <a:lnTo>
                    <a:pt x="3953637" y="7798588"/>
                  </a:lnTo>
                  <a:cubicBezTo>
                    <a:pt x="3953637" y="8016359"/>
                    <a:pt x="3777099" y="8192897"/>
                    <a:pt x="3559328" y="8192897"/>
                  </a:cubicBezTo>
                  <a:lnTo>
                    <a:pt x="394309" y="8192897"/>
                  </a:lnTo>
                  <a:cubicBezTo>
                    <a:pt x="289732" y="8192897"/>
                    <a:pt x="189438" y="8151354"/>
                    <a:pt x="115490" y="8077406"/>
                  </a:cubicBezTo>
                  <a:cubicBezTo>
                    <a:pt x="41543" y="8003459"/>
                    <a:pt x="0" y="7903165"/>
                    <a:pt x="0" y="7798588"/>
                  </a:cubicBezTo>
                  <a:lnTo>
                    <a:pt x="0" y="394309"/>
                  </a:lnTo>
                  <a:cubicBezTo>
                    <a:pt x="0" y="289732"/>
                    <a:pt x="41543" y="189438"/>
                    <a:pt x="115490" y="115490"/>
                  </a:cubicBezTo>
                  <a:cubicBezTo>
                    <a:pt x="189438" y="41543"/>
                    <a:pt x="289732" y="0"/>
                    <a:pt x="394309" y="0"/>
                  </a:cubicBezTo>
                  <a:close/>
                </a:path>
              </a:pathLst>
            </a:custGeom>
            <a:blipFill>
              <a:blip r:embed="rId7"/>
              <a:stretch>
                <a:fillRect r="-1"/>
              </a:stretch>
            </a:blipFill>
          </p:spPr>
        </p:sp>
      </p:grpSp>
      <p:grpSp>
        <p:nvGrpSpPr>
          <p:cNvPr id="12" name="Group 12"/>
          <p:cNvGrpSpPr/>
          <p:nvPr/>
        </p:nvGrpSpPr>
        <p:grpSpPr>
          <a:xfrm rot="2700000">
            <a:off x="10297238" y="7579825"/>
            <a:ext cx="885102" cy="521317"/>
            <a:chOff x="0" y="0"/>
            <a:chExt cx="1256246" cy="739917"/>
          </a:xfrm>
        </p:grpSpPr>
        <p:sp>
          <p:nvSpPr>
            <p:cNvPr id="13" name="Freeform 13"/>
            <p:cNvSpPr/>
            <p:nvPr/>
          </p:nvSpPr>
          <p:spPr>
            <a:xfrm>
              <a:off x="0" y="0"/>
              <a:ext cx="1256284" cy="739902"/>
            </a:xfrm>
            <a:custGeom>
              <a:avLst/>
              <a:gdLst/>
              <a:ahLst/>
              <a:cxnLst/>
              <a:rect l="l" t="t" r="r" b="b"/>
              <a:pathLst>
                <a:path w="1256284" h="739902">
                  <a:moveTo>
                    <a:pt x="0" y="251587"/>
                  </a:moveTo>
                  <a:lnTo>
                    <a:pt x="782701" y="251587"/>
                  </a:lnTo>
                  <a:lnTo>
                    <a:pt x="782701" y="0"/>
                  </a:lnTo>
                  <a:lnTo>
                    <a:pt x="1256284" y="369951"/>
                  </a:lnTo>
                  <a:lnTo>
                    <a:pt x="782701" y="739902"/>
                  </a:lnTo>
                  <a:lnTo>
                    <a:pt x="782701" y="488315"/>
                  </a:lnTo>
                  <a:lnTo>
                    <a:pt x="0" y="488315"/>
                  </a:lnTo>
                  <a:close/>
                </a:path>
              </a:pathLst>
            </a:custGeom>
            <a:solidFill>
              <a:srgbClr val="FED40B"/>
            </a:solidFill>
          </p:spPr>
        </p:sp>
      </p:grpSp>
      <p:grpSp>
        <p:nvGrpSpPr>
          <p:cNvPr id="14" name="Group 14"/>
          <p:cNvGrpSpPr/>
          <p:nvPr/>
        </p:nvGrpSpPr>
        <p:grpSpPr>
          <a:xfrm rot="2700000">
            <a:off x="13705716" y="3557583"/>
            <a:ext cx="885102" cy="521317"/>
            <a:chOff x="0" y="0"/>
            <a:chExt cx="1256246" cy="739917"/>
          </a:xfrm>
        </p:grpSpPr>
        <p:sp>
          <p:nvSpPr>
            <p:cNvPr id="15" name="Freeform 15"/>
            <p:cNvSpPr/>
            <p:nvPr/>
          </p:nvSpPr>
          <p:spPr>
            <a:xfrm>
              <a:off x="0" y="0"/>
              <a:ext cx="1256284" cy="739902"/>
            </a:xfrm>
            <a:custGeom>
              <a:avLst/>
              <a:gdLst/>
              <a:ahLst/>
              <a:cxnLst/>
              <a:rect l="l" t="t" r="r" b="b"/>
              <a:pathLst>
                <a:path w="1256284" h="739902">
                  <a:moveTo>
                    <a:pt x="0" y="251587"/>
                  </a:moveTo>
                  <a:lnTo>
                    <a:pt x="782701" y="251587"/>
                  </a:lnTo>
                  <a:lnTo>
                    <a:pt x="782701" y="0"/>
                  </a:lnTo>
                  <a:lnTo>
                    <a:pt x="1256284" y="369951"/>
                  </a:lnTo>
                  <a:lnTo>
                    <a:pt x="782701" y="739902"/>
                  </a:lnTo>
                  <a:lnTo>
                    <a:pt x="782701" y="488315"/>
                  </a:lnTo>
                  <a:lnTo>
                    <a:pt x="0" y="488315"/>
                  </a:lnTo>
                  <a:close/>
                </a:path>
              </a:pathLst>
            </a:custGeom>
            <a:solidFill>
              <a:srgbClr val="FED40B"/>
            </a:solidFill>
          </p:spPr>
        </p:sp>
      </p:grpSp>
      <p:grpSp>
        <p:nvGrpSpPr>
          <p:cNvPr id="16" name="Group 16"/>
          <p:cNvGrpSpPr/>
          <p:nvPr/>
        </p:nvGrpSpPr>
        <p:grpSpPr>
          <a:xfrm rot="2700000">
            <a:off x="6961848" y="4795292"/>
            <a:ext cx="885102" cy="521317"/>
            <a:chOff x="0" y="0"/>
            <a:chExt cx="1256246" cy="739917"/>
          </a:xfrm>
        </p:grpSpPr>
        <p:sp>
          <p:nvSpPr>
            <p:cNvPr id="17" name="Freeform 17"/>
            <p:cNvSpPr/>
            <p:nvPr/>
          </p:nvSpPr>
          <p:spPr>
            <a:xfrm>
              <a:off x="0" y="0"/>
              <a:ext cx="1256284" cy="739902"/>
            </a:xfrm>
            <a:custGeom>
              <a:avLst/>
              <a:gdLst/>
              <a:ahLst/>
              <a:cxnLst/>
              <a:rect l="l" t="t" r="r" b="b"/>
              <a:pathLst>
                <a:path w="1256284" h="739902">
                  <a:moveTo>
                    <a:pt x="0" y="251587"/>
                  </a:moveTo>
                  <a:lnTo>
                    <a:pt x="782701" y="251587"/>
                  </a:lnTo>
                  <a:lnTo>
                    <a:pt x="782701" y="0"/>
                  </a:lnTo>
                  <a:lnTo>
                    <a:pt x="1256284" y="369951"/>
                  </a:lnTo>
                  <a:lnTo>
                    <a:pt x="782701" y="739902"/>
                  </a:lnTo>
                  <a:lnTo>
                    <a:pt x="782701" y="488315"/>
                  </a:lnTo>
                  <a:lnTo>
                    <a:pt x="0" y="488315"/>
                  </a:lnTo>
                  <a:close/>
                </a:path>
              </a:pathLst>
            </a:custGeom>
            <a:solidFill>
              <a:srgbClr val="FED40B"/>
            </a:solidFill>
          </p:spPr>
        </p:sp>
      </p:grpSp>
      <p:grpSp>
        <p:nvGrpSpPr>
          <p:cNvPr id="18" name="Group 18"/>
          <p:cNvGrpSpPr/>
          <p:nvPr/>
        </p:nvGrpSpPr>
        <p:grpSpPr>
          <a:xfrm>
            <a:off x="1170623" y="5831168"/>
            <a:ext cx="2539420" cy="387624"/>
            <a:chOff x="0" y="0"/>
            <a:chExt cx="3604260" cy="550164"/>
          </a:xfrm>
        </p:grpSpPr>
        <p:sp>
          <p:nvSpPr>
            <p:cNvPr id="19" name="Freeform 19"/>
            <p:cNvSpPr/>
            <p:nvPr/>
          </p:nvSpPr>
          <p:spPr>
            <a:xfrm>
              <a:off x="0" y="0"/>
              <a:ext cx="3604260" cy="550164"/>
            </a:xfrm>
            <a:custGeom>
              <a:avLst/>
              <a:gdLst/>
              <a:ahLst/>
              <a:cxnLst/>
              <a:rect l="l" t="t" r="r" b="b"/>
              <a:pathLst>
                <a:path w="3604260" h="550164">
                  <a:moveTo>
                    <a:pt x="19050" y="0"/>
                  </a:moveTo>
                  <a:lnTo>
                    <a:pt x="3585210" y="0"/>
                  </a:lnTo>
                  <a:cubicBezTo>
                    <a:pt x="3595751" y="0"/>
                    <a:pt x="3604260" y="8509"/>
                    <a:pt x="3604260" y="19050"/>
                  </a:cubicBezTo>
                  <a:lnTo>
                    <a:pt x="3604260" y="531114"/>
                  </a:lnTo>
                  <a:cubicBezTo>
                    <a:pt x="3604260" y="541655"/>
                    <a:pt x="3595751" y="550164"/>
                    <a:pt x="3585210" y="550164"/>
                  </a:cubicBezTo>
                  <a:lnTo>
                    <a:pt x="19050" y="550164"/>
                  </a:lnTo>
                  <a:cubicBezTo>
                    <a:pt x="8509" y="550164"/>
                    <a:pt x="0" y="541655"/>
                    <a:pt x="0" y="531114"/>
                  </a:cubicBezTo>
                  <a:lnTo>
                    <a:pt x="0" y="19050"/>
                  </a:lnTo>
                  <a:cubicBezTo>
                    <a:pt x="0" y="8509"/>
                    <a:pt x="8509" y="0"/>
                    <a:pt x="19050" y="0"/>
                  </a:cubicBezTo>
                  <a:moveTo>
                    <a:pt x="19050" y="38100"/>
                  </a:moveTo>
                  <a:lnTo>
                    <a:pt x="19050" y="19050"/>
                  </a:lnTo>
                  <a:lnTo>
                    <a:pt x="38100" y="19050"/>
                  </a:lnTo>
                  <a:lnTo>
                    <a:pt x="38100" y="531114"/>
                  </a:lnTo>
                  <a:lnTo>
                    <a:pt x="19050" y="531114"/>
                  </a:lnTo>
                  <a:lnTo>
                    <a:pt x="19050" y="512064"/>
                  </a:lnTo>
                  <a:lnTo>
                    <a:pt x="3585210" y="512064"/>
                  </a:lnTo>
                  <a:lnTo>
                    <a:pt x="3585210" y="531114"/>
                  </a:lnTo>
                  <a:lnTo>
                    <a:pt x="3566160" y="531114"/>
                  </a:lnTo>
                  <a:lnTo>
                    <a:pt x="3566160" y="19050"/>
                  </a:lnTo>
                  <a:lnTo>
                    <a:pt x="3585210" y="19050"/>
                  </a:lnTo>
                  <a:lnTo>
                    <a:pt x="3585210" y="38100"/>
                  </a:lnTo>
                  <a:lnTo>
                    <a:pt x="19050" y="38100"/>
                  </a:lnTo>
                  <a:close/>
                </a:path>
              </a:pathLst>
            </a:custGeom>
            <a:solidFill>
              <a:srgbClr val="FED40B"/>
            </a:solidFill>
          </p:spPr>
        </p:sp>
      </p:grpSp>
      <p:grpSp>
        <p:nvGrpSpPr>
          <p:cNvPr id="20" name="Group 20"/>
          <p:cNvGrpSpPr/>
          <p:nvPr/>
        </p:nvGrpSpPr>
        <p:grpSpPr>
          <a:xfrm>
            <a:off x="4546043" y="8143915"/>
            <a:ext cx="2539420" cy="387624"/>
            <a:chOff x="0" y="0"/>
            <a:chExt cx="3604260" cy="550164"/>
          </a:xfrm>
        </p:grpSpPr>
        <p:sp>
          <p:nvSpPr>
            <p:cNvPr id="21" name="Freeform 21"/>
            <p:cNvSpPr/>
            <p:nvPr/>
          </p:nvSpPr>
          <p:spPr>
            <a:xfrm>
              <a:off x="0" y="0"/>
              <a:ext cx="3604260" cy="550164"/>
            </a:xfrm>
            <a:custGeom>
              <a:avLst/>
              <a:gdLst/>
              <a:ahLst/>
              <a:cxnLst/>
              <a:rect l="l" t="t" r="r" b="b"/>
              <a:pathLst>
                <a:path w="3604260" h="550164">
                  <a:moveTo>
                    <a:pt x="19050" y="0"/>
                  </a:moveTo>
                  <a:lnTo>
                    <a:pt x="3585210" y="0"/>
                  </a:lnTo>
                  <a:cubicBezTo>
                    <a:pt x="3595751" y="0"/>
                    <a:pt x="3604260" y="8509"/>
                    <a:pt x="3604260" y="19050"/>
                  </a:cubicBezTo>
                  <a:lnTo>
                    <a:pt x="3604260" y="531114"/>
                  </a:lnTo>
                  <a:cubicBezTo>
                    <a:pt x="3604260" y="541655"/>
                    <a:pt x="3595751" y="550164"/>
                    <a:pt x="3585210" y="550164"/>
                  </a:cubicBezTo>
                  <a:lnTo>
                    <a:pt x="19050" y="550164"/>
                  </a:lnTo>
                  <a:cubicBezTo>
                    <a:pt x="8509" y="550164"/>
                    <a:pt x="0" y="541655"/>
                    <a:pt x="0" y="531114"/>
                  </a:cubicBezTo>
                  <a:lnTo>
                    <a:pt x="0" y="19050"/>
                  </a:lnTo>
                  <a:cubicBezTo>
                    <a:pt x="0" y="8509"/>
                    <a:pt x="8509" y="0"/>
                    <a:pt x="19050" y="0"/>
                  </a:cubicBezTo>
                  <a:moveTo>
                    <a:pt x="19050" y="38100"/>
                  </a:moveTo>
                  <a:lnTo>
                    <a:pt x="19050" y="19050"/>
                  </a:lnTo>
                  <a:lnTo>
                    <a:pt x="38100" y="19050"/>
                  </a:lnTo>
                  <a:lnTo>
                    <a:pt x="38100" y="531114"/>
                  </a:lnTo>
                  <a:lnTo>
                    <a:pt x="19050" y="531114"/>
                  </a:lnTo>
                  <a:lnTo>
                    <a:pt x="19050" y="512064"/>
                  </a:lnTo>
                  <a:lnTo>
                    <a:pt x="3585210" y="512064"/>
                  </a:lnTo>
                  <a:lnTo>
                    <a:pt x="3585210" y="531114"/>
                  </a:lnTo>
                  <a:lnTo>
                    <a:pt x="3566160" y="531114"/>
                  </a:lnTo>
                  <a:lnTo>
                    <a:pt x="3566160" y="19050"/>
                  </a:lnTo>
                  <a:lnTo>
                    <a:pt x="3585210" y="19050"/>
                  </a:lnTo>
                  <a:lnTo>
                    <a:pt x="3585210" y="38100"/>
                  </a:lnTo>
                  <a:lnTo>
                    <a:pt x="19050" y="38100"/>
                  </a:lnTo>
                  <a:close/>
                </a:path>
              </a:pathLst>
            </a:custGeom>
            <a:solidFill>
              <a:srgbClr val="FED40B"/>
            </a:solidFill>
          </p:spPr>
        </p:sp>
      </p:grpSp>
      <p:grpSp>
        <p:nvGrpSpPr>
          <p:cNvPr id="22" name="Group 22"/>
          <p:cNvGrpSpPr/>
          <p:nvPr/>
        </p:nvGrpSpPr>
        <p:grpSpPr>
          <a:xfrm>
            <a:off x="1170623" y="6343636"/>
            <a:ext cx="2539420" cy="387624"/>
            <a:chOff x="0" y="0"/>
            <a:chExt cx="3604260" cy="550164"/>
          </a:xfrm>
        </p:grpSpPr>
        <p:sp>
          <p:nvSpPr>
            <p:cNvPr id="23" name="Freeform 23"/>
            <p:cNvSpPr/>
            <p:nvPr/>
          </p:nvSpPr>
          <p:spPr>
            <a:xfrm>
              <a:off x="0" y="0"/>
              <a:ext cx="3604260" cy="550164"/>
            </a:xfrm>
            <a:custGeom>
              <a:avLst/>
              <a:gdLst/>
              <a:ahLst/>
              <a:cxnLst/>
              <a:rect l="l" t="t" r="r" b="b"/>
              <a:pathLst>
                <a:path w="3604260" h="550164">
                  <a:moveTo>
                    <a:pt x="19050" y="0"/>
                  </a:moveTo>
                  <a:lnTo>
                    <a:pt x="3585210" y="0"/>
                  </a:lnTo>
                  <a:cubicBezTo>
                    <a:pt x="3595751" y="0"/>
                    <a:pt x="3604260" y="8509"/>
                    <a:pt x="3604260" y="19050"/>
                  </a:cubicBezTo>
                  <a:lnTo>
                    <a:pt x="3604260" y="531114"/>
                  </a:lnTo>
                  <a:cubicBezTo>
                    <a:pt x="3604260" y="541655"/>
                    <a:pt x="3595751" y="550164"/>
                    <a:pt x="3585210" y="550164"/>
                  </a:cubicBezTo>
                  <a:lnTo>
                    <a:pt x="19050" y="550164"/>
                  </a:lnTo>
                  <a:cubicBezTo>
                    <a:pt x="8509" y="550164"/>
                    <a:pt x="0" y="541655"/>
                    <a:pt x="0" y="531114"/>
                  </a:cubicBezTo>
                  <a:lnTo>
                    <a:pt x="0" y="19050"/>
                  </a:lnTo>
                  <a:cubicBezTo>
                    <a:pt x="0" y="8509"/>
                    <a:pt x="8509" y="0"/>
                    <a:pt x="19050" y="0"/>
                  </a:cubicBezTo>
                  <a:moveTo>
                    <a:pt x="19050" y="38100"/>
                  </a:moveTo>
                  <a:lnTo>
                    <a:pt x="19050" y="19050"/>
                  </a:lnTo>
                  <a:lnTo>
                    <a:pt x="38100" y="19050"/>
                  </a:lnTo>
                  <a:lnTo>
                    <a:pt x="38100" y="531114"/>
                  </a:lnTo>
                  <a:lnTo>
                    <a:pt x="19050" y="531114"/>
                  </a:lnTo>
                  <a:lnTo>
                    <a:pt x="19050" y="512064"/>
                  </a:lnTo>
                  <a:lnTo>
                    <a:pt x="3585210" y="512064"/>
                  </a:lnTo>
                  <a:lnTo>
                    <a:pt x="3585210" y="531114"/>
                  </a:lnTo>
                  <a:lnTo>
                    <a:pt x="3566160" y="531114"/>
                  </a:lnTo>
                  <a:lnTo>
                    <a:pt x="3566160" y="19050"/>
                  </a:lnTo>
                  <a:lnTo>
                    <a:pt x="3585210" y="19050"/>
                  </a:lnTo>
                  <a:lnTo>
                    <a:pt x="3585210" y="38100"/>
                  </a:lnTo>
                  <a:lnTo>
                    <a:pt x="19050" y="38100"/>
                  </a:lnTo>
                  <a:close/>
                </a:path>
              </a:pathLst>
            </a:custGeom>
            <a:solidFill>
              <a:srgbClr val="FED40B"/>
            </a:solidFill>
          </p:spPr>
        </p:sp>
      </p:grpSp>
      <p:sp>
        <p:nvSpPr>
          <p:cNvPr id="24" name="TextBox 24"/>
          <p:cNvSpPr txBox="1"/>
          <p:nvPr/>
        </p:nvSpPr>
        <p:spPr>
          <a:xfrm>
            <a:off x="5154688" y="1183800"/>
            <a:ext cx="7867513" cy="874395"/>
          </a:xfrm>
          <a:prstGeom prst="rect">
            <a:avLst/>
          </a:prstGeom>
        </p:spPr>
        <p:txBody>
          <a:bodyPr lIns="0" tIns="0" rIns="0" bIns="0" rtlCol="0" anchor="t">
            <a:spAutoFit/>
          </a:bodyPr>
          <a:lstStyle/>
          <a:p>
            <a:pPr marL="0" lvl="0" indent="0" algn="ctr">
              <a:lnSpc>
                <a:spcPts val="6480"/>
              </a:lnSpc>
              <a:spcBef>
                <a:spcPct val="0"/>
              </a:spcBef>
            </a:pPr>
            <a:r>
              <a:rPr lang="en-US" sz="7200" b="1">
                <a:solidFill>
                  <a:srgbClr val="006FC7"/>
                </a:solidFill>
                <a:latin typeface="Lexend Deca Bold"/>
                <a:ea typeface="Lexend Deca Bold"/>
                <a:cs typeface="Lexend Deca Bold"/>
                <a:sym typeface="Lexend Deca Bold"/>
              </a:rPr>
              <a:t>4.6 </a:t>
            </a:r>
            <a:r>
              <a:rPr lang="en-US" sz="7200" b="1" u="none" strike="noStrike">
                <a:solidFill>
                  <a:srgbClr val="006FC7"/>
                </a:solidFill>
                <a:latin typeface="Lexend Deca Bold"/>
                <a:ea typeface="Lexend Deca Bold"/>
                <a:cs typeface="Lexend Deca Bold"/>
                <a:sym typeface="Lexend Deca Bold"/>
              </a:rPr>
              <a:t>Settings</a:t>
            </a:r>
          </a:p>
        </p:txBody>
      </p:sp>
      <p:sp>
        <p:nvSpPr>
          <p:cNvPr id="28" name="文本框 27">
            <a:extLst>
              <a:ext uri="{FF2B5EF4-FFF2-40B4-BE49-F238E27FC236}">
                <a16:creationId xmlns:a16="http://schemas.microsoft.com/office/drawing/2014/main" id="{0AB4BFCD-F329-40E8-9266-5E26C1614729}"/>
              </a:ext>
            </a:extLst>
          </p:cNvPr>
          <p:cNvSpPr txBox="1"/>
          <p:nvPr/>
        </p:nvSpPr>
        <p:spPr>
          <a:xfrm>
            <a:off x="16849535" y="9677095"/>
            <a:ext cx="990600" cy="584775"/>
          </a:xfrm>
          <a:prstGeom prst="rect">
            <a:avLst/>
          </a:prstGeom>
          <a:noFill/>
        </p:spPr>
        <p:txBody>
          <a:bodyPr wrap="square" rtlCol="0">
            <a:spAutoFit/>
          </a:bodyPr>
          <a:lstStyle/>
          <a:p>
            <a:r>
              <a:rPr lang="en-US" altLang="zh-CN" sz="3200" dirty="0"/>
              <a:t>34</a:t>
            </a:r>
            <a:endParaRPr lang="zh-CN" altLang="en-US" sz="32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71CE"/>
        </a:solidFill>
        <a:effectLst/>
      </p:bgPr>
    </p:bg>
    <p:spTree>
      <p:nvGrpSpPr>
        <p:cNvPr id="1" name=""/>
        <p:cNvGrpSpPr/>
        <p:nvPr/>
      </p:nvGrpSpPr>
      <p:grpSpPr>
        <a:xfrm>
          <a:off x="0" y="0"/>
          <a:ext cx="0" cy="0"/>
          <a:chOff x="0" y="0"/>
          <a:chExt cx="0" cy="0"/>
        </a:xfrm>
      </p:grpSpPr>
      <p:sp>
        <p:nvSpPr>
          <p:cNvPr id="2" name="Freeform 2"/>
          <p:cNvSpPr/>
          <p:nvPr/>
        </p:nvSpPr>
        <p:spPr>
          <a:xfrm>
            <a:off x="604546" y="65920"/>
            <a:ext cx="3423216" cy="1925559"/>
          </a:xfrm>
          <a:custGeom>
            <a:avLst/>
            <a:gdLst/>
            <a:ahLst/>
            <a:cxnLst/>
            <a:rect l="l" t="t" r="r" b="b"/>
            <a:pathLst>
              <a:path w="3423216" h="1925559">
                <a:moveTo>
                  <a:pt x="0" y="0"/>
                </a:moveTo>
                <a:lnTo>
                  <a:pt x="3423216" y="0"/>
                </a:lnTo>
                <a:lnTo>
                  <a:pt x="3423216" y="1925560"/>
                </a:lnTo>
                <a:lnTo>
                  <a:pt x="0" y="1925560"/>
                </a:lnTo>
                <a:lnTo>
                  <a:pt x="0" y="0"/>
                </a:lnTo>
                <a:close/>
              </a:path>
            </a:pathLst>
          </a:custGeom>
          <a:blipFill>
            <a:blip r:embed="rId2"/>
            <a:stretch>
              <a:fillRect/>
            </a:stretch>
          </a:blipFill>
        </p:spPr>
      </p:sp>
      <p:sp>
        <p:nvSpPr>
          <p:cNvPr id="3" name="TextBox 3"/>
          <p:cNvSpPr txBox="1"/>
          <p:nvPr/>
        </p:nvSpPr>
        <p:spPr>
          <a:xfrm>
            <a:off x="1028700" y="3761200"/>
            <a:ext cx="13059340" cy="2488376"/>
          </a:xfrm>
          <a:prstGeom prst="rect">
            <a:avLst/>
          </a:prstGeom>
        </p:spPr>
        <p:txBody>
          <a:bodyPr lIns="0" tIns="0" rIns="0" bIns="0" rtlCol="0" anchor="t">
            <a:spAutoFit/>
          </a:bodyPr>
          <a:lstStyle/>
          <a:p>
            <a:pPr algn="l">
              <a:lnSpc>
                <a:spcPts val="20345"/>
              </a:lnSpc>
            </a:pPr>
            <a:r>
              <a:rPr lang="en-US" sz="14530" b="1">
                <a:solidFill>
                  <a:srgbClr val="FFFFFF"/>
                </a:solidFill>
                <a:latin typeface="Lexend Deca Bold"/>
                <a:ea typeface="Lexend Deca Bold"/>
                <a:cs typeface="Lexend Deca Bold"/>
                <a:sym typeface="Lexend Deca Bold"/>
              </a:rPr>
              <a:t>Thank You</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6FC7"/>
        </a:solidFill>
        <a:effectLst/>
      </p:bgPr>
    </p:bg>
    <p:spTree>
      <p:nvGrpSpPr>
        <p:cNvPr id="1" name=""/>
        <p:cNvGrpSpPr/>
        <p:nvPr/>
      </p:nvGrpSpPr>
      <p:grpSpPr>
        <a:xfrm>
          <a:off x="0" y="0"/>
          <a:ext cx="0" cy="0"/>
          <a:chOff x="0" y="0"/>
          <a:chExt cx="0" cy="0"/>
        </a:xfrm>
      </p:grpSpPr>
      <p:grpSp>
        <p:nvGrpSpPr>
          <p:cNvPr id="2" name="Group 2"/>
          <p:cNvGrpSpPr/>
          <p:nvPr/>
        </p:nvGrpSpPr>
        <p:grpSpPr>
          <a:xfrm>
            <a:off x="1390023" y="3963530"/>
            <a:ext cx="7040036" cy="2417090"/>
            <a:chOff x="0" y="76200"/>
            <a:chExt cx="9386714" cy="3222787"/>
          </a:xfrm>
        </p:grpSpPr>
        <p:sp>
          <p:nvSpPr>
            <p:cNvPr id="3" name="TextBox 3"/>
            <p:cNvSpPr txBox="1"/>
            <p:nvPr/>
          </p:nvSpPr>
          <p:spPr>
            <a:xfrm>
              <a:off x="0" y="76200"/>
              <a:ext cx="9386714" cy="1420812"/>
            </a:xfrm>
            <a:prstGeom prst="rect">
              <a:avLst/>
            </a:prstGeom>
          </p:spPr>
          <p:txBody>
            <a:bodyPr lIns="0" tIns="0" rIns="0" bIns="0" rtlCol="0" anchor="t">
              <a:spAutoFit/>
            </a:bodyPr>
            <a:lstStyle/>
            <a:p>
              <a:pPr marL="0" lvl="0" indent="0" algn="l">
                <a:lnSpc>
                  <a:spcPts val="8145"/>
                </a:lnSpc>
              </a:pPr>
              <a:r>
                <a:rPr lang="en-US" sz="7405">
                  <a:solidFill>
                    <a:srgbClr val="FFFFFF"/>
                  </a:solidFill>
                  <a:latin typeface="Lexend Deca"/>
                  <a:ea typeface="Lexend Deca"/>
                  <a:cs typeface="Lexend Deca"/>
                  <a:sym typeface="Lexend Deca"/>
                </a:rPr>
                <a:t>FAQs</a:t>
              </a:r>
            </a:p>
          </p:txBody>
        </p:sp>
        <p:sp>
          <p:nvSpPr>
            <p:cNvPr id="4" name="TextBox 4"/>
            <p:cNvSpPr txBox="1"/>
            <p:nvPr/>
          </p:nvSpPr>
          <p:spPr>
            <a:xfrm>
              <a:off x="0" y="2816472"/>
              <a:ext cx="9386714" cy="482515"/>
            </a:xfrm>
            <a:prstGeom prst="rect">
              <a:avLst/>
            </a:prstGeom>
          </p:spPr>
          <p:txBody>
            <a:bodyPr lIns="0" tIns="0" rIns="0" bIns="0" rtlCol="0" anchor="t">
              <a:spAutoFit/>
            </a:bodyPr>
            <a:lstStyle/>
            <a:p>
              <a:pPr marL="0" lvl="0" indent="0" algn="l">
                <a:lnSpc>
                  <a:spcPts val="3020"/>
                </a:lnSpc>
              </a:pPr>
              <a:endParaRPr/>
            </a:p>
          </p:txBody>
        </p:sp>
      </p:grpSp>
      <p:sp>
        <p:nvSpPr>
          <p:cNvPr id="6" name="Freeform 6"/>
          <p:cNvSpPr/>
          <p:nvPr/>
        </p:nvSpPr>
        <p:spPr>
          <a:xfrm>
            <a:off x="10123386" y="2313386"/>
            <a:ext cx="7650264" cy="6174578"/>
          </a:xfrm>
          <a:custGeom>
            <a:avLst/>
            <a:gdLst/>
            <a:ahLst/>
            <a:cxnLst/>
            <a:rect l="l" t="t" r="r" b="b"/>
            <a:pathLst>
              <a:path w="7650264" h="6174578">
                <a:moveTo>
                  <a:pt x="0" y="0"/>
                </a:moveTo>
                <a:lnTo>
                  <a:pt x="7650264" y="0"/>
                </a:lnTo>
                <a:lnTo>
                  <a:pt x="7650264" y="6174578"/>
                </a:lnTo>
                <a:lnTo>
                  <a:pt x="0" y="6174578"/>
                </a:lnTo>
                <a:lnTo>
                  <a:pt x="0" y="0"/>
                </a:lnTo>
                <a:close/>
              </a:path>
            </a:pathLst>
          </a:custGeom>
          <a:blipFill>
            <a:blip r:embed="rId3"/>
            <a:stretch>
              <a:fillRect/>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55675" y="1031875"/>
            <a:ext cx="16376650" cy="924306"/>
          </a:xfrm>
          <a:prstGeom prst="rect">
            <a:avLst/>
          </a:prstGeom>
        </p:spPr>
        <p:txBody>
          <a:bodyPr lIns="0" tIns="0" rIns="0" bIns="0" rtlCol="0" anchor="t">
            <a:spAutoFit/>
          </a:bodyPr>
          <a:lstStyle/>
          <a:p>
            <a:pPr algn="l">
              <a:lnSpc>
                <a:spcPts val="6910"/>
              </a:lnSpc>
            </a:pPr>
            <a:r>
              <a:rPr lang="en-US" sz="7200" b="1">
                <a:solidFill>
                  <a:srgbClr val="006FC7"/>
                </a:solidFill>
                <a:latin typeface="Lexend Deca Bold"/>
                <a:ea typeface="Lexend Deca Bold"/>
                <a:cs typeface="Lexend Deca Bold"/>
                <a:sym typeface="Lexend Deca Bold"/>
              </a:rPr>
              <a:t>Understanding 3D LiDAR Sensors</a:t>
            </a:r>
          </a:p>
        </p:txBody>
      </p:sp>
      <p:sp>
        <p:nvSpPr>
          <p:cNvPr id="3" name="TextBox 3"/>
          <p:cNvSpPr txBox="1"/>
          <p:nvPr/>
        </p:nvSpPr>
        <p:spPr>
          <a:xfrm>
            <a:off x="1028700" y="2637512"/>
            <a:ext cx="13100652" cy="3201924"/>
          </a:xfrm>
          <a:prstGeom prst="rect">
            <a:avLst/>
          </a:prstGeom>
        </p:spPr>
        <p:txBody>
          <a:bodyPr lIns="0" tIns="0" rIns="0" bIns="0" rtlCol="0" anchor="t">
            <a:spAutoFit/>
          </a:bodyPr>
          <a:lstStyle/>
          <a:p>
            <a:pPr marL="518160" lvl="1" indent="-259080" algn="l">
              <a:lnSpc>
                <a:spcPts val="3170"/>
              </a:lnSpc>
              <a:buFont typeface="Arial" panose="020B0604020202090204"/>
              <a:buChar char="•"/>
            </a:pPr>
            <a:r>
              <a:rPr lang="en-US" sz="2400">
                <a:solidFill>
                  <a:srgbClr val="53585F"/>
                </a:solidFill>
                <a:latin typeface="Lexend Deca"/>
                <a:ea typeface="Lexend Deca"/>
                <a:cs typeface="Lexend Deca"/>
                <a:sym typeface="Lexend Deca"/>
              </a:rPr>
              <a:t>LiDAR (Light Detection and Ranging) sensors emit laser pulses to measure distances, renowned for their high precision and ability to capture detailed 3D data.</a:t>
            </a:r>
          </a:p>
          <a:p>
            <a:pPr algn="l">
              <a:lnSpc>
                <a:spcPts val="3170"/>
              </a:lnSpc>
            </a:pPr>
            <a:endParaRPr lang="en-US" sz="2400">
              <a:solidFill>
                <a:srgbClr val="53585F"/>
              </a:solidFill>
              <a:latin typeface="Lexend Deca"/>
              <a:ea typeface="Lexend Deca"/>
              <a:cs typeface="Lexend Deca"/>
              <a:sym typeface="Lexend Deca"/>
            </a:endParaRPr>
          </a:p>
          <a:p>
            <a:pPr marL="518160" lvl="1" indent="-259080" algn="l">
              <a:lnSpc>
                <a:spcPts val="3170"/>
              </a:lnSpc>
              <a:buFont typeface="Arial" panose="020B0604020202090204"/>
              <a:buChar char="•"/>
            </a:pPr>
            <a:r>
              <a:rPr lang="en-US" sz="2400">
                <a:solidFill>
                  <a:srgbClr val="53585F"/>
                </a:solidFill>
                <a:latin typeface="Lexend Deca"/>
                <a:ea typeface="Lexend Deca"/>
                <a:cs typeface="Lexend Deca"/>
                <a:sym typeface="Lexend Deca"/>
              </a:rPr>
              <a:t>Line of Sight Limitation: LiDAR cannot penetrate solid objects or dense smoke.</a:t>
            </a:r>
          </a:p>
          <a:p>
            <a:pPr algn="l">
              <a:lnSpc>
                <a:spcPts val="3170"/>
              </a:lnSpc>
            </a:pPr>
            <a:endParaRPr lang="en-US" sz="2400">
              <a:solidFill>
                <a:srgbClr val="53585F"/>
              </a:solidFill>
              <a:latin typeface="Lexend Deca"/>
              <a:ea typeface="Lexend Deca"/>
              <a:cs typeface="Lexend Deca"/>
              <a:sym typeface="Lexend Deca"/>
            </a:endParaRPr>
          </a:p>
          <a:p>
            <a:pPr marL="518160" lvl="1" indent="-259080" algn="l">
              <a:lnSpc>
                <a:spcPts val="3170"/>
              </a:lnSpc>
              <a:buFont typeface="Arial" panose="020B0604020202090204"/>
              <a:buChar char="•"/>
            </a:pPr>
            <a:r>
              <a:rPr lang="en-US" sz="2400">
                <a:solidFill>
                  <a:srgbClr val="53585F"/>
                </a:solidFill>
                <a:latin typeface="Lexend Deca"/>
                <a:ea typeface="Lexend Deca"/>
                <a:cs typeface="Lexend Deca"/>
                <a:sym typeface="Lexend Deca"/>
              </a:rPr>
              <a:t>Reflective Surfaces: Highly reflective materials such as glass or metal may cause multiple reflections (or "echoes"), disrupting the sensor’s localization accuracy for the robot.</a:t>
            </a:r>
          </a:p>
        </p:txBody>
      </p:sp>
      <p:grpSp>
        <p:nvGrpSpPr>
          <p:cNvPr id="4" name="Group 4"/>
          <p:cNvGrpSpPr>
            <a:grpSpLocks noChangeAspect="1"/>
          </p:cNvGrpSpPr>
          <p:nvPr/>
        </p:nvGrpSpPr>
        <p:grpSpPr>
          <a:xfrm rot="-1776260">
            <a:off x="451848" y="4478507"/>
            <a:ext cx="3197158" cy="836471"/>
            <a:chOff x="0" y="0"/>
            <a:chExt cx="4262878" cy="1115295"/>
          </a:xfrm>
        </p:grpSpPr>
        <p:sp>
          <p:nvSpPr>
            <p:cNvPr id="5" name="Freeform 5"/>
            <p:cNvSpPr/>
            <p:nvPr/>
          </p:nvSpPr>
          <p:spPr>
            <a:xfrm>
              <a:off x="0" y="0"/>
              <a:ext cx="4262882" cy="1115314"/>
            </a:xfrm>
            <a:custGeom>
              <a:avLst/>
              <a:gdLst/>
              <a:ahLst/>
              <a:cxnLst/>
              <a:rect l="l" t="t" r="r" b="b"/>
              <a:pathLst>
                <a:path w="4262882" h="1115314">
                  <a:moveTo>
                    <a:pt x="0" y="0"/>
                  </a:moveTo>
                  <a:lnTo>
                    <a:pt x="4262882" y="0"/>
                  </a:lnTo>
                  <a:lnTo>
                    <a:pt x="4262882" y="1115314"/>
                  </a:lnTo>
                  <a:lnTo>
                    <a:pt x="0" y="1115314"/>
                  </a:lnTo>
                  <a:lnTo>
                    <a:pt x="0" y="0"/>
                  </a:lnTo>
                  <a:close/>
                </a:path>
              </a:pathLst>
            </a:custGeom>
            <a:blipFill>
              <a:blip r:embed="rId3">
                <a:alphaModFix amt="41999"/>
              </a:blip>
              <a:stretch>
                <a:fillRect t="-120257" r="-54537" b="-111991"/>
              </a:stretch>
            </a:blipFill>
          </p:spPr>
        </p:sp>
      </p:grpSp>
      <p:grpSp>
        <p:nvGrpSpPr>
          <p:cNvPr id="6" name="Group 6"/>
          <p:cNvGrpSpPr>
            <a:grpSpLocks noChangeAspect="1"/>
          </p:cNvGrpSpPr>
          <p:nvPr/>
        </p:nvGrpSpPr>
        <p:grpSpPr>
          <a:xfrm>
            <a:off x="10418361" y="6558867"/>
            <a:ext cx="4513379" cy="3455766"/>
            <a:chOff x="0" y="0"/>
            <a:chExt cx="8517475" cy="6521589"/>
          </a:xfrm>
        </p:grpSpPr>
        <p:sp>
          <p:nvSpPr>
            <p:cNvPr id="7" name="Freeform 7"/>
            <p:cNvSpPr/>
            <p:nvPr/>
          </p:nvSpPr>
          <p:spPr>
            <a:xfrm>
              <a:off x="0" y="0"/>
              <a:ext cx="8517509" cy="6521577"/>
            </a:xfrm>
            <a:custGeom>
              <a:avLst/>
              <a:gdLst/>
              <a:ahLst/>
              <a:cxnLst/>
              <a:rect l="l" t="t" r="r" b="b"/>
              <a:pathLst>
                <a:path w="8517509" h="6521577">
                  <a:moveTo>
                    <a:pt x="0" y="0"/>
                  </a:moveTo>
                  <a:lnTo>
                    <a:pt x="8517509" y="0"/>
                  </a:lnTo>
                  <a:lnTo>
                    <a:pt x="8517509" y="6521577"/>
                  </a:lnTo>
                  <a:lnTo>
                    <a:pt x="0" y="6521577"/>
                  </a:lnTo>
                  <a:lnTo>
                    <a:pt x="0" y="0"/>
                  </a:lnTo>
                  <a:close/>
                </a:path>
              </a:pathLst>
            </a:custGeom>
            <a:blipFill>
              <a:blip r:embed="rId4"/>
              <a:stretch>
                <a:fillRect/>
              </a:stretch>
            </a:blipFill>
          </p:spPr>
        </p:sp>
      </p:grpSp>
      <p:grpSp>
        <p:nvGrpSpPr>
          <p:cNvPr id="8" name="Group 8"/>
          <p:cNvGrpSpPr/>
          <p:nvPr/>
        </p:nvGrpSpPr>
        <p:grpSpPr>
          <a:xfrm rot="9758677">
            <a:off x="12953818" y="7249575"/>
            <a:ext cx="1024830" cy="672969"/>
            <a:chOff x="0" y="0"/>
            <a:chExt cx="1934020" cy="1270001"/>
          </a:xfrm>
        </p:grpSpPr>
        <p:sp>
          <p:nvSpPr>
            <p:cNvPr id="9" name="Freeform 9"/>
            <p:cNvSpPr/>
            <p:nvPr/>
          </p:nvSpPr>
          <p:spPr>
            <a:xfrm>
              <a:off x="0" y="0"/>
              <a:ext cx="1933956" cy="1270000"/>
            </a:xfrm>
            <a:custGeom>
              <a:avLst/>
              <a:gdLst/>
              <a:ahLst/>
              <a:cxnLst/>
              <a:rect l="l" t="t" r="r" b="b"/>
              <a:pathLst>
                <a:path w="1933956" h="1270000">
                  <a:moveTo>
                    <a:pt x="0" y="431800"/>
                  </a:moveTo>
                  <a:lnTo>
                    <a:pt x="1121156" y="431800"/>
                  </a:lnTo>
                  <a:lnTo>
                    <a:pt x="1121156" y="0"/>
                  </a:lnTo>
                  <a:lnTo>
                    <a:pt x="1933956" y="635000"/>
                  </a:lnTo>
                  <a:lnTo>
                    <a:pt x="1121156" y="1270000"/>
                  </a:lnTo>
                  <a:lnTo>
                    <a:pt x="1121156" y="838200"/>
                  </a:lnTo>
                  <a:lnTo>
                    <a:pt x="0" y="838200"/>
                  </a:lnTo>
                  <a:close/>
                </a:path>
              </a:pathLst>
            </a:custGeom>
            <a:solidFill>
              <a:srgbClr val="FED40B"/>
            </a:solidFill>
          </p:spPr>
        </p:sp>
      </p:grpSp>
      <p:grpSp>
        <p:nvGrpSpPr>
          <p:cNvPr id="10" name="Group 10"/>
          <p:cNvGrpSpPr>
            <a:grpSpLocks noChangeAspect="1"/>
          </p:cNvGrpSpPr>
          <p:nvPr/>
        </p:nvGrpSpPr>
        <p:grpSpPr>
          <a:xfrm>
            <a:off x="14931740" y="7315200"/>
            <a:ext cx="1943100" cy="1943100"/>
            <a:chOff x="0" y="0"/>
            <a:chExt cx="2590800" cy="2590800"/>
          </a:xfrm>
        </p:grpSpPr>
        <p:sp>
          <p:nvSpPr>
            <p:cNvPr id="11" name="Freeform 11"/>
            <p:cNvSpPr/>
            <p:nvPr/>
          </p:nvSpPr>
          <p:spPr>
            <a:xfrm>
              <a:off x="0" y="0"/>
              <a:ext cx="2590800" cy="2590800"/>
            </a:xfrm>
            <a:custGeom>
              <a:avLst/>
              <a:gdLst/>
              <a:ahLst/>
              <a:cxnLst/>
              <a:rect l="l" t="t" r="r" b="b"/>
              <a:pathLst>
                <a:path w="2590800" h="2590800">
                  <a:moveTo>
                    <a:pt x="0" y="0"/>
                  </a:moveTo>
                  <a:lnTo>
                    <a:pt x="2590800" y="0"/>
                  </a:lnTo>
                  <a:lnTo>
                    <a:pt x="2590800" y="2590800"/>
                  </a:lnTo>
                  <a:lnTo>
                    <a:pt x="0" y="2590800"/>
                  </a:lnTo>
                  <a:lnTo>
                    <a:pt x="0" y="0"/>
                  </a:lnTo>
                  <a:close/>
                </a:path>
              </a:pathLst>
            </a:custGeom>
            <a:blipFill>
              <a:blip r:embed="rId5"/>
              <a:stretch>
                <a:fillRect/>
              </a:stretch>
            </a:blipFill>
          </p:spPr>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77565"/>
            <a:ext cx="16230600" cy="1015365"/>
          </a:xfrm>
          <a:prstGeom prst="rect">
            <a:avLst/>
          </a:prstGeom>
        </p:spPr>
        <p:txBody>
          <a:bodyPr lIns="0" tIns="0" rIns="0" bIns="0" rtlCol="0" anchor="t">
            <a:spAutoFit/>
          </a:bodyPr>
          <a:lstStyle/>
          <a:p>
            <a:pPr marL="0" lvl="0" indent="0" algn="ctr">
              <a:lnSpc>
                <a:spcPts val="7920"/>
              </a:lnSpc>
            </a:pPr>
            <a:r>
              <a:rPr lang="en-US" sz="7200" b="1">
                <a:solidFill>
                  <a:srgbClr val="006FC7"/>
                </a:solidFill>
                <a:latin typeface="Lexend Deca Bold"/>
                <a:ea typeface="Lexend Deca Bold"/>
                <a:cs typeface="Lexend Deca Bold"/>
                <a:sym typeface="Lexend Deca Bold"/>
              </a:rPr>
              <a:t>Understanding LiDAR Sensors</a:t>
            </a:r>
          </a:p>
        </p:txBody>
      </p:sp>
      <p:sp>
        <p:nvSpPr>
          <p:cNvPr id="3" name="TextBox 3"/>
          <p:cNvSpPr txBox="1"/>
          <p:nvPr/>
        </p:nvSpPr>
        <p:spPr>
          <a:xfrm>
            <a:off x="2004417" y="6491976"/>
            <a:ext cx="6344142" cy="2091690"/>
          </a:xfrm>
          <a:prstGeom prst="rect">
            <a:avLst/>
          </a:prstGeom>
        </p:spPr>
        <p:txBody>
          <a:bodyPr lIns="0" tIns="0" rIns="0" bIns="0" rtlCol="0" anchor="t">
            <a:spAutoFit/>
          </a:bodyPr>
          <a:lstStyle/>
          <a:p>
            <a:pPr marL="0" lvl="0" indent="0" algn="ctr">
              <a:lnSpc>
                <a:spcPts val="3360"/>
              </a:lnSpc>
            </a:pPr>
            <a:r>
              <a:rPr lang="en-US" sz="2400">
                <a:solidFill>
                  <a:srgbClr val="53585F"/>
                </a:solidFill>
                <a:latin typeface="Lexend Deca"/>
                <a:ea typeface="Lexend Deca"/>
                <a:cs typeface="Lexend Deca"/>
                <a:sym typeface="Lexend Deca"/>
              </a:rPr>
              <a:t>Limit mapping missions to under 30 minutes for optimal accuracy. If perimeter traversal is expected to exceed 30 minutes, divide the area into multiple zones.</a:t>
            </a:r>
          </a:p>
        </p:txBody>
      </p:sp>
      <p:sp>
        <p:nvSpPr>
          <p:cNvPr id="4" name="TextBox 4"/>
          <p:cNvSpPr txBox="1"/>
          <p:nvPr/>
        </p:nvSpPr>
        <p:spPr>
          <a:xfrm>
            <a:off x="9144000" y="6491976"/>
            <a:ext cx="7170898" cy="2510790"/>
          </a:xfrm>
          <a:prstGeom prst="rect">
            <a:avLst/>
          </a:prstGeom>
        </p:spPr>
        <p:txBody>
          <a:bodyPr lIns="0" tIns="0" rIns="0" bIns="0" rtlCol="0" anchor="t">
            <a:spAutoFit/>
          </a:bodyPr>
          <a:lstStyle/>
          <a:p>
            <a:pPr marL="0" lvl="0" indent="0" algn="ctr">
              <a:lnSpc>
                <a:spcPts val="3360"/>
              </a:lnSpc>
            </a:pPr>
            <a:r>
              <a:rPr lang="en-US" sz="2400">
                <a:solidFill>
                  <a:srgbClr val="53585F"/>
                </a:solidFill>
                <a:latin typeface="Lexend Deca"/>
                <a:ea typeface="Lexend Deca"/>
                <a:cs typeface="Lexend Deca"/>
                <a:sym typeface="Lexend Deca"/>
              </a:rPr>
              <a:t>LiDAR sensors accumulate errors over time. By having the robot revisit a known location — here, the dotted circle — you allow it to correct accumulated errors, align newly acquired data with previously captured data, and enhance mapping accuracy.</a:t>
            </a:r>
          </a:p>
        </p:txBody>
      </p:sp>
      <p:grpSp>
        <p:nvGrpSpPr>
          <p:cNvPr id="5" name="Group 5"/>
          <p:cNvGrpSpPr/>
          <p:nvPr/>
        </p:nvGrpSpPr>
        <p:grpSpPr>
          <a:xfrm>
            <a:off x="9144000" y="2687219"/>
            <a:ext cx="7170898" cy="3368717"/>
            <a:chOff x="0" y="0"/>
            <a:chExt cx="1730185" cy="812800"/>
          </a:xfrm>
        </p:grpSpPr>
        <p:sp>
          <p:nvSpPr>
            <p:cNvPr id="6" name="Freeform 6"/>
            <p:cNvSpPr/>
            <p:nvPr/>
          </p:nvSpPr>
          <p:spPr>
            <a:xfrm>
              <a:off x="0" y="0"/>
              <a:ext cx="1730185" cy="812800"/>
            </a:xfrm>
            <a:custGeom>
              <a:avLst/>
              <a:gdLst/>
              <a:ahLst/>
              <a:cxnLst/>
              <a:rect l="l" t="t" r="r" b="b"/>
              <a:pathLst>
                <a:path w="1730185" h="812800">
                  <a:moveTo>
                    <a:pt x="32389" y="0"/>
                  </a:moveTo>
                  <a:lnTo>
                    <a:pt x="1697797" y="0"/>
                  </a:lnTo>
                  <a:cubicBezTo>
                    <a:pt x="1715684" y="0"/>
                    <a:pt x="1730185" y="14501"/>
                    <a:pt x="1730185" y="32389"/>
                  </a:cubicBezTo>
                  <a:lnTo>
                    <a:pt x="1730185" y="780411"/>
                  </a:lnTo>
                  <a:cubicBezTo>
                    <a:pt x="1730185" y="789001"/>
                    <a:pt x="1726773" y="797239"/>
                    <a:pt x="1720699" y="803314"/>
                  </a:cubicBezTo>
                  <a:cubicBezTo>
                    <a:pt x="1714625" y="809388"/>
                    <a:pt x="1706387" y="812800"/>
                    <a:pt x="1697797" y="812800"/>
                  </a:cubicBezTo>
                  <a:lnTo>
                    <a:pt x="32389" y="812800"/>
                  </a:lnTo>
                  <a:cubicBezTo>
                    <a:pt x="23799" y="812800"/>
                    <a:pt x="15561" y="809388"/>
                    <a:pt x="9486" y="803314"/>
                  </a:cubicBezTo>
                  <a:cubicBezTo>
                    <a:pt x="3412" y="797239"/>
                    <a:pt x="0" y="789001"/>
                    <a:pt x="0" y="780411"/>
                  </a:cubicBezTo>
                  <a:lnTo>
                    <a:pt x="0" y="32389"/>
                  </a:lnTo>
                  <a:cubicBezTo>
                    <a:pt x="0" y="23799"/>
                    <a:pt x="3412" y="15561"/>
                    <a:pt x="9486" y="9486"/>
                  </a:cubicBezTo>
                  <a:cubicBezTo>
                    <a:pt x="15561" y="3412"/>
                    <a:pt x="23799" y="0"/>
                    <a:pt x="32389" y="0"/>
                  </a:cubicBezTo>
                  <a:close/>
                </a:path>
              </a:pathLst>
            </a:custGeom>
            <a:blipFill>
              <a:blip r:embed="rId3"/>
              <a:stretch>
                <a:fillRect l="-851" r="-851"/>
              </a:stretch>
            </a:blipFill>
          </p:spPr>
        </p:sp>
      </p:grpSp>
      <p:grpSp>
        <p:nvGrpSpPr>
          <p:cNvPr id="7" name="Group 7"/>
          <p:cNvGrpSpPr/>
          <p:nvPr/>
        </p:nvGrpSpPr>
        <p:grpSpPr>
          <a:xfrm rot="1000917">
            <a:off x="11260255" y="4342336"/>
            <a:ext cx="701396" cy="498706"/>
            <a:chOff x="0" y="0"/>
            <a:chExt cx="812800" cy="577916"/>
          </a:xfrm>
        </p:grpSpPr>
        <p:sp>
          <p:nvSpPr>
            <p:cNvPr id="8" name="Freeform 8"/>
            <p:cNvSpPr/>
            <p:nvPr/>
          </p:nvSpPr>
          <p:spPr>
            <a:xfrm>
              <a:off x="0" y="0"/>
              <a:ext cx="812800" cy="577916"/>
            </a:xfrm>
            <a:custGeom>
              <a:avLst/>
              <a:gdLst/>
              <a:ahLst/>
              <a:cxnLst/>
              <a:rect l="l" t="t" r="r" b="b"/>
              <a:pathLst>
                <a:path w="812800" h="577916">
                  <a:moveTo>
                    <a:pt x="812800" y="288958"/>
                  </a:moveTo>
                  <a:lnTo>
                    <a:pt x="406400" y="0"/>
                  </a:lnTo>
                  <a:lnTo>
                    <a:pt x="406400" y="203200"/>
                  </a:lnTo>
                  <a:lnTo>
                    <a:pt x="0" y="203200"/>
                  </a:lnTo>
                  <a:lnTo>
                    <a:pt x="0" y="374716"/>
                  </a:lnTo>
                  <a:lnTo>
                    <a:pt x="406400" y="374716"/>
                  </a:lnTo>
                  <a:lnTo>
                    <a:pt x="406400" y="577916"/>
                  </a:lnTo>
                  <a:lnTo>
                    <a:pt x="812800" y="288958"/>
                  </a:lnTo>
                  <a:close/>
                </a:path>
              </a:pathLst>
            </a:custGeom>
            <a:solidFill>
              <a:srgbClr val="006FC7"/>
            </a:solidFill>
          </p:spPr>
        </p:sp>
        <p:sp>
          <p:nvSpPr>
            <p:cNvPr id="9" name="TextBox 9"/>
            <p:cNvSpPr txBox="1"/>
            <p:nvPr/>
          </p:nvSpPr>
          <p:spPr>
            <a:xfrm>
              <a:off x="0" y="193675"/>
              <a:ext cx="711200" cy="181041"/>
            </a:xfrm>
            <a:prstGeom prst="rect">
              <a:avLst/>
            </a:prstGeom>
          </p:spPr>
          <p:txBody>
            <a:bodyPr lIns="50800" tIns="50800" rIns="50800" bIns="50800" rtlCol="0" anchor="ctr"/>
            <a:lstStyle/>
            <a:p>
              <a:pPr algn="ctr">
                <a:lnSpc>
                  <a:spcPts val="2880"/>
                </a:lnSpc>
              </a:pPr>
              <a:endParaRPr/>
            </a:p>
          </p:txBody>
        </p:sp>
      </p:grpSp>
      <p:sp>
        <p:nvSpPr>
          <p:cNvPr id="10" name="Freeform 10"/>
          <p:cNvSpPr/>
          <p:nvPr/>
        </p:nvSpPr>
        <p:spPr>
          <a:xfrm>
            <a:off x="2004417" y="2687219"/>
            <a:ext cx="6344142" cy="3339861"/>
          </a:xfrm>
          <a:custGeom>
            <a:avLst/>
            <a:gdLst/>
            <a:ahLst/>
            <a:cxnLst/>
            <a:rect l="l" t="t" r="r" b="b"/>
            <a:pathLst>
              <a:path w="6344142" h="3339861">
                <a:moveTo>
                  <a:pt x="0" y="0"/>
                </a:moveTo>
                <a:lnTo>
                  <a:pt x="6344142" y="0"/>
                </a:lnTo>
                <a:lnTo>
                  <a:pt x="6344142" y="3339860"/>
                </a:lnTo>
                <a:lnTo>
                  <a:pt x="0" y="3339860"/>
                </a:lnTo>
                <a:lnTo>
                  <a:pt x="0" y="0"/>
                </a:lnTo>
                <a:close/>
              </a:path>
            </a:pathLst>
          </a:custGeom>
          <a:blipFill>
            <a:blip r:embed="rId4"/>
            <a:stretch>
              <a:fillRect r="-103131" b="-1286"/>
            </a:stretch>
          </a:blipFill>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91585" y="8873213"/>
            <a:ext cx="2774556" cy="840431"/>
            <a:chOff x="0" y="0"/>
            <a:chExt cx="947076" cy="286876"/>
          </a:xfrm>
        </p:grpSpPr>
        <p:sp>
          <p:nvSpPr>
            <p:cNvPr id="3" name="Freeform 3"/>
            <p:cNvSpPr/>
            <p:nvPr/>
          </p:nvSpPr>
          <p:spPr>
            <a:xfrm>
              <a:off x="0" y="0"/>
              <a:ext cx="947076" cy="286876"/>
            </a:xfrm>
            <a:custGeom>
              <a:avLst/>
              <a:gdLst/>
              <a:ahLst/>
              <a:cxnLst/>
              <a:rect l="l" t="t" r="r" b="b"/>
              <a:pathLst>
                <a:path w="947076" h="286876">
                  <a:moveTo>
                    <a:pt x="108823" y="0"/>
                  </a:moveTo>
                  <a:lnTo>
                    <a:pt x="838253" y="0"/>
                  </a:lnTo>
                  <a:cubicBezTo>
                    <a:pt x="898354" y="0"/>
                    <a:pt x="947076" y="48722"/>
                    <a:pt x="947076" y="108823"/>
                  </a:cubicBezTo>
                  <a:lnTo>
                    <a:pt x="947076" y="178053"/>
                  </a:lnTo>
                  <a:cubicBezTo>
                    <a:pt x="947076" y="206914"/>
                    <a:pt x="935611" y="234594"/>
                    <a:pt x="915203" y="255002"/>
                  </a:cubicBezTo>
                  <a:cubicBezTo>
                    <a:pt x="894794" y="275410"/>
                    <a:pt x="867115" y="286876"/>
                    <a:pt x="838253" y="286876"/>
                  </a:cubicBezTo>
                  <a:lnTo>
                    <a:pt x="108823" y="286876"/>
                  </a:lnTo>
                  <a:cubicBezTo>
                    <a:pt x="48722" y="286876"/>
                    <a:pt x="0" y="238154"/>
                    <a:pt x="0" y="178053"/>
                  </a:cubicBezTo>
                  <a:lnTo>
                    <a:pt x="0" y="108823"/>
                  </a:lnTo>
                  <a:cubicBezTo>
                    <a:pt x="0" y="48722"/>
                    <a:pt x="48722" y="0"/>
                    <a:pt x="108823" y="0"/>
                  </a:cubicBezTo>
                  <a:close/>
                </a:path>
              </a:pathLst>
            </a:custGeom>
            <a:solidFill>
              <a:srgbClr val="FED40B">
                <a:alpha val="34902"/>
              </a:srgbClr>
            </a:solidFill>
          </p:spPr>
        </p:sp>
        <p:sp>
          <p:nvSpPr>
            <p:cNvPr id="4" name="TextBox 4"/>
            <p:cNvSpPr txBox="1"/>
            <p:nvPr/>
          </p:nvSpPr>
          <p:spPr>
            <a:xfrm>
              <a:off x="0" y="19050"/>
              <a:ext cx="947076" cy="267826"/>
            </a:xfrm>
            <a:prstGeom prst="rect">
              <a:avLst/>
            </a:prstGeom>
          </p:spPr>
          <p:txBody>
            <a:bodyPr lIns="50800" tIns="50800" rIns="50800" bIns="50800" rtlCol="0" anchor="ctr"/>
            <a:lstStyle/>
            <a:p>
              <a:pPr algn="ctr">
                <a:lnSpc>
                  <a:spcPts val="2430"/>
                </a:lnSpc>
              </a:pPr>
              <a:endParaRPr/>
            </a:p>
          </p:txBody>
        </p:sp>
      </p:grpSp>
      <p:grpSp>
        <p:nvGrpSpPr>
          <p:cNvPr id="5" name="Group 5"/>
          <p:cNvGrpSpPr/>
          <p:nvPr/>
        </p:nvGrpSpPr>
        <p:grpSpPr>
          <a:xfrm>
            <a:off x="15404336" y="8495843"/>
            <a:ext cx="1182267" cy="1038166"/>
            <a:chOff x="0" y="0"/>
            <a:chExt cx="403559" cy="354371"/>
          </a:xfrm>
        </p:grpSpPr>
        <p:sp>
          <p:nvSpPr>
            <p:cNvPr id="6" name="Freeform 6"/>
            <p:cNvSpPr/>
            <p:nvPr/>
          </p:nvSpPr>
          <p:spPr>
            <a:xfrm>
              <a:off x="0" y="0"/>
              <a:ext cx="403559" cy="354371"/>
            </a:xfrm>
            <a:custGeom>
              <a:avLst/>
              <a:gdLst/>
              <a:ahLst/>
              <a:cxnLst/>
              <a:rect l="l" t="t" r="r" b="b"/>
              <a:pathLst>
                <a:path w="403559" h="354371">
                  <a:moveTo>
                    <a:pt x="177185" y="0"/>
                  </a:moveTo>
                  <a:lnTo>
                    <a:pt x="226373" y="0"/>
                  </a:lnTo>
                  <a:cubicBezTo>
                    <a:pt x="324230" y="0"/>
                    <a:pt x="403559" y="79329"/>
                    <a:pt x="403559" y="177185"/>
                  </a:cubicBezTo>
                  <a:lnTo>
                    <a:pt x="403559" y="177185"/>
                  </a:lnTo>
                  <a:cubicBezTo>
                    <a:pt x="403559" y="224178"/>
                    <a:pt x="384891" y="269246"/>
                    <a:pt x="351662" y="302474"/>
                  </a:cubicBezTo>
                  <a:cubicBezTo>
                    <a:pt x="318434" y="335703"/>
                    <a:pt x="273366" y="354371"/>
                    <a:pt x="226373" y="354371"/>
                  </a:cubicBezTo>
                  <a:lnTo>
                    <a:pt x="177185" y="354371"/>
                  </a:lnTo>
                  <a:cubicBezTo>
                    <a:pt x="130193" y="354371"/>
                    <a:pt x="85125" y="335703"/>
                    <a:pt x="51896" y="302474"/>
                  </a:cubicBezTo>
                  <a:cubicBezTo>
                    <a:pt x="18668" y="269246"/>
                    <a:pt x="0" y="224178"/>
                    <a:pt x="0" y="177185"/>
                  </a:cubicBezTo>
                  <a:lnTo>
                    <a:pt x="0" y="177185"/>
                  </a:lnTo>
                  <a:cubicBezTo>
                    <a:pt x="0" y="130193"/>
                    <a:pt x="18668" y="85125"/>
                    <a:pt x="51896" y="51896"/>
                  </a:cubicBezTo>
                  <a:cubicBezTo>
                    <a:pt x="85125" y="18668"/>
                    <a:pt x="130193" y="0"/>
                    <a:pt x="177185" y="0"/>
                  </a:cubicBezTo>
                  <a:close/>
                </a:path>
              </a:pathLst>
            </a:custGeom>
            <a:solidFill>
              <a:srgbClr val="0071CE">
                <a:alpha val="34902"/>
              </a:srgbClr>
            </a:solidFill>
          </p:spPr>
        </p:sp>
        <p:sp>
          <p:nvSpPr>
            <p:cNvPr id="7" name="TextBox 7"/>
            <p:cNvSpPr txBox="1"/>
            <p:nvPr/>
          </p:nvSpPr>
          <p:spPr>
            <a:xfrm>
              <a:off x="0" y="19050"/>
              <a:ext cx="403559" cy="335321"/>
            </a:xfrm>
            <a:prstGeom prst="rect">
              <a:avLst/>
            </a:prstGeom>
          </p:spPr>
          <p:txBody>
            <a:bodyPr lIns="50800" tIns="50800" rIns="50800" bIns="50800" rtlCol="0" anchor="ctr"/>
            <a:lstStyle/>
            <a:p>
              <a:pPr algn="ctr">
                <a:lnSpc>
                  <a:spcPts val="2590"/>
                </a:lnSpc>
              </a:pPr>
              <a:endParaRPr/>
            </a:p>
          </p:txBody>
        </p:sp>
      </p:grpSp>
      <p:grpSp>
        <p:nvGrpSpPr>
          <p:cNvPr id="8" name="Group 8"/>
          <p:cNvGrpSpPr/>
          <p:nvPr/>
        </p:nvGrpSpPr>
        <p:grpSpPr>
          <a:xfrm>
            <a:off x="12404792" y="4376992"/>
            <a:ext cx="4854508" cy="3640881"/>
            <a:chOff x="0" y="0"/>
            <a:chExt cx="8472101" cy="6354075"/>
          </a:xfrm>
        </p:grpSpPr>
        <p:sp>
          <p:nvSpPr>
            <p:cNvPr id="9" name="Freeform 9"/>
            <p:cNvSpPr/>
            <p:nvPr/>
          </p:nvSpPr>
          <p:spPr>
            <a:xfrm>
              <a:off x="0" y="0"/>
              <a:ext cx="8472043" cy="6354064"/>
            </a:xfrm>
            <a:custGeom>
              <a:avLst/>
              <a:gdLst/>
              <a:ahLst/>
              <a:cxnLst/>
              <a:rect l="l" t="t" r="r" b="b"/>
              <a:pathLst>
                <a:path w="8472043" h="6354064">
                  <a:moveTo>
                    <a:pt x="498692" y="0"/>
                  </a:moveTo>
                  <a:lnTo>
                    <a:pt x="7973351" y="0"/>
                  </a:lnTo>
                  <a:cubicBezTo>
                    <a:pt x="8105613" y="0"/>
                    <a:pt x="8232457" y="52541"/>
                    <a:pt x="8325980" y="146063"/>
                  </a:cubicBezTo>
                  <a:cubicBezTo>
                    <a:pt x="8419503" y="239586"/>
                    <a:pt x="8472043" y="366430"/>
                    <a:pt x="8472043" y="498692"/>
                  </a:cubicBezTo>
                  <a:lnTo>
                    <a:pt x="8472043" y="5855372"/>
                  </a:lnTo>
                  <a:cubicBezTo>
                    <a:pt x="8472043" y="5987634"/>
                    <a:pt x="8419503" y="6114478"/>
                    <a:pt x="8325980" y="6208001"/>
                  </a:cubicBezTo>
                  <a:cubicBezTo>
                    <a:pt x="8232457" y="6301524"/>
                    <a:pt x="8105613" y="6354064"/>
                    <a:pt x="7973351" y="6354064"/>
                  </a:cubicBezTo>
                  <a:lnTo>
                    <a:pt x="498692" y="6354064"/>
                  </a:lnTo>
                  <a:cubicBezTo>
                    <a:pt x="366430" y="6354064"/>
                    <a:pt x="239586" y="6301524"/>
                    <a:pt x="146063" y="6208001"/>
                  </a:cubicBezTo>
                  <a:cubicBezTo>
                    <a:pt x="52541" y="6114478"/>
                    <a:pt x="0" y="5987634"/>
                    <a:pt x="0" y="5855372"/>
                  </a:cubicBezTo>
                  <a:lnTo>
                    <a:pt x="0" y="498692"/>
                  </a:lnTo>
                  <a:cubicBezTo>
                    <a:pt x="0" y="366430"/>
                    <a:pt x="52541" y="239586"/>
                    <a:pt x="146063" y="146063"/>
                  </a:cubicBezTo>
                  <a:cubicBezTo>
                    <a:pt x="239586" y="52541"/>
                    <a:pt x="366430" y="0"/>
                    <a:pt x="498692" y="0"/>
                  </a:cubicBezTo>
                  <a:close/>
                </a:path>
              </a:pathLst>
            </a:custGeom>
            <a:blipFill>
              <a:blip r:embed="rId3"/>
              <a:stretch>
                <a:fillRect/>
              </a:stretch>
            </a:blipFill>
          </p:spPr>
        </p:sp>
      </p:grpSp>
      <p:grpSp>
        <p:nvGrpSpPr>
          <p:cNvPr id="10" name="Group 10"/>
          <p:cNvGrpSpPr/>
          <p:nvPr/>
        </p:nvGrpSpPr>
        <p:grpSpPr>
          <a:xfrm rot="-7066333">
            <a:off x="15215822" y="7706053"/>
            <a:ext cx="949550" cy="623639"/>
            <a:chOff x="0" y="0"/>
            <a:chExt cx="1933998" cy="1270199"/>
          </a:xfrm>
        </p:grpSpPr>
        <p:sp>
          <p:nvSpPr>
            <p:cNvPr id="11" name="Freeform 11"/>
            <p:cNvSpPr/>
            <p:nvPr/>
          </p:nvSpPr>
          <p:spPr>
            <a:xfrm>
              <a:off x="0" y="0"/>
              <a:ext cx="1933956" cy="1270254"/>
            </a:xfrm>
            <a:custGeom>
              <a:avLst/>
              <a:gdLst/>
              <a:ahLst/>
              <a:cxnLst/>
              <a:rect l="l" t="t" r="r" b="b"/>
              <a:pathLst>
                <a:path w="1933956" h="1270254">
                  <a:moveTo>
                    <a:pt x="0" y="431927"/>
                  </a:moveTo>
                  <a:lnTo>
                    <a:pt x="1121029" y="431927"/>
                  </a:lnTo>
                  <a:lnTo>
                    <a:pt x="1121029" y="0"/>
                  </a:lnTo>
                  <a:lnTo>
                    <a:pt x="1933956" y="635127"/>
                  </a:lnTo>
                  <a:lnTo>
                    <a:pt x="1121029" y="1270254"/>
                  </a:lnTo>
                  <a:lnTo>
                    <a:pt x="1121029" y="838327"/>
                  </a:lnTo>
                  <a:lnTo>
                    <a:pt x="0" y="838327"/>
                  </a:lnTo>
                  <a:close/>
                </a:path>
              </a:pathLst>
            </a:custGeom>
            <a:solidFill>
              <a:srgbClr val="0071CE"/>
            </a:solidFill>
          </p:spPr>
        </p:sp>
      </p:grpSp>
      <p:grpSp>
        <p:nvGrpSpPr>
          <p:cNvPr id="12" name="Group 12"/>
          <p:cNvGrpSpPr/>
          <p:nvPr/>
        </p:nvGrpSpPr>
        <p:grpSpPr>
          <a:xfrm rot="-4448969">
            <a:off x="12850549" y="7978005"/>
            <a:ext cx="1108103" cy="727844"/>
            <a:chOff x="0" y="0"/>
            <a:chExt cx="1933864" cy="1270235"/>
          </a:xfrm>
        </p:grpSpPr>
        <p:sp>
          <p:nvSpPr>
            <p:cNvPr id="13" name="Freeform 13"/>
            <p:cNvSpPr/>
            <p:nvPr/>
          </p:nvSpPr>
          <p:spPr>
            <a:xfrm>
              <a:off x="0" y="0"/>
              <a:ext cx="1933829" cy="1270254"/>
            </a:xfrm>
            <a:custGeom>
              <a:avLst/>
              <a:gdLst/>
              <a:ahLst/>
              <a:cxnLst/>
              <a:rect l="l" t="t" r="r" b="b"/>
              <a:pathLst>
                <a:path w="1933829" h="1270254">
                  <a:moveTo>
                    <a:pt x="0" y="431927"/>
                  </a:moveTo>
                  <a:lnTo>
                    <a:pt x="1120902" y="431927"/>
                  </a:lnTo>
                  <a:lnTo>
                    <a:pt x="1120902" y="0"/>
                  </a:lnTo>
                  <a:lnTo>
                    <a:pt x="1933829" y="635127"/>
                  </a:lnTo>
                  <a:lnTo>
                    <a:pt x="1120902" y="1270254"/>
                  </a:lnTo>
                  <a:lnTo>
                    <a:pt x="1120902" y="838327"/>
                  </a:lnTo>
                  <a:lnTo>
                    <a:pt x="0" y="838327"/>
                  </a:lnTo>
                  <a:close/>
                </a:path>
              </a:pathLst>
            </a:custGeom>
            <a:solidFill>
              <a:srgbClr val="FED40B"/>
            </a:solidFill>
          </p:spPr>
        </p:sp>
      </p:grpSp>
      <p:sp>
        <p:nvSpPr>
          <p:cNvPr id="14" name="TextBox 14"/>
          <p:cNvSpPr txBox="1"/>
          <p:nvPr/>
        </p:nvSpPr>
        <p:spPr>
          <a:xfrm>
            <a:off x="1304355" y="1200150"/>
            <a:ext cx="5136118" cy="885825"/>
          </a:xfrm>
          <a:prstGeom prst="rect">
            <a:avLst/>
          </a:prstGeom>
        </p:spPr>
        <p:txBody>
          <a:bodyPr lIns="0" tIns="0" rIns="0" bIns="0" rtlCol="0" anchor="t">
            <a:spAutoFit/>
          </a:bodyPr>
          <a:lstStyle/>
          <a:p>
            <a:pPr algn="l">
              <a:lnSpc>
                <a:spcPts val="6910"/>
              </a:lnSpc>
            </a:pPr>
            <a:r>
              <a:rPr lang="en-US" sz="7200" b="1">
                <a:solidFill>
                  <a:srgbClr val="006FC7"/>
                </a:solidFill>
                <a:latin typeface="Lexend Deca Bold"/>
                <a:ea typeface="Lexend Deca Bold"/>
                <a:cs typeface="Lexend Deca Bold"/>
                <a:sym typeface="Lexend Deca Bold"/>
              </a:rPr>
              <a:t>Notes</a:t>
            </a:r>
          </a:p>
        </p:txBody>
      </p:sp>
      <p:sp>
        <p:nvSpPr>
          <p:cNvPr id="15" name="TextBox 15"/>
          <p:cNvSpPr txBox="1"/>
          <p:nvPr/>
        </p:nvSpPr>
        <p:spPr>
          <a:xfrm>
            <a:off x="1304355" y="3324772"/>
            <a:ext cx="9822095" cy="4062730"/>
          </a:xfrm>
          <a:prstGeom prst="rect">
            <a:avLst/>
          </a:prstGeom>
        </p:spPr>
        <p:txBody>
          <a:bodyPr lIns="0" tIns="0" rIns="0" bIns="0" rtlCol="0" anchor="t">
            <a:spAutoFit/>
          </a:bodyPr>
          <a:lstStyle/>
          <a:p>
            <a:pPr marL="173355" lvl="1" indent="-86995" algn="l">
              <a:lnSpc>
                <a:spcPts val="2880"/>
              </a:lnSpc>
              <a:buFont typeface="Arial" panose="020B0604020202090204"/>
              <a:buChar char="•"/>
            </a:pPr>
            <a:r>
              <a:rPr lang="en-US" sz="2400">
                <a:solidFill>
                  <a:srgbClr val="53585F"/>
                </a:solidFill>
                <a:latin typeface="Lexend Deca"/>
                <a:ea typeface="Lexend Deca"/>
                <a:cs typeface="Lexend Deca"/>
                <a:sym typeface="Lexend Deca"/>
              </a:rPr>
              <a:t> Protect the charging station’s power adapter from rain and moisture — use a cover if placed outdoors, or preferably keep it indoors and connect to the charging station with a weatherproof power extension cord.</a:t>
            </a:r>
          </a:p>
          <a:p>
            <a:pPr algn="l">
              <a:lnSpc>
                <a:spcPts val="2880"/>
              </a:lnSpc>
            </a:pPr>
            <a:endParaRPr lang="en-US" sz="2400">
              <a:solidFill>
                <a:srgbClr val="53585F"/>
              </a:solidFill>
              <a:latin typeface="Lexend Deca"/>
              <a:ea typeface="Lexend Deca"/>
              <a:cs typeface="Lexend Deca"/>
              <a:sym typeface="Lexend Deca"/>
            </a:endParaRPr>
          </a:p>
          <a:p>
            <a:pPr marL="173355" lvl="1" indent="-86995" algn="l">
              <a:lnSpc>
                <a:spcPts val="2880"/>
              </a:lnSpc>
              <a:buFont typeface="Arial" panose="020B0604020202090204"/>
              <a:buChar char="•"/>
            </a:pPr>
            <a:r>
              <a:rPr lang="en-US" sz="2400">
                <a:solidFill>
                  <a:srgbClr val="53585F"/>
                </a:solidFill>
                <a:latin typeface="Lexend Deca"/>
                <a:ea typeface="Lexend Deca"/>
                <a:cs typeface="Lexend Deca"/>
                <a:sym typeface="Lexend Deca"/>
              </a:rPr>
              <a:t> Clean the mower biweekly to prevent mud from clogging the wheel teeth; a quick spray with a garden hose is sufficient.</a:t>
            </a:r>
          </a:p>
          <a:p>
            <a:pPr algn="l">
              <a:lnSpc>
                <a:spcPts val="2880"/>
              </a:lnSpc>
            </a:pPr>
            <a:endParaRPr lang="en-US" sz="2400">
              <a:solidFill>
                <a:srgbClr val="53585F"/>
              </a:solidFill>
              <a:latin typeface="Lexend Deca"/>
              <a:ea typeface="Lexend Deca"/>
              <a:cs typeface="Lexend Deca"/>
              <a:sym typeface="Lexend Deca"/>
            </a:endParaRPr>
          </a:p>
          <a:p>
            <a:pPr marL="173355" lvl="1" indent="-86995" algn="l">
              <a:lnSpc>
                <a:spcPts val="2880"/>
              </a:lnSpc>
              <a:buFont typeface="Arial" panose="020B0604020202090204"/>
              <a:buChar char="•"/>
            </a:pPr>
            <a:r>
              <a:rPr lang="en-US" sz="2400">
                <a:solidFill>
                  <a:srgbClr val="53585F"/>
                </a:solidFill>
                <a:latin typeface="Lexend Deca"/>
                <a:ea typeface="Lexend Deca"/>
                <a:cs typeface="Lexend Deca"/>
                <a:sym typeface="Lexend Deca"/>
              </a:rPr>
              <a:t> Trim the grass around the charging station and dig a shallow trench around its base to prevent overgrown grass from disrupting the mower’s navigation when it returns to recharge.</a:t>
            </a:r>
          </a:p>
        </p:txBody>
      </p:sp>
      <p:sp>
        <p:nvSpPr>
          <p:cNvPr id="16" name="TextBox 16"/>
          <p:cNvSpPr txBox="1"/>
          <p:nvPr/>
        </p:nvSpPr>
        <p:spPr>
          <a:xfrm>
            <a:off x="11821935" y="8990264"/>
            <a:ext cx="2644205" cy="576473"/>
          </a:xfrm>
          <a:prstGeom prst="rect">
            <a:avLst/>
          </a:prstGeom>
        </p:spPr>
        <p:txBody>
          <a:bodyPr lIns="0" tIns="0" rIns="0" bIns="0" rtlCol="0" anchor="t">
            <a:spAutoFit/>
          </a:bodyPr>
          <a:lstStyle/>
          <a:p>
            <a:pPr algn="l">
              <a:lnSpc>
                <a:spcPts val="2330"/>
              </a:lnSpc>
            </a:pPr>
            <a:r>
              <a:rPr lang="en-US" sz="1940">
                <a:solidFill>
                  <a:srgbClr val="53585F"/>
                </a:solidFill>
                <a:latin typeface="Lexend Deca"/>
                <a:ea typeface="Lexend Deca"/>
                <a:cs typeface="Lexend Deca"/>
                <a:sym typeface="Lexend Deca"/>
              </a:rPr>
              <a:t>Clean wheels weekly when the soil is wet</a:t>
            </a:r>
          </a:p>
        </p:txBody>
      </p:sp>
      <p:sp>
        <p:nvSpPr>
          <p:cNvPr id="17" name="TextBox 17"/>
          <p:cNvSpPr txBox="1"/>
          <p:nvPr/>
        </p:nvSpPr>
        <p:spPr>
          <a:xfrm>
            <a:off x="15614405" y="8655191"/>
            <a:ext cx="972199" cy="638238"/>
          </a:xfrm>
          <a:prstGeom prst="rect">
            <a:avLst/>
          </a:prstGeom>
        </p:spPr>
        <p:txBody>
          <a:bodyPr lIns="0" tIns="0" rIns="0" bIns="0" rtlCol="0" anchor="t">
            <a:spAutoFit/>
          </a:bodyPr>
          <a:lstStyle/>
          <a:p>
            <a:pPr algn="l">
              <a:lnSpc>
                <a:spcPts val="2590"/>
              </a:lnSpc>
            </a:pPr>
            <a:r>
              <a:rPr lang="en-US" sz="2155">
                <a:solidFill>
                  <a:srgbClr val="53585F"/>
                </a:solidFill>
                <a:latin typeface="Lexend Deca"/>
                <a:ea typeface="Lexend Deca"/>
                <a:cs typeface="Lexend Deca"/>
                <a:sym typeface="Lexend Deca"/>
              </a:rPr>
              <a:t>Trim grass</a:t>
            </a:r>
          </a:p>
        </p:txBody>
      </p:sp>
      <p:sp>
        <p:nvSpPr>
          <p:cNvPr id="18" name="Freeform 18"/>
          <p:cNvSpPr/>
          <p:nvPr/>
        </p:nvSpPr>
        <p:spPr>
          <a:xfrm>
            <a:off x="12427388" y="622499"/>
            <a:ext cx="4831912" cy="3678293"/>
          </a:xfrm>
          <a:custGeom>
            <a:avLst/>
            <a:gdLst/>
            <a:ahLst/>
            <a:cxnLst/>
            <a:rect l="l" t="t" r="r" b="b"/>
            <a:pathLst>
              <a:path w="4831912" h="3678293">
                <a:moveTo>
                  <a:pt x="0" y="0"/>
                </a:moveTo>
                <a:lnTo>
                  <a:pt x="4831912" y="0"/>
                </a:lnTo>
                <a:lnTo>
                  <a:pt x="4831912" y="3678293"/>
                </a:lnTo>
                <a:lnTo>
                  <a:pt x="0" y="3678293"/>
                </a:lnTo>
                <a:lnTo>
                  <a:pt x="0" y="0"/>
                </a:lnTo>
                <a:close/>
              </a:path>
            </a:pathLst>
          </a:custGeom>
          <a:blipFill>
            <a:blip r:embed="rId4"/>
            <a:stretch>
              <a:fillRect r="-11326" b="-11326"/>
            </a:stretch>
          </a:blipFill>
        </p:spPr>
      </p:sp>
      <p:grpSp>
        <p:nvGrpSpPr>
          <p:cNvPr id="19" name="Group 14"/>
          <p:cNvGrpSpPr/>
          <p:nvPr/>
        </p:nvGrpSpPr>
        <p:grpSpPr>
          <a:xfrm rot="5400000">
            <a:off x="15529546" y="6477732"/>
            <a:ext cx="1434031" cy="2375405"/>
            <a:chOff x="0" y="0"/>
            <a:chExt cx="754639" cy="1250023"/>
          </a:xfrm>
        </p:grpSpPr>
        <p:sp>
          <p:nvSpPr>
            <p:cNvPr id="20" name="Freeform 15"/>
            <p:cNvSpPr/>
            <p:nvPr/>
          </p:nvSpPr>
          <p:spPr>
            <a:xfrm>
              <a:off x="0" y="0"/>
              <a:ext cx="754639" cy="1250023"/>
            </a:xfrm>
            <a:custGeom>
              <a:avLst/>
              <a:gdLst/>
              <a:ahLst/>
              <a:cxnLst/>
              <a:rect l="l" t="t" r="r" b="b"/>
              <a:pathLst>
                <a:path w="754639" h="1250023">
                  <a:moveTo>
                    <a:pt x="754639" y="80981"/>
                  </a:moveTo>
                  <a:lnTo>
                    <a:pt x="754639" y="1169043"/>
                  </a:lnTo>
                  <a:cubicBezTo>
                    <a:pt x="754639" y="1213767"/>
                    <a:pt x="718382" y="1250023"/>
                    <a:pt x="673658" y="1250023"/>
                  </a:cubicBezTo>
                  <a:lnTo>
                    <a:pt x="80981" y="1250023"/>
                  </a:lnTo>
                  <a:cubicBezTo>
                    <a:pt x="36256" y="1250023"/>
                    <a:pt x="0" y="1213767"/>
                    <a:pt x="0" y="1169043"/>
                  </a:cubicBezTo>
                  <a:lnTo>
                    <a:pt x="0" y="80981"/>
                  </a:lnTo>
                  <a:cubicBezTo>
                    <a:pt x="0" y="36256"/>
                    <a:pt x="36256" y="0"/>
                    <a:pt x="80981" y="0"/>
                  </a:cubicBezTo>
                  <a:lnTo>
                    <a:pt x="673658" y="0"/>
                  </a:lnTo>
                  <a:cubicBezTo>
                    <a:pt x="718382" y="0"/>
                    <a:pt x="754639" y="36256"/>
                    <a:pt x="754639" y="80981"/>
                  </a:cubicBezTo>
                  <a:close/>
                </a:path>
              </a:pathLst>
            </a:custGeom>
            <a:solidFill>
              <a:srgbClr val="0071CE">
                <a:alpha val="29804"/>
              </a:srgbClr>
            </a:solidFill>
            <a:ln cap="sq">
              <a:noFill/>
              <a:prstDash val="solid"/>
              <a:miter/>
            </a:ln>
          </p:spPr>
        </p:sp>
        <p:sp>
          <p:nvSpPr>
            <p:cNvPr id="21" name="TextBox 16"/>
            <p:cNvSpPr txBox="1"/>
            <p:nvPr/>
          </p:nvSpPr>
          <p:spPr>
            <a:xfrm>
              <a:off x="0" y="0"/>
              <a:ext cx="754639" cy="1250023"/>
            </a:xfrm>
            <a:prstGeom prst="rect">
              <a:avLst/>
            </a:prstGeom>
          </p:spPr>
          <p:txBody>
            <a:bodyPr lIns="50800" tIns="50800" rIns="50800" bIns="50800" rtlCol="0" anchor="ctr"/>
            <a:lstStyle/>
            <a:p>
              <a:pPr algn="ctr">
                <a:lnSpc>
                  <a:spcPts val="2760"/>
                </a:lnSpc>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308181"/>
            <a:ext cx="4673860" cy="3505395"/>
          </a:xfrm>
          <a:custGeom>
            <a:avLst/>
            <a:gdLst/>
            <a:ahLst/>
            <a:cxnLst/>
            <a:rect l="l" t="t" r="r" b="b"/>
            <a:pathLst>
              <a:path w="4673860" h="3505395">
                <a:moveTo>
                  <a:pt x="0" y="0"/>
                </a:moveTo>
                <a:lnTo>
                  <a:pt x="4673860" y="0"/>
                </a:lnTo>
                <a:lnTo>
                  <a:pt x="4673860" y="3505395"/>
                </a:lnTo>
                <a:lnTo>
                  <a:pt x="0" y="3505395"/>
                </a:lnTo>
                <a:lnTo>
                  <a:pt x="0" y="0"/>
                </a:lnTo>
                <a:close/>
              </a:path>
            </a:pathLst>
          </a:custGeom>
          <a:blipFill>
            <a:blip r:embed="rId3"/>
            <a:stretch>
              <a:fillRect/>
            </a:stretch>
          </a:blipFill>
        </p:spPr>
      </p:sp>
      <p:sp>
        <p:nvSpPr>
          <p:cNvPr id="3" name="Freeform 3"/>
          <p:cNvSpPr/>
          <p:nvPr/>
        </p:nvSpPr>
        <p:spPr>
          <a:xfrm>
            <a:off x="6139813" y="3308181"/>
            <a:ext cx="4681663" cy="3505395"/>
          </a:xfrm>
          <a:custGeom>
            <a:avLst/>
            <a:gdLst/>
            <a:ahLst/>
            <a:cxnLst/>
            <a:rect l="l" t="t" r="r" b="b"/>
            <a:pathLst>
              <a:path w="4681663" h="3505395">
                <a:moveTo>
                  <a:pt x="0" y="0"/>
                </a:moveTo>
                <a:lnTo>
                  <a:pt x="4681662" y="0"/>
                </a:lnTo>
                <a:lnTo>
                  <a:pt x="4681662" y="3505395"/>
                </a:lnTo>
                <a:lnTo>
                  <a:pt x="0" y="3505395"/>
                </a:lnTo>
                <a:lnTo>
                  <a:pt x="0" y="0"/>
                </a:lnTo>
                <a:close/>
              </a:path>
            </a:pathLst>
          </a:custGeom>
          <a:blipFill>
            <a:blip r:embed="rId4"/>
            <a:stretch>
              <a:fillRect/>
            </a:stretch>
          </a:blipFill>
        </p:spPr>
      </p:sp>
      <p:sp>
        <p:nvSpPr>
          <p:cNvPr id="4" name="Freeform 4"/>
          <p:cNvSpPr/>
          <p:nvPr/>
        </p:nvSpPr>
        <p:spPr>
          <a:xfrm>
            <a:off x="11182959" y="6135945"/>
            <a:ext cx="5677009" cy="3122355"/>
          </a:xfrm>
          <a:custGeom>
            <a:avLst/>
            <a:gdLst/>
            <a:ahLst/>
            <a:cxnLst/>
            <a:rect l="l" t="t" r="r" b="b"/>
            <a:pathLst>
              <a:path w="5677009" h="3122355">
                <a:moveTo>
                  <a:pt x="0" y="0"/>
                </a:moveTo>
                <a:lnTo>
                  <a:pt x="5677009" y="0"/>
                </a:lnTo>
                <a:lnTo>
                  <a:pt x="5677009" y="3122355"/>
                </a:lnTo>
                <a:lnTo>
                  <a:pt x="0" y="3122355"/>
                </a:lnTo>
                <a:lnTo>
                  <a:pt x="0" y="0"/>
                </a:lnTo>
                <a:close/>
              </a:path>
            </a:pathLst>
          </a:custGeom>
          <a:blipFill>
            <a:blip r:embed="rId5"/>
            <a:stretch>
              <a:fillRect/>
            </a:stretch>
          </a:blipFill>
        </p:spPr>
      </p:sp>
      <p:sp>
        <p:nvSpPr>
          <p:cNvPr id="5" name="Freeform 5"/>
          <p:cNvSpPr/>
          <p:nvPr/>
        </p:nvSpPr>
        <p:spPr>
          <a:xfrm>
            <a:off x="11182959" y="3308181"/>
            <a:ext cx="5677009" cy="3122355"/>
          </a:xfrm>
          <a:custGeom>
            <a:avLst/>
            <a:gdLst/>
            <a:ahLst/>
            <a:cxnLst/>
            <a:rect l="l" t="t" r="r" b="b"/>
            <a:pathLst>
              <a:path w="5677009" h="3122355">
                <a:moveTo>
                  <a:pt x="0" y="0"/>
                </a:moveTo>
                <a:lnTo>
                  <a:pt x="5677009" y="0"/>
                </a:lnTo>
                <a:lnTo>
                  <a:pt x="5677009" y="3122355"/>
                </a:lnTo>
                <a:lnTo>
                  <a:pt x="0" y="3122355"/>
                </a:lnTo>
                <a:lnTo>
                  <a:pt x="0" y="0"/>
                </a:lnTo>
                <a:close/>
              </a:path>
            </a:pathLst>
          </a:custGeom>
          <a:blipFill>
            <a:blip r:embed="rId6"/>
            <a:stretch>
              <a:fillRect/>
            </a:stretch>
          </a:blipFill>
        </p:spPr>
      </p:sp>
      <p:sp>
        <p:nvSpPr>
          <p:cNvPr id="6" name="TextBox 6"/>
          <p:cNvSpPr txBox="1"/>
          <p:nvPr/>
        </p:nvSpPr>
        <p:spPr>
          <a:xfrm>
            <a:off x="1028700" y="1162050"/>
            <a:ext cx="14835514" cy="1859279"/>
          </a:xfrm>
          <a:prstGeom prst="rect">
            <a:avLst/>
          </a:prstGeom>
        </p:spPr>
        <p:txBody>
          <a:bodyPr lIns="0" tIns="0" rIns="0" bIns="0" rtlCol="0" anchor="t">
            <a:spAutoFit/>
          </a:bodyPr>
          <a:lstStyle/>
          <a:p>
            <a:pPr marL="0" lvl="0" indent="0" algn="l">
              <a:lnSpc>
                <a:spcPts val="7200"/>
              </a:lnSpc>
              <a:spcBef>
                <a:spcPct val="0"/>
              </a:spcBef>
            </a:pPr>
            <a:r>
              <a:rPr lang="en-US" sz="7200" b="1" u="none" strike="noStrike">
                <a:solidFill>
                  <a:srgbClr val="0071CE"/>
                </a:solidFill>
                <a:latin typeface="Lexend Deca Bold"/>
                <a:ea typeface="Lexend Deca Bold"/>
                <a:cs typeface="Lexend Deca Bold"/>
                <a:sym typeface="Lexend Deca Bold"/>
              </a:rPr>
              <a:t>Full Environmental Awareness</a:t>
            </a:r>
          </a:p>
          <a:p>
            <a:pPr marL="0" lvl="0" indent="0" algn="l">
              <a:lnSpc>
                <a:spcPts val="7200"/>
              </a:lnSpc>
              <a:spcBef>
                <a:spcPct val="0"/>
              </a:spcBef>
            </a:pPr>
            <a:r>
              <a:rPr lang="en-US" sz="7200" b="1" u="none" strike="noStrike">
                <a:solidFill>
                  <a:srgbClr val="0071CE"/>
                </a:solidFill>
                <a:latin typeface="Lexend Deca Bold"/>
                <a:ea typeface="Lexend Deca Bold"/>
                <a:cs typeface="Lexend Deca Bold"/>
                <a:sym typeface="Lexend Deca Bold"/>
              </a:rPr>
              <a:t>3D LiDAR and 3D Point Clouds</a:t>
            </a:r>
          </a:p>
        </p:txBody>
      </p:sp>
      <p:sp>
        <p:nvSpPr>
          <p:cNvPr id="7" name="TextBox 7"/>
          <p:cNvSpPr txBox="1"/>
          <p:nvPr/>
        </p:nvSpPr>
        <p:spPr>
          <a:xfrm>
            <a:off x="1028700" y="7100428"/>
            <a:ext cx="8754827" cy="701040"/>
          </a:xfrm>
          <a:prstGeom prst="rect">
            <a:avLst/>
          </a:prstGeom>
        </p:spPr>
        <p:txBody>
          <a:bodyPr lIns="0" tIns="0" rIns="0" bIns="0" rtlCol="0" anchor="t">
            <a:spAutoFit/>
          </a:bodyPr>
          <a:lstStyle/>
          <a:p>
            <a:pPr algn="l">
              <a:lnSpc>
                <a:spcPts val="2760"/>
              </a:lnSpc>
              <a:spcBef>
                <a:spcPct val="0"/>
              </a:spcBef>
            </a:pPr>
            <a:r>
              <a:rPr lang="en-US" sz="2400">
                <a:solidFill>
                  <a:srgbClr val="545454"/>
                </a:solidFill>
                <a:latin typeface="Lexend Deca"/>
                <a:ea typeface="Lexend Deca"/>
                <a:cs typeface="Lexend Deca"/>
                <a:sym typeface="Lexend Deca"/>
              </a:rPr>
              <a:t>Blix </a:t>
            </a:r>
            <a:r>
              <a:rPr lang="en-US" sz="2400" u="none" strike="noStrike">
                <a:solidFill>
                  <a:srgbClr val="545454"/>
                </a:solidFill>
                <a:latin typeface="Lexend Deca"/>
                <a:ea typeface="Lexend Deca"/>
                <a:cs typeface="Lexend Deca"/>
                <a:sym typeface="Lexend Deca"/>
              </a:rPr>
              <a:t>creates a</a:t>
            </a:r>
            <a:r>
              <a:rPr lang="en-US" sz="2400" b="1" u="none" strike="noStrike">
                <a:solidFill>
                  <a:srgbClr val="0071CE"/>
                </a:solidFill>
                <a:latin typeface="Lexend Deca Bold"/>
                <a:ea typeface="Lexend Deca Bold"/>
                <a:cs typeface="Lexend Deca Bold"/>
                <a:sym typeface="Lexend Deca Bold"/>
              </a:rPr>
              <a:t> 3D point cloud map</a:t>
            </a:r>
            <a:r>
              <a:rPr lang="en-US" sz="2400" u="none" strike="noStrike">
                <a:solidFill>
                  <a:srgbClr val="545454"/>
                </a:solidFill>
                <a:latin typeface="Lexend Deca"/>
                <a:ea typeface="Lexend Deca"/>
                <a:cs typeface="Lexend Deca"/>
                <a:sym typeface="Lexend Deca"/>
              </a:rPr>
              <a:t> of your lawn that enables accurate path planning and mowing.</a:t>
            </a:r>
          </a:p>
        </p:txBody>
      </p:sp>
      <p:sp>
        <p:nvSpPr>
          <p:cNvPr id="8" name="TextBox 8"/>
          <p:cNvSpPr txBox="1"/>
          <p:nvPr/>
        </p:nvSpPr>
        <p:spPr>
          <a:xfrm>
            <a:off x="1028700" y="8214360"/>
            <a:ext cx="9792775" cy="1043940"/>
          </a:xfrm>
          <a:prstGeom prst="rect">
            <a:avLst/>
          </a:prstGeom>
        </p:spPr>
        <p:txBody>
          <a:bodyPr lIns="0" tIns="0" rIns="0" bIns="0" rtlCol="0" anchor="t">
            <a:spAutoFit/>
          </a:bodyPr>
          <a:lstStyle/>
          <a:p>
            <a:pPr algn="l">
              <a:lnSpc>
                <a:spcPts val="2760"/>
              </a:lnSpc>
              <a:spcBef>
                <a:spcPct val="0"/>
              </a:spcBef>
            </a:pPr>
            <a:r>
              <a:rPr lang="en-US" sz="2400">
                <a:solidFill>
                  <a:srgbClr val="545454"/>
                </a:solidFill>
                <a:latin typeface="Lexend Deca"/>
                <a:ea typeface="Lexend Deca"/>
                <a:cs typeface="Lexend Deca"/>
                <a:sym typeface="Lexend Deca"/>
              </a:rPr>
              <a:t>Blix </a:t>
            </a:r>
            <a:r>
              <a:rPr lang="en-US" sz="2400" u="none" strike="noStrike">
                <a:solidFill>
                  <a:srgbClr val="545454"/>
                </a:solidFill>
                <a:latin typeface="Lexend Deca"/>
                <a:ea typeface="Lexend Deca"/>
                <a:cs typeface="Lexend Deca"/>
                <a:sym typeface="Lexend Deca"/>
              </a:rPr>
              <a:t>recognizes grass and understands where it should work. </a:t>
            </a:r>
          </a:p>
          <a:p>
            <a:pPr algn="l">
              <a:lnSpc>
                <a:spcPts val="2760"/>
              </a:lnSpc>
              <a:spcBef>
                <a:spcPct val="0"/>
              </a:spcBef>
            </a:pPr>
            <a:r>
              <a:rPr lang="en-US" sz="2400" u="none" strike="noStrike">
                <a:solidFill>
                  <a:srgbClr val="545454"/>
                </a:solidFill>
                <a:latin typeface="Lexend Deca"/>
                <a:ea typeface="Lexend Deca"/>
                <a:cs typeface="Lexend Deca"/>
                <a:sym typeface="Lexend Deca"/>
              </a:rPr>
              <a:t>This means it won’t go into sand traps, water hazard, driveways, or other obstructions. </a:t>
            </a:r>
          </a:p>
        </p:txBody>
      </p:sp>
      <p:sp>
        <p:nvSpPr>
          <p:cNvPr id="12" name="文本框 11">
            <a:extLst>
              <a:ext uri="{FF2B5EF4-FFF2-40B4-BE49-F238E27FC236}">
                <a16:creationId xmlns:a16="http://schemas.microsoft.com/office/drawing/2014/main" id="{235570B9-E672-4440-BE54-9B5E8CCBCE78}"/>
              </a:ext>
            </a:extLst>
          </p:cNvPr>
          <p:cNvSpPr txBox="1"/>
          <p:nvPr/>
        </p:nvSpPr>
        <p:spPr>
          <a:xfrm>
            <a:off x="16916400" y="9410700"/>
            <a:ext cx="990600" cy="584775"/>
          </a:xfrm>
          <a:prstGeom prst="rect">
            <a:avLst/>
          </a:prstGeom>
          <a:noFill/>
        </p:spPr>
        <p:txBody>
          <a:bodyPr wrap="square" rtlCol="0">
            <a:spAutoFit/>
          </a:bodyPr>
          <a:lstStyle/>
          <a:p>
            <a:r>
              <a:rPr lang="en-US" altLang="zh-CN" sz="3200" dirty="0"/>
              <a:t>4</a:t>
            </a:r>
            <a:endParaRPr lang="zh-CN" altLang="en-US" sz="3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04850" y="1769040"/>
            <a:ext cx="3293888" cy="7489260"/>
            <a:chOff x="0" y="0"/>
            <a:chExt cx="812800" cy="1848051"/>
          </a:xfrm>
        </p:grpSpPr>
        <p:sp>
          <p:nvSpPr>
            <p:cNvPr id="3" name="Freeform 3"/>
            <p:cNvSpPr/>
            <p:nvPr/>
          </p:nvSpPr>
          <p:spPr>
            <a:xfrm>
              <a:off x="0" y="0"/>
              <a:ext cx="812800" cy="1848051"/>
            </a:xfrm>
            <a:custGeom>
              <a:avLst/>
              <a:gdLst/>
              <a:ahLst/>
              <a:cxnLst/>
              <a:rect l="l" t="t" r="r" b="b"/>
              <a:pathLst>
                <a:path w="812800" h="1848051">
                  <a:moveTo>
                    <a:pt x="70512" y="0"/>
                  </a:moveTo>
                  <a:lnTo>
                    <a:pt x="742288" y="0"/>
                  </a:lnTo>
                  <a:cubicBezTo>
                    <a:pt x="781231" y="0"/>
                    <a:pt x="812800" y="31569"/>
                    <a:pt x="812800" y="70512"/>
                  </a:cubicBezTo>
                  <a:lnTo>
                    <a:pt x="812800" y="1777539"/>
                  </a:lnTo>
                  <a:cubicBezTo>
                    <a:pt x="812800" y="1796240"/>
                    <a:pt x="805371" y="1814175"/>
                    <a:pt x="792148" y="1827398"/>
                  </a:cubicBezTo>
                  <a:cubicBezTo>
                    <a:pt x="778924" y="1840622"/>
                    <a:pt x="760989" y="1848051"/>
                    <a:pt x="742288" y="1848051"/>
                  </a:cubicBezTo>
                  <a:lnTo>
                    <a:pt x="70512" y="1848051"/>
                  </a:lnTo>
                  <a:cubicBezTo>
                    <a:pt x="31569" y="1848051"/>
                    <a:pt x="0" y="1816481"/>
                    <a:pt x="0" y="1777539"/>
                  </a:cubicBezTo>
                  <a:lnTo>
                    <a:pt x="0" y="70512"/>
                  </a:lnTo>
                  <a:cubicBezTo>
                    <a:pt x="0" y="31569"/>
                    <a:pt x="31569" y="0"/>
                    <a:pt x="70512" y="0"/>
                  </a:cubicBezTo>
                  <a:close/>
                </a:path>
              </a:pathLst>
            </a:custGeom>
            <a:blipFill>
              <a:blip r:embed="rId3"/>
              <a:stretch>
                <a:fillRect l="-2456" r="-2456"/>
              </a:stretch>
            </a:blipFill>
          </p:spPr>
        </p:sp>
      </p:grpSp>
      <p:grpSp>
        <p:nvGrpSpPr>
          <p:cNvPr id="4" name="Group 4"/>
          <p:cNvGrpSpPr/>
          <p:nvPr/>
        </p:nvGrpSpPr>
        <p:grpSpPr>
          <a:xfrm>
            <a:off x="13965412" y="1769040"/>
            <a:ext cx="3293888" cy="7489260"/>
            <a:chOff x="0" y="0"/>
            <a:chExt cx="812800" cy="1848051"/>
          </a:xfrm>
        </p:grpSpPr>
        <p:sp>
          <p:nvSpPr>
            <p:cNvPr id="5" name="Freeform 5"/>
            <p:cNvSpPr/>
            <p:nvPr/>
          </p:nvSpPr>
          <p:spPr>
            <a:xfrm>
              <a:off x="0" y="0"/>
              <a:ext cx="812800" cy="1848051"/>
            </a:xfrm>
            <a:custGeom>
              <a:avLst/>
              <a:gdLst/>
              <a:ahLst/>
              <a:cxnLst/>
              <a:rect l="l" t="t" r="r" b="b"/>
              <a:pathLst>
                <a:path w="812800" h="1848051">
                  <a:moveTo>
                    <a:pt x="70512" y="0"/>
                  </a:moveTo>
                  <a:lnTo>
                    <a:pt x="742288" y="0"/>
                  </a:lnTo>
                  <a:cubicBezTo>
                    <a:pt x="781231" y="0"/>
                    <a:pt x="812800" y="31569"/>
                    <a:pt x="812800" y="70512"/>
                  </a:cubicBezTo>
                  <a:lnTo>
                    <a:pt x="812800" y="1777539"/>
                  </a:lnTo>
                  <a:cubicBezTo>
                    <a:pt x="812800" y="1796240"/>
                    <a:pt x="805371" y="1814175"/>
                    <a:pt x="792148" y="1827398"/>
                  </a:cubicBezTo>
                  <a:cubicBezTo>
                    <a:pt x="778924" y="1840622"/>
                    <a:pt x="760989" y="1848051"/>
                    <a:pt x="742288" y="1848051"/>
                  </a:cubicBezTo>
                  <a:lnTo>
                    <a:pt x="70512" y="1848051"/>
                  </a:lnTo>
                  <a:cubicBezTo>
                    <a:pt x="31569" y="1848051"/>
                    <a:pt x="0" y="1816481"/>
                    <a:pt x="0" y="1777539"/>
                  </a:cubicBezTo>
                  <a:lnTo>
                    <a:pt x="0" y="70512"/>
                  </a:lnTo>
                  <a:cubicBezTo>
                    <a:pt x="0" y="31569"/>
                    <a:pt x="31569" y="0"/>
                    <a:pt x="70512" y="0"/>
                  </a:cubicBezTo>
                  <a:close/>
                </a:path>
              </a:pathLst>
            </a:custGeom>
            <a:blipFill>
              <a:blip r:embed="rId4"/>
              <a:stretch>
                <a:fillRect l="-74424" r="-74424"/>
              </a:stretch>
            </a:blipFill>
          </p:spPr>
        </p:sp>
      </p:grpSp>
      <p:sp>
        <p:nvSpPr>
          <p:cNvPr id="6" name="TextBox 6"/>
          <p:cNvSpPr txBox="1"/>
          <p:nvPr/>
        </p:nvSpPr>
        <p:spPr>
          <a:xfrm>
            <a:off x="1028700" y="2859786"/>
            <a:ext cx="7459720" cy="6398514"/>
          </a:xfrm>
          <a:prstGeom prst="rect">
            <a:avLst/>
          </a:prstGeom>
        </p:spPr>
        <p:txBody>
          <a:bodyPr lIns="0" tIns="0" rIns="0" bIns="0" rtlCol="0" anchor="t">
            <a:spAutoFit/>
          </a:bodyPr>
          <a:lstStyle/>
          <a:p>
            <a:pPr marL="518160" lvl="1" indent="-259080" algn="l">
              <a:lnSpc>
                <a:spcPts val="4010"/>
              </a:lnSpc>
              <a:buFont typeface="Arial" panose="020B0604020202090204"/>
              <a:buChar char="•"/>
            </a:pPr>
            <a:r>
              <a:rPr lang="en-US" sz="2400">
                <a:solidFill>
                  <a:srgbClr val="53585F"/>
                </a:solidFill>
                <a:latin typeface="Lexend Deca"/>
                <a:ea typeface="Lexend Deca"/>
                <a:cs typeface="Lexend Deca"/>
                <a:sym typeface="Lexend Deca"/>
              </a:rPr>
              <a:t>We do not recommend mowing in the rain. The rain sensor will pause on-demand mow missions or skip scheduled ones unless overridden via the app.</a:t>
            </a:r>
          </a:p>
          <a:p>
            <a:pPr algn="l">
              <a:lnSpc>
                <a:spcPts val="4010"/>
              </a:lnSpc>
            </a:pPr>
            <a:endParaRPr lang="en-US" sz="2400">
              <a:solidFill>
                <a:srgbClr val="53585F"/>
              </a:solidFill>
              <a:latin typeface="Lexend Deca"/>
              <a:ea typeface="Lexend Deca"/>
              <a:cs typeface="Lexend Deca"/>
              <a:sym typeface="Lexend Deca"/>
            </a:endParaRPr>
          </a:p>
          <a:p>
            <a:pPr marL="518160" lvl="1" indent="-259080" algn="l">
              <a:lnSpc>
                <a:spcPts val="3890"/>
              </a:lnSpc>
              <a:buFont typeface="Arial" panose="020B0604020202090204"/>
              <a:buChar char="•"/>
            </a:pPr>
            <a:r>
              <a:rPr lang="en-US" sz="2400">
                <a:solidFill>
                  <a:srgbClr val="53585F"/>
                </a:solidFill>
                <a:latin typeface="Lexend Deca"/>
                <a:ea typeface="Lexend Deca"/>
                <a:cs typeface="Lexend Deca"/>
                <a:sym typeface="Lexend Deca"/>
              </a:rPr>
              <a:t>Place the Wi-Fi router close to the lawn mower, away from obstructions like walls, to ensure reliable network connectivity.</a:t>
            </a:r>
          </a:p>
          <a:p>
            <a:pPr algn="l">
              <a:lnSpc>
                <a:spcPts val="3890"/>
              </a:lnSpc>
            </a:pPr>
            <a:endParaRPr lang="en-US" sz="2400">
              <a:solidFill>
                <a:srgbClr val="53585F"/>
              </a:solidFill>
              <a:latin typeface="Lexend Deca"/>
              <a:ea typeface="Lexend Deca"/>
              <a:cs typeface="Lexend Deca"/>
              <a:sym typeface="Lexend Deca"/>
            </a:endParaRPr>
          </a:p>
          <a:p>
            <a:pPr marL="518160" lvl="1" indent="-259080" algn="l">
              <a:lnSpc>
                <a:spcPts val="3890"/>
              </a:lnSpc>
              <a:buFont typeface="Arial" panose="020B0604020202090204"/>
              <a:buChar char="•"/>
            </a:pPr>
            <a:r>
              <a:rPr lang="en-US" sz="2400">
                <a:solidFill>
                  <a:srgbClr val="53585F"/>
                </a:solidFill>
                <a:latin typeface="Lexend Deca"/>
                <a:ea typeface="Lexend Deca"/>
                <a:cs typeface="Lexend Deca"/>
                <a:sym typeface="Lexend Deca"/>
              </a:rPr>
              <a:t>Keep the path from the charging station to the work zones clear, and do not allow debris to accumulate — this may hinder the lawn mower’s movement.</a:t>
            </a:r>
          </a:p>
        </p:txBody>
      </p:sp>
      <p:sp>
        <p:nvSpPr>
          <p:cNvPr id="7" name="TextBox 7"/>
          <p:cNvSpPr txBox="1"/>
          <p:nvPr/>
        </p:nvSpPr>
        <p:spPr>
          <a:xfrm>
            <a:off x="1028700" y="1104900"/>
            <a:ext cx="8887238" cy="1015365"/>
          </a:xfrm>
          <a:prstGeom prst="rect">
            <a:avLst/>
          </a:prstGeom>
        </p:spPr>
        <p:txBody>
          <a:bodyPr lIns="0" tIns="0" rIns="0" bIns="0" rtlCol="0" anchor="t">
            <a:spAutoFit/>
          </a:bodyPr>
          <a:lstStyle/>
          <a:p>
            <a:pPr marL="0" lvl="0" indent="0" algn="ctr">
              <a:lnSpc>
                <a:spcPts val="7920"/>
              </a:lnSpc>
            </a:pPr>
            <a:r>
              <a:rPr lang="en-US" sz="7200" b="1">
                <a:solidFill>
                  <a:srgbClr val="0071CE"/>
                </a:solidFill>
                <a:latin typeface="Lexend Deca Bold"/>
                <a:ea typeface="Lexend Deca Bold"/>
                <a:cs typeface="Lexend Deca Bold"/>
                <a:sym typeface="Lexend Deca Bold"/>
              </a:rPr>
              <a:t>Recommendations</a:t>
            </a:r>
          </a:p>
        </p:txBody>
      </p:sp>
      <p:grpSp>
        <p:nvGrpSpPr>
          <p:cNvPr id="8" name="Group 8"/>
          <p:cNvGrpSpPr/>
          <p:nvPr/>
        </p:nvGrpSpPr>
        <p:grpSpPr>
          <a:xfrm rot="7099874">
            <a:off x="10817857" y="2231174"/>
            <a:ext cx="807190" cy="1123389"/>
            <a:chOff x="0" y="0"/>
            <a:chExt cx="584022" cy="812800"/>
          </a:xfrm>
        </p:grpSpPr>
        <p:sp>
          <p:nvSpPr>
            <p:cNvPr id="9" name="Freeform 9"/>
            <p:cNvSpPr/>
            <p:nvPr/>
          </p:nvSpPr>
          <p:spPr>
            <a:xfrm>
              <a:off x="0" y="0"/>
              <a:ext cx="584022" cy="812800"/>
            </a:xfrm>
            <a:custGeom>
              <a:avLst/>
              <a:gdLst/>
              <a:ahLst/>
              <a:cxnLst/>
              <a:rect l="l" t="t" r="r" b="b"/>
              <a:pathLst>
                <a:path w="584022" h="812800">
                  <a:moveTo>
                    <a:pt x="292011" y="0"/>
                  </a:moveTo>
                  <a:lnTo>
                    <a:pt x="0" y="406400"/>
                  </a:lnTo>
                  <a:lnTo>
                    <a:pt x="203200" y="406400"/>
                  </a:lnTo>
                  <a:lnTo>
                    <a:pt x="203200" y="812800"/>
                  </a:lnTo>
                  <a:lnTo>
                    <a:pt x="380822" y="812800"/>
                  </a:lnTo>
                  <a:lnTo>
                    <a:pt x="380822" y="406400"/>
                  </a:lnTo>
                  <a:lnTo>
                    <a:pt x="584022" y="406400"/>
                  </a:lnTo>
                  <a:lnTo>
                    <a:pt x="292011" y="0"/>
                  </a:lnTo>
                  <a:close/>
                </a:path>
              </a:pathLst>
            </a:custGeom>
            <a:solidFill>
              <a:srgbClr val="FED40B"/>
            </a:solidFill>
          </p:spPr>
        </p:sp>
        <p:sp>
          <p:nvSpPr>
            <p:cNvPr id="10" name="TextBox 10"/>
            <p:cNvSpPr txBox="1"/>
            <p:nvPr/>
          </p:nvSpPr>
          <p:spPr>
            <a:xfrm>
              <a:off x="203200" y="53975"/>
              <a:ext cx="177622" cy="758825"/>
            </a:xfrm>
            <a:prstGeom prst="rect">
              <a:avLst/>
            </a:prstGeom>
          </p:spPr>
          <p:txBody>
            <a:bodyPr lIns="50800" tIns="50800" rIns="50800" bIns="50800" rtlCol="0" anchor="ctr"/>
            <a:lstStyle/>
            <a:p>
              <a:pPr algn="ctr">
                <a:lnSpc>
                  <a:spcPts val="3020"/>
                </a:lnSpc>
              </a:pP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69956" y="7326007"/>
            <a:ext cx="6774873" cy="1960245"/>
          </a:xfrm>
          <a:prstGeom prst="rect">
            <a:avLst/>
          </a:prstGeom>
        </p:spPr>
        <p:txBody>
          <a:bodyPr lIns="0" tIns="0" rIns="0" bIns="0" rtlCol="0" anchor="t">
            <a:spAutoFit/>
          </a:bodyPr>
          <a:lstStyle/>
          <a:p>
            <a:pPr algn="ctr">
              <a:lnSpc>
                <a:spcPts val="3120"/>
              </a:lnSpc>
            </a:pPr>
            <a:r>
              <a:rPr lang="en-US" sz="2400">
                <a:solidFill>
                  <a:srgbClr val="53585F"/>
                </a:solidFill>
                <a:latin typeface="Lexend Deca"/>
                <a:ea typeface="Lexend Deca"/>
                <a:cs typeface="Lexend Deca"/>
                <a:sym typeface="Lexend Deca"/>
              </a:rPr>
              <a:t>The mower is not intended for mowing tall, overgrown grass. First cut it to</a:t>
            </a:r>
            <a:r>
              <a:rPr lang="en-US" sz="2400" b="1">
                <a:solidFill>
                  <a:srgbClr val="53585F"/>
                </a:solidFill>
                <a:latin typeface="Lexend Deca Bold"/>
                <a:ea typeface="Lexend Deca Bold"/>
                <a:cs typeface="Lexend Deca Bold"/>
                <a:sym typeface="Lexend Deca Bold"/>
              </a:rPr>
              <a:t> 50 mm</a:t>
            </a:r>
            <a:r>
              <a:rPr lang="en-US" sz="2400">
                <a:solidFill>
                  <a:srgbClr val="53585F"/>
                </a:solidFill>
                <a:latin typeface="Lexend Deca"/>
                <a:ea typeface="Lexend Deca"/>
                <a:cs typeface="Lexend Deca"/>
                <a:sym typeface="Lexend Deca"/>
              </a:rPr>
              <a:t>, then reduce the height further.</a:t>
            </a:r>
          </a:p>
          <a:p>
            <a:pPr algn="ctr">
              <a:lnSpc>
                <a:spcPts val="3120"/>
              </a:lnSpc>
            </a:pPr>
            <a:r>
              <a:rPr lang="en-US" sz="2400">
                <a:solidFill>
                  <a:srgbClr val="53585F"/>
                </a:solidFill>
                <a:latin typeface="Lexend Deca"/>
                <a:ea typeface="Lexend Deca"/>
                <a:cs typeface="Lexend Deca"/>
                <a:sym typeface="Lexend Deca"/>
              </a:rPr>
              <a:t>We recommend removing no more than </a:t>
            </a:r>
            <a:r>
              <a:rPr lang="en-US" sz="2400" b="1">
                <a:solidFill>
                  <a:srgbClr val="53585F"/>
                </a:solidFill>
                <a:latin typeface="Lexend Deca Bold"/>
                <a:ea typeface="Lexend Deca Bold"/>
                <a:cs typeface="Lexend Deca Bold"/>
                <a:sym typeface="Lexend Deca Bold"/>
              </a:rPr>
              <a:t>⅓ </a:t>
            </a:r>
            <a:r>
              <a:rPr lang="en-US" sz="2400">
                <a:solidFill>
                  <a:srgbClr val="53585F"/>
                </a:solidFill>
                <a:latin typeface="Lexend Deca"/>
                <a:ea typeface="Lexend Deca"/>
                <a:cs typeface="Lexend Deca"/>
                <a:sym typeface="Lexend Deca"/>
              </a:rPr>
              <a:t>of the grass height per mowing session.</a:t>
            </a:r>
          </a:p>
        </p:txBody>
      </p:sp>
      <p:sp>
        <p:nvSpPr>
          <p:cNvPr id="3" name="Freeform 3"/>
          <p:cNvSpPr/>
          <p:nvPr/>
        </p:nvSpPr>
        <p:spPr>
          <a:xfrm>
            <a:off x="10516423" y="3430059"/>
            <a:ext cx="4681940" cy="3433727"/>
          </a:xfrm>
          <a:custGeom>
            <a:avLst/>
            <a:gdLst/>
            <a:ahLst/>
            <a:cxnLst/>
            <a:rect l="l" t="t" r="r" b="b"/>
            <a:pathLst>
              <a:path w="4681940" h="3433727">
                <a:moveTo>
                  <a:pt x="0" y="0"/>
                </a:moveTo>
                <a:lnTo>
                  <a:pt x="4681940" y="0"/>
                </a:lnTo>
                <a:lnTo>
                  <a:pt x="4681940" y="3433727"/>
                </a:lnTo>
                <a:lnTo>
                  <a:pt x="0" y="3433727"/>
                </a:lnTo>
                <a:lnTo>
                  <a:pt x="0" y="0"/>
                </a:lnTo>
                <a:close/>
              </a:path>
            </a:pathLst>
          </a:custGeom>
          <a:blipFill>
            <a:blip r:embed="rId3"/>
            <a:stretch>
              <a:fillRect/>
            </a:stretch>
          </a:blipFill>
        </p:spPr>
      </p:sp>
      <p:grpSp>
        <p:nvGrpSpPr>
          <p:cNvPr id="4" name="Group 4"/>
          <p:cNvGrpSpPr/>
          <p:nvPr/>
        </p:nvGrpSpPr>
        <p:grpSpPr>
          <a:xfrm>
            <a:off x="11190251" y="2293762"/>
            <a:ext cx="3334284" cy="666115"/>
            <a:chOff x="0" y="0"/>
            <a:chExt cx="4445712" cy="888153"/>
          </a:xfrm>
        </p:grpSpPr>
        <p:grpSp>
          <p:nvGrpSpPr>
            <p:cNvPr id="5" name="Group 5"/>
            <p:cNvGrpSpPr/>
            <p:nvPr/>
          </p:nvGrpSpPr>
          <p:grpSpPr>
            <a:xfrm>
              <a:off x="0" y="0"/>
              <a:ext cx="4445712" cy="888153"/>
              <a:chOff x="0" y="0"/>
              <a:chExt cx="878165" cy="175438"/>
            </a:xfrm>
          </p:grpSpPr>
          <p:sp>
            <p:nvSpPr>
              <p:cNvPr id="6" name="Freeform 6"/>
              <p:cNvSpPr/>
              <p:nvPr/>
            </p:nvSpPr>
            <p:spPr>
              <a:xfrm>
                <a:off x="0" y="0"/>
                <a:ext cx="878165" cy="175438"/>
              </a:xfrm>
              <a:custGeom>
                <a:avLst/>
                <a:gdLst/>
                <a:ahLst/>
                <a:cxnLst/>
                <a:rect l="l" t="t" r="r" b="b"/>
                <a:pathLst>
                  <a:path w="878165" h="175438">
                    <a:moveTo>
                      <a:pt x="39473" y="0"/>
                    </a:moveTo>
                    <a:lnTo>
                      <a:pt x="838693" y="0"/>
                    </a:lnTo>
                    <a:cubicBezTo>
                      <a:pt x="860493" y="0"/>
                      <a:pt x="878165" y="17672"/>
                      <a:pt x="878165" y="39473"/>
                    </a:cubicBezTo>
                    <a:lnTo>
                      <a:pt x="878165" y="135965"/>
                    </a:lnTo>
                    <a:cubicBezTo>
                      <a:pt x="878165" y="157765"/>
                      <a:pt x="860493" y="175438"/>
                      <a:pt x="838693" y="175438"/>
                    </a:cubicBezTo>
                    <a:lnTo>
                      <a:pt x="39473" y="175438"/>
                    </a:lnTo>
                    <a:cubicBezTo>
                      <a:pt x="17672" y="175438"/>
                      <a:pt x="0" y="157765"/>
                      <a:pt x="0" y="135965"/>
                    </a:cubicBezTo>
                    <a:lnTo>
                      <a:pt x="0" y="39473"/>
                    </a:lnTo>
                    <a:cubicBezTo>
                      <a:pt x="0" y="17672"/>
                      <a:pt x="17672" y="0"/>
                      <a:pt x="39473" y="0"/>
                    </a:cubicBezTo>
                    <a:close/>
                  </a:path>
                </a:pathLst>
              </a:custGeom>
              <a:solidFill>
                <a:srgbClr val="FFDA00"/>
              </a:solidFill>
            </p:spPr>
          </p:sp>
          <p:sp>
            <p:nvSpPr>
              <p:cNvPr id="7" name="TextBox 7"/>
              <p:cNvSpPr txBox="1"/>
              <p:nvPr/>
            </p:nvSpPr>
            <p:spPr>
              <a:xfrm>
                <a:off x="0" y="-9525"/>
                <a:ext cx="878165" cy="184963"/>
              </a:xfrm>
              <a:prstGeom prst="rect">
                <a:avLst/>
              </a:prstGeom>
            </p:spPr>
            <p:txBody>
              <a:bodyPr lIns="50800" tIns="50800" rIns="50800" bIns="50800" rtlCol="0" anchor="ctr"/>
              <a:lstStyle/>
              <a:p>
                <a:pPr algn="ctr">
                  <a:lnSpc>
                    <a:spcPts val="2880"/>
                  </a:lnSpc>
                </a:pPr>
                <a:endParaRPr/>
              </a:p>
            </p:txBody>
          </p:sp>
        </p:grpSp>
        <p:sp>
          <p:nvSpPr>
            <p:cNvPr id="8" name="TextBox 8"/>
            <p:cNvSpPr txBox="1"/>
            <p:nvPr/>
          </p:nvSpPr>
          <p:spPr>
            <a:xfrm>
              <a:off x="0" y="196427"/>
              <a:ext cx="4445712" cy="495300"/>
            </a:xfrm>
            <a:prstGeom prst="rect">
              <a:avLst/>
            </a:prstGeom>
          </p:spPr>
          <p:txBody>
            <a:bodyPr lIns="0" tIns="0" rIns="0" bIns="0" rtlCol="0" anchor="t">
              <a:spAutoFit/>
            </a:bodyPr>
            <a:lstStyle/>
            <a:p>
              <a:pPr algn="ctr">
                <a:lnSpc>
                  <a:spcPts val="2990"/>
                </a:lnSpc>
                <a:spcBef>
                  <a:spcPct val="0"/>
                </a:spcBef>
              </a:pPr>
              <a:r>
                <a:rPr lang="en-US" sz="2490">
                  <a:solidFill>
                    <a:srgbClr val="53585F"/>
                  </a:solidFill>
                  <a:latin typeface="Lexend Deca"/>
                  <a:ea typeface="Lexend Deca"/>
                  <a:cs typeface="Lexend Deca"/>
                  <a:sym typeface="Lexend Deca"/>
                </a:rPr>
                <a:t>overgrown grass</a:t>
              </a:r>
            </a:p>
          </p:txBody>
        </p:sp>
      </p:grpSp>
      <p:grpSp>
        <p:nvGrpSpPr>
          <p:cNvPr id="9" name="Group 9"/>
          <p:cNvGrpSpPr/>
          <p:nvPr/>
        </p:nvGrpSpPr>
        <p:grpSpPr>
          <a:xfrm>
            <a:off x="3065781" y="3430059"/>
            <a:ext cx="4412970" cy="3433727"/>
            <a:chOff x="0" y="0"/>
            <a:chExt cx="1044597" cy="812800"/>
          </a:xfrm>
        </p:grpSpPr>
        <p:sp>
          <p:nvSpPr>
            <p:cNvPr id="10" name="Freeform 10"/>
            <p:cNvSpPr/>
            <p:nvPr/>
          </p:nvSpPr>
          <p:spPr>
            <a:xfrm>
              <a:off x="0" y="0"/>
              <a:ext cx="1044597" cy="812800"/>
            </a:xfrm>
            <a:custGeom>
              <a:avLst/>
              <a:gdLst/>
              <a:ahLst/>
              <a:cxnLst/>
              <a:rect l="l" t="t" r="r" b="b"/>
              <a:pathLst>
                <a:path w="1044597" h="812800">
                  <a:moveTo>
                    <a:pt x="52631" y="0"/>
                  </a:moveTo>
                  <a:lnTo>
                    <a:pt x="991966" y="0"/>
                  </a:lnTo>
                  <a:cubicBezTo>
                    <a:pt x="1005925" y="0"/>
                    <a:pt x="1019312" y="5545"/>
                    <a:pt x="1029182" y="15415"/>
                  </a:cubicBezTo>
                  <a:cubicBezTo>
                    <a:pt x="1039052" y="25285"/>
                    <a:pt x="1044597" y="38672"/>
                    <a:pt x="1044597" y="52631"/>
                  </a:cubicBezTo>
                  <a:lnTo>
                    <a:pt x="1044597" y="760169"/>
                  </a:lnTo>
                  <a:cubicBezTo>
                    <a:pt x="1044597" y="774128"/>
                    <a:pt x="1039052" y="787515"/>
                    <a:pt x="1029182" y="797385"/>
                  </a:cubicBezTo>
                  <a:cubicBezTo>
                    <a:pt x="1019312" y="807255"/>
                    <a:pt x="1005925" y="812800"/>
                    <a:pt x="991966" y="812800"/>
                  </a:cubicBezTo>
                  <a:lnTo>
                    <a:pt x="52631" y="812800"/>
                  </a:lnTo>
                  <a:cubicBezTo>
                    <a:pt x="38672" y="812800"/>
                    <a:pt x="25285" y="807255"/>
                    <a:pt x="15415" y="797385"/>
                  </a:cubicBezTo>
                  <a:cubicBezTo>
                    <a:pt x="5545" y="787515"/>
                    <a:pt x="0" y="774128"/>
                    <a:pt x="0" y="760169"/>
                  </a:cubicBezTo>
                  <a:lnTo>
                    <a:pt x="0" y="52631"/>
                  </a:lnTo>
                  <a:cubicBezTo>
                    <a:pt x="0" y="38672"/>
                    <a:pt x="5545" y="25285"/>
                    <a:pt x="15415" y="15415"/>
                  </a:cubicBezTo>
                  <a:cubicBezTo>
                    <a:pt x="25285" y="5545"/>
                    <a:pt x="38672" y="0"/>
                    <a:pt x="52631" y="0"/>
                  </a:cubicBezTo>
                  <a:close/>
                </a:path>
              </a:pathLst>
            </a:custGeom>
            <a:blipFill>
              <a:blip r:embed="rId4"/>
              <a:stretch>
                <a:fillRect l="-1873" r="-1873"/>
              </a:stretch>
            </a:blipFill>
          </p:spPr>
        </p:sp>
      </p:grpSp>
      <p:sp>
        <p:nvSpPr>
          <p:cNvPr id="11" name="TextBox 11"/>
          <p:cNvSpPr txBox="1"/>
          <p:nvPr/>
        </p:nvSpPr>
        <p:spPr>
          <a:xfrm>
            <a:off x="1028700" y="854318"/>
            <a:ext cx="9097220" cy="1104900"/>
          </a:xfrm>
          <a:prstGeom prst="rect">
            <a:avLst/>
          </a:prstGeom>
        </p:spPr>
        <p:txBody>
          <a:bodyPr lIns="0" tIns="0" rIns="0" bIns="0" rtlCol="0" anchor="t">
            <a:spAutoFit/>
          </a:bodyPr>
          <a:lstStyle/>
          <a:p>
            <a:pPr marL="0" lvl="0" indent="0" algn="l">
              <a:lnSpc>
                <a:spcPts val="8640"/>
              </a:lnSpc>
            </a:pPr>
            <a:r>
              <a:rPr lang="en-US" sz="7200" b="1">
                <a:solidFill>
                  <a:srgbClr val="006FC7"/>
                </a:solidFill>
                <a:latin typeface="Lexend Deca Bold"/>
                <a:ea typeface="Lexend Deca Bold"/>
                <a:cs typeface="Lexend Deca Bold"/>
                <a:sym typeface="Lexend Deca Bold"/>
              </a:rPr>
              <a:t>Recommendations</a:t>
            </a:r>
          </a:p>
        </p:txBody>
      </p:sp>
      <p:grpSp>
        <p:nvGrpSpPr>
          <p:cNvPr id="12" name="Group 12"/>
          <p:cNvGrpSpPr/>
          <p:nvPr/>
        </p:nvGrpSpPr>
        <p:grpSpPr>
          <a:xfrm>
            <a:off x="3605124" y="2293762"/>
            <a:ext cx="3334284" cy="666115"/>
            <a:chOff x="0" y="0"/>
            <a:chExt cx="4445712" cy="888153"/>
          </a:xfrm>
        </p:grpSpPr>
        <p:grpSp>
          <p:nvGrpSpPr>
            <p:cNvPr id="13" name="Group 13"/>
            <p:cNvGrpSpPr/>
            <p:nvPr/>
          </p:nvGrpSpPr>
          <p:grpSpPr>
            <a:xfrm>
              <a:off x="0" y="0"/>
              <a:ext cx="4445712" cy="888153"/>
              <a:chOff x="0" y="0"/>
              <a:chExt cx="878165" cy="175438"/>
            </a:xfrm>
          </p:grpSpPr>
          <p:sp>
            <p:nvSpPr>
              <p:cNvPr id="14" name="Freeform 14"/>
              <p:cNvSpPr/>
              <p:nvPr/>
            </p:nvSpPr>
            <p:spPr>
              <a:xfrm>
                <a:off x="0" y="0"/>
                <a:ext cx="878165" cy="175438"/>
              </a:xfrm>
              <a:custGeom>
                <a:avLst/>
                <a:gdLst/>
                <a:ahLst/>
                <a:cxnLst/>
                <a:rect l="l" t="t" r="r" b="b"/>
                <a:pathLst>
                  <a:path w="878165" h="175438">
                    <a:moveTo>
                      <a:pt x="39473" y="0"/>
                    </a:moveTo>
                    <a:lnTo>
                      <a:pt x="838693" y="0"/>
                    </a:lnTo>
                    <a:cubicBezTo>
                      <a:pt x="860493" y="0"/>
                      <a:pt x="878165" y="17672"/>
                      <a:pt x="878165" y="39473"/>
                    </a:cubicBezTo>
                    <a:lnTo>
                      <a:pt x="878165" y="135965"/>
                    </a:lnTo>
                    <a:cubicBezTo>
                      <a:pt x="878165" y="157765"/>
                      <a:pt x="860493" y="175438"/>
                      <a:pt x="838693" y="175438"/>
                    </a:cubicBezTo>
                    <a:lnTo>
                      <a:pt x="39473" y="175438"/>
                    </a:lnTo>
                    <a:cubicBezTo>
                      <a:pt x="17672" y="175438"/>
                      <a:pt x="0" y="157765"/>
                      <a:pt x="0" y="135965"/>
                    </a:cubicBezTo>
                    <a:lnTo>
                      <a:pt x="0" y="39473"/>
                    </a:lnTo>
                    <a:cubicBezTo>
                      <a:pt x="0" y="17672"/>
                      <a:pt x="17672" y="0"/>
                      <a:pt x="39473" y="0"/>
                    </a:cubicBezTo>
                    <a:close/>
                  </a:path>
                </a:pathLst>
              </a:custGeom>
              <a:solidFill>
                <a:srgbClr val="FFDA00"/>
              </a:solidFill>
            </p:spPr>
          </p:sp>
          <p:sp>
            <p:nvSpPr>
              <p:cNvPr id="15" name="TextBox 15"/>
              <p:cNvSpPr txBox="1"/>
              <p:nvPr/>
            </p:nvSpPr>
            <p:spPr>
              <a:xfrm>
                <a:off x="0" y="-9525"/>
                <a:ext cx="878165" cy="184963"/>
              </a:xfrm>
              <a:prstGeom prst="rect">
                <a:avLst/>
              </a:prstGeom>
            </p:spPr>
            <p:txBody>
              <a:bodyPr lIns="50800" tIns="50800" rIns="50800" bIns="50800" rtlCol="0" anchor="ctr"/>
              <a:lstStyle/>
              <a:p>
                <a:pPr algn="ctr">
                  <a:lnSpc>
                    <a:spcPts val="2880"/>
                  </a:lnSpc>
                </a:pPr>
                <a:endParaRPr/>
              </a:p>
            </p:txBody>
          </p:sp>
        </p:grpSp>
        <p:sp>
          <p:nvSpPr>
            <p:cNvPr id="16" name="TextBox 16"/>
            <p:cNvSpPr txBox="1"/>
            <p:nvPr/>
          </p:nvSpPr>
          <p:spPr>
            <a:xfrm>
              <a:off x="0" y="165947"/>
              <a:ext cx="4445712" cy="518160"/>
            </a:xfrm>
            <a:prstGeom prst="rect">
              <a:avLst/>
            </a:prstGeom>
          </p:spPr>
          <p:txBody>
            <a:bodyPr lIns="0" tIns="0" rIns="0" bIns="0" rtlCol="0" anchor="t">
              <a:spAutoFit/>
            </a:bodyPr>
            <a:lstStyle/>
            <a:p>
              <a:pPr marL="0" lvl="0" indent="0" algn="ctr">
                <a:lnSpc>
                  <a:spcPts val="3120"/>
                </a:lnSpc>
                <a:spcBef>
                  <a:spcPct val="0"/>
                </a:spcBef>
              </a:pPr>
              <a:r>
                <a:rPr lang="en-US" sz="2400" u="none">
                  <a:solidFill>
                    <a:srgbClr val="53585F"/>
                  </a:solidFill>
                  <a:latin typeface="Lexend Deca"/>
                  <a:ea typeface="Lexend Deca"/>
                  <a:cs typeface="Lexend Deca"/>
                  <a:sym typeface="Lexend Deca"/>
                </a:rPr>
                <a:t>overhanging bushes</a:t>
              </a:r>
            </a:p>
          </p:txBody>
        </p:sp>
      </p:grpSp>
      <p:sp>
        <p:nvSpPr>
          <p:cNvPr id="17" name="TextBox 17"/>
          <p:cNvSpPr txBox="1"/>
          <p:nvPr/>
        </p:nvSpPr>
        <p:spPr>
          <a:xfrm>
            <a:off x="2480233" y="7552702"/>
            <a:ext cx="5584065" cy="1440180"/>
          </a:xfrm>
          <a:prstGeom prst="rect">
            <a:avLst/>
          </a:prstGeom>
        </p:spPr>
        <p:txBody>
          <a:bodyPr lIns="0" tIns="0" rIns="0" bIns="0" rtlCol="0" anchor="t">
            <a:spAutoFit/>
          </a:bodyPr>
          <a:lstStyle/>
          <a:p>
            <a:pPr marL="0" lvl="0" indent="0" algn="ctr">
              <a:lnSpc>
                <a:spcPts val="3840"/>
              </a:lnSpc>
              <a:spcBef>
                <a:spcPct val="0"/>
              </a:spcBef>
            </a:pPr>
            <a:r>
              <a:rPr lang="en-US" sz="2400" u="none">
                <a:solidFill>
                  <a:srgbClr val="53585F"/>
                </a:solidFill>
                <a:latin typeface="Lexend Deca"/>
                <a:ea typeface="Lexend Deca"/>
                <a:cs typeface="Lexend Deca"/>
                <a:sym typeface="Lexend Deca"/>
              </a:rPr>
              <a:t>Trim overhanging bushes or branches to prevent the mower from identifying them as an “obstacle”</a:t>
            </a:r>
          </a:p>
        </p:txBody>
      </p:sp>
      <p:grpSp>
        <p:nvGrpSpPr>
          <p:cNvPr id="18" name="Group 18"/>
          <p:cNvGrpSpPr/>
          <p:nvPr/>
        </p:nvGrpSpPr>
        <p:grpSpPr>
          <a:xfrm rot="-2366034">
            <a:off x="2224696" y="5004518"/>
            <a:ext cx="1682170" cy="1174430"/>
            <a:chOff x="0" y="0"/>
            <a:chExt cx="812800" cy="567468"/>
          </a:xfrm>
        </p:grpSpPr>
        <p:sp>
          <p:nvSpPr>
            <p:cNvPr id="19" name="Freeform 19"/>
            <p:cNvSpPr/>
            <p:nvPr/>
          </p:nvSpPr>
          <p:spPr>
            <a:xfrm>
              <a:off x="0" y="0"/>
              <a:ext cx="812800" cy="567468"/>
            </a:xfrm>
            <a:custGeom>
              <a:avLst/>
              <a:gdLst/>
              <a:ahLst/>
              <a:cxnLst/>
              <a:rect l="l" t="t" r="r" b="b"/>
              <a:pathLst>
                <a:path w="812800" h="567468">
                  <a:moveTo>
                    <a:pt x="812800" y="283734"/>
                  </a:moveTo>
                  <a:lnTo>
                    <a:pt x="406400" y="0"/>
                  </a:lnTo>
                  <a:lnTo>
                    <a:pt x="406400" y="203200"/>
                  </a:lnTo>
                  <a:lnTo>
                    <a:pt x="0" y="203200"/>
                  </a:lnTo>
                  <a:lnTo>
                    <a:pt x="0" y="364268"/>
                  </a:lnTo>
                  <a:lnTo>
                    <a:pt x="406400" y="364268"/>
                  </a:lnTo>
                  <a:lnTo>
                    <a:pt x="406400" y="567468"/>
                  </a:lnTo>
                  <a:lnTo>
                    <a:pt x="812800" y="283734"/>
                  </a:lnTo>
                  <a:close/>
                </a:path>
              </a:pathLst>
            </a:custGeom>
            <a:solidFill>
              <a:srgbClr val="FFDA00"/>
            </a:solidFill>
          </p:spPr>
        </p:sp>
        <p:sp>
          <p:nvSpPr>
            <p:cNvPr id="20" name="TextBox 20"/>
            <p:cNvSpPr txBox="1"/>
            <p:nvPr/>
          </p:nvSpPr>
          <p:spPr>
            <a:xfrm>
              <a:off x="0" y="193675"/>
              <a:ext cx="711200" cy="170593"/>
            </a:xfrm>
            <a:prstGeom prst="rect">
              <a:avLst/>
            </a:prstGeom>
          </p:spPr>
          <p:txBody>
            <a:bodyPr lIns="50800" tIns="50800" rIns="50800" bIns="50800" rtlCol="0" anchor="ctr"/>
            <a:lstStyle/>
            <a:p>
              <a:pPr algn="ctr">
                <a:lnSpc>
                  <a:spcPts val="2880"/>
                </a:lnSpc>
              </a:pPr>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55675" y="1031875"/>
            <a:ext cx="16376725" cy="1800606"/>
          </a:xfrm>
          <a:prstGeom prst="rect">
            <a:avLst/>
          </a:prstGeom>
        </p:spPr>
        <p:txBody>
          <a:bodyPr lIns="0" tIns="0" rIns="0" bIns="0" rtlCol="0" anchor="t">
            <a:spAutoFit/>
          </a:bodyPr>
          <a:lstStyle/>
          <a:p>
            <a:pPr algn="l">
              <a:lnSpc>
                <a:spcPts val="6910"/>
              </a:lnSpc>
            </a:pPr>
            <a:r>
              <a:rPr lang="en-US" sz="7200" b="1">
                <a:solidFill>
                  <a:srgbClr val="006FC7"/>
                </a:solidFill>
                <a:latin typeface="Lexend Deca Bold"/>
                <a:ea typeface="Lexend Deca Bold"/>
                <a:cs typeface="Lexend Deca Bold"/>
                <a:sym typeface="Lexend Deca Bold"/>
              </a:rPr>
              <a:t>Operating environment and temperature</a:t>
            </a:r>
          </a:p>
        </p:txBody>
      </p:sp>
      <p:sp>
        <p:nvSpPr>
          <p:cNvPr id="3" name="TextBox 3"/>
          <p:cNvSpPr txBox="1"/>
          <p:nvPr/>
        </p:nvSpPr>
        <p:spPr>
          <a:xfrm>
            <a:off x="1113700" y="3864667"/>
            <a:ext cx="16060600" cy="3990975"/>
          </a:xfrm>
          <a:prstGeom prst="rect">
            <a:avLst/>
          </a:prstGeom>
        </p:spPr>
        <p:txBody>
          <a:bodyPr lIns="0" tIns="0" rIns="0" bIns="0" rtlCol="0" anchor="t">
            <a:spAutoFit/>
          </a:bodyPr>
          <a:lstStyle/>
          <a:p>
            <a:pPr algn="l">
              <a:lnSpc>
                <a:spcPts val="2880"/>
              </a:lnSpc>
            </a:pPr>
            <a:r>
              <a:rPr lang="en-US" sz="2400" b="1">
                <a:solidFill>
                  <a:srgbClr val="53585F"/>
                </a:solidFill>
                <a:latin typeface="Lexend Deca Bold"/>
                <a:ea typeface="Lexend Deca Bold"/>
                <a:cs typeface="Lexend Deca Bold"/>
                <a:sym typeface="Lexend Deca Bold"/>
              </a:rPr>
              <a:t>Beat the Heat</a:t>
            </a:r>
          </a:p>
          <a:p>
            <a:pPr algn="l">
              <a:lnSpc>
                <a:spcPts val="2880"/>
              </a:lnSpc>
            </a:pPr>
            <a:endParaRPr lang="en-US" sz="2400" b="1">
              <a:solidFill>
                <a:srgbClr val="53585F"/>
              </a:solidFill>
              <a:latin typeface="Lexend Deca Bold"/>
              <a:ea typeface="Lexend Deca Bold"/>
              <a:cs typeface="Lexend Deca Bold"/>
              <a:sym typeface="Lexend Deca Bold"/>
            </a:endParaRPr>
          </a:p>
          <a:p>
            <a:pPr algn="l">
              <a:lnSpc>
                <a:spcPts val="2880"/>
              </a:lnSpc>
            </a:pPr>
            <a:r>
              <a:rPr lang="en-US" sz="2400">
                <a:solidFill>
                  <a:srgbClr val="53585F"/>
                </a:solidFill>
                <a:latin typeface="Lexend Deca"/>
                <a:ea typeface="Lexend Deca"/>
                <a:cs typeface="Lexend Deca"/>
                <a:sym typeface="Lexend Deca"/>
              </a:rPr>
              <a:t>Position the charging station in a shaded spot to avoid prolonged direct sunlight.</a:t>
            </a:r>
          </a:p>
          <a:p>
            <a:pPr algn="l">
              <a:lnSpc>
                <a:spcPts val="2880"/>
              </a:lnSpc>
            </a:pPr>
            <a:r>
              <a:rPr lang="en-US" sz="2400">
                <a:solidFill>
                  <a:srgbClr val="53585F"/>
                </a:solidFill>
                <a:latin typeface="Lexend Deca"/>
                <a:ea typeface="Lexend Deca"/>
                <a:cs typeface="Lexend Deca"/>
                <a:sym typeface="Lexend Deca"/>
              </a:rPr>
              <a:t>Mow during the cooler parts of the day to prevent heat stress on the grass, and only when the grass is dry to avoid mower clogs.</a:t>
            </a:r>
          </a:p>
          <a:p>
            <a:pPr algn="l">
              <a:lnSpc>
                <a:spcPts val="2880"/>
              </a:lnSpc>
            </a:pPr>
            <a:endParaRPr lang="en-US" sz="2400">
              <a:solidFill>
                <a:srgbClr val="53585F"/>
              </a:solidFill>
              <a:latin typeface="Lexend Deca"/>
              <a:ea typeface="Lexend Deca"/>
              <a:cs typeface="Lexend Deca"/>
              <a:sym typeface="Lexend Deca"/>
            </a:endParaRPr>
          </a:p>
          <a:p>
            <a:pPr algn="l">
              <a:lnSpc>
                <a:spcPts val="2880"/>
              </a:lnSpc>
            </a:pPr>
            <a:r>
              <a:rPr lang="en-US" sz="2400" b="1">
                <a:solidFill>
                  <a:srgbClr val="53585F"/>
                </a:solidFill>
                <a:latin typeface="Lexend Deca Bold"/>
                <a:ea typeface="Lexend Deca Bold"/>
                <a:cs typeface="Lexend Deca Bold"/>
                <a:sym typeface="Lexend Deca Bold"/>
              </a:rPr>
              <a:t>Storage Tips</a:t>
            </a:r>
          </a:p>
          <a:p>
            <a:pPr algn="l">
              <a:lnSpc>
                <a:spcPts val="2880"/>
              </a:lnSpc>
            </a:pPr>
            <a:endParaRPr lang="en-US" sz="2400" b="1">
              <a:solidFill>
                <a:srgbClr val="53585F"/>
              </a:solidFill>
              <a:latin typeface="Lexend Deca Bold"/>
              <a:ea typeface="Lexend Deca Bold"/>
              <a:cs typeface="Lexend Deca Bold"/>
              <a:sym typeface="Lexend Deca Bold"/>
            </a:endParaRPr>
          </a:p>
          <a:p>
            <a:pPr algn="l">
              <a:lnSpc>
                <a:spcPts val="2880"/>
              </a:lnSpc>
            </a:pPr>
            <a:r>
              <a:rPr lang="en-US" sz="2400">
                <a:solidFill>
                  <a:srgbClr val="53585F"/>
                </a:solidFill>
                <a:latin typeface="Lexend Deca"/>
                <a:ea typeface="Lexend Deca"/>
                <a:cs typeface="Lexend Deca"/>
                <a:sym typeface="Lexend Deca"/>
              </a:rPr>
              <a:t>When not in use, thoroughly clean the mower with a dry brush and wipe away debris. Do not use pressurized water, as it may damage the unit.</a:t>
            </a:r>
          </a:p>
          <a:p>
            <a:pPr marL="195580" lvl="1" indent="-97790" algn="l">
              <a:lnSpc>
                <a:spcPts val="2880"/>
              </a:lnSpc>
              <a:buFont typeface="Arial" panose="020B0604020202090204"/>
              <a:buChar char="•"/>
            </a:pPr>
            <a:r>
              <a:rPr lang="en-US" sz="2400">
                <a:solidFill>
                  <a:srgbClr val="53585F"/>
                </a:solidFill>
                <a:latin typeface="Lexend Deca"/>
                <a:ea typeface="Lexend Deca"/>
                <a:cs typeface="Lexend Deca"/>
                <a:sym typeface="Lexend Deca"/>
              </a:rPr>
              <a:t>Store both the mower and charging station indoors during winter.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28700"/>
            <a:ext cx="13533591" cy="1085850"/>
          </a:xfrm>
          <a:prstGeom prst="rect">
            <a:avLst/>
          </a:prstGeom>
        </p:spPr>
        <p:txBody>
          <a:bodyPr lIns="0" tIns="0" rIns="0" bIns="0" rtlCol="0" anchor="t">
            <a:spAutoFit/>
          </a:bodyPr>
          <a:lstStyle/>
          <a:p>
            <a:pPr marL="0" lvl="0" indent="0" algn="l">
              <a:lnSpc>
                <a:spcPts val="8640"/>
              </a:lnSpc>
            </a:pPr>
            <a:r>
              <a:rPr lang="en-US" sz="7200" b="1">
                <a:solidFill>
                  <a:srgbClr val="006FC7"/>
                </a:solidFill>
                <a:latin typeface="Lexend Deca Bold"/>
                <a:ea typeface="Lexend Deca Bold"/>
                <a:cs typeface="Lexend Deca Bold"/>
                <a:sym typeface="Lexend Deca Bold"/>
              </a:rPr>
              <a:t>Software Setup_Beta APP</a:t>
            </a:r>
          </a:p>
        </p:txBody>
      </p:sp>
      <p:sp>
        <p:nvSpPr>
          <p:cNvPr id="3" name="TextBox 3"/>
          <p:cNvSpPr txBox="1"/>
          <p:nvPr/>
        </p:nvSpPr>
        <p:spPr>
          <a:xfrm>
            <a:off x="5257471" y="3951092"/>
            <a:ext cx="8693378" cy="428625"/>
          </a:xfrm>
          <a:prstGeom prst="rect">
            <a:avLst/>
          </a:prstGeom>
        </p:spPr>
        <p:txBody>
          <a:bodyPr lIns="0" tIns="0" rIns="0" bIns="0" rtlCol="0" anchor="t">
            <a:spAutoFit/>
          </a:bodyPr>
          <a:lstStyle/>
          <a:p>
            <a:pPr marL="0" lvl="0" indent="0" algn="l">
              <a:lnSpc>
                <a:spcPts val="3360"/>
              </a:lnSpc>
            </a:pPr>
            <a:r>
              <a:rPr lang="en-US" sz="2800" b="1">
                <a:solidFill>
                  <a:srgbClr val="53585F"/>
                </a:solidFill>
                <a:latin typeface="Lexend Deca Bold"/>
                <a:ea typeface="Lexend Deca Bold"/>
                <a:cs typeface="Lexend Deca Bold"/>
                <a:sym typeface="Lexend Deca Bold"/>
              </a:rPr>
              <a:t>What permissions are required?</a:t>
            </a:r>
          </a:p>
        </p:txBody>
      </p:sp>
      <p:sp>
        <p:nvSpPr>
          <p:cNvPr id="4" name="TextBox 4"/>
          <p:cNvSpPr txBox="1"/>
          <p:nvPr/>
        </p:nvSpPr>
        <p:spPr>
          <a:xfrm>
            <a:off x="1028700" y="4674992"/>
            <a:ext cx="7741334" cy="4799838"/>
          </a:xfrm>
          <a:prstGeom prst="rect">
            <a:avLst/>
          </a:prstGeom>
        </p:spPr>
        <p:txBody>
          <a:bodyPr lIns="0" tIns="0" rIns="0" bIns="0" rtlCol="0" anchor="t">
            <a:spAutoFit/>
          </a:bodyPr>
          <a:lstStyle/>
          <a:p>
            <a:pPr marL="518160" lvl="1" indent="-259080" algn="l">
              <a:lnSpc>
                <a:spcPts val="2135"/>
              </a:lnSpc>
              <a:buFont typeface="Arial" panose="020B0604020202090204"/>
              <a:buChar char="•"/>
            </a:pPr>
            <a:r>
              <a:rPr lang="en-US" sz="2400">
                <a:solidFill>
                  <a:srgbClr val="53585F"/>
                </a:solidFill>
                <a:latin typeface="Lexend Deca"/>
                <a:ea typeface="Lexend Deca"/>
                <a:cs typeface="Lexend Deca"/>
                <a:sym typeface="Lexend Deca"/>
              </a:rPr>
              <a:t>Location, Bluetooth &amp; Storage</a:t>
            </a:r>
          </a:p>
          <a:p>
            <a:pPr algn="ctr">
              <a:lnSpc>
                <a:spcPts val="2135"/>
              </a:lnSpc>
            </a:pPr>
            <a:endParaRPr lang="en-US" sz="2400">
              <a:solidFill>
                <a:srgbClr val="53585F"/>
              </a:solidFill>
              <a:latin typeface="Lexend Deca"/>
              <a:ea typeface="Lexend Deca"/>
              <a:cs typeface="Lexend Deca"/>
              <a:sym typeface="Lexend Deca"/>
            </a:endParaRPr>
          </a:p>
          <a:p>
            <a:pPr marL="518160" lvl="1" indent="-259080" algn="l">
              <a:lnSpc>
                <a:spcPts val="2135"/>
              </a:lnSpc>
              <a:buFont typeface="Arial" panose="020B0604020202090204"/>
              <a:buChar char="•"/>
            </a:pPr>
            <a:r>
              <a:rPr lang="en-US" sz="2400">
                <a:solidFill>
                  <a:srgbClr val="53585F"/>
                </a:solidFill>
                <a:latin typeface="Lexend Deca"/>
                <a:ea typeface="Lexend Deca"/>
                <a:cs typeface="Lexend Deca"/>
                <a:sym typeface="Lexend Deca"/>
              </a:rPr>
              <a:t>What connectivity is required?</a:t>
            </a:r>
          </a:p>
          <a:p>
            <a:pPr algn="l">
              <a:lnSpc>
                <a:spcPts val="2135"/>
              </a:lnSpc>
            </a:pPr>
            <a:endParaRPr lang="en-US" sz="2400">
              <a:solidFill>
                <a:srgbClr val="53585F"/>
              </a:solidFill>
              <a:latin typeface="Lexend Deca"/>
              <a:ea typeface="Lexend Deca"/>
              <a:cs typeface="Lexend Deca"/>
              <a:sym typeface="Lexend Deca"/>
            </a:endParaRPr>
          </a:p>
          <a:p>
            <a:pPr marL="518160" lvl="1" indent="-259080" algn="l">
              <a:lnSpc>
                <a:spcPts val="2135"/>
              </a:lnSpc>
              <a:buFont typeface="Arial" panose="020B0604020202090204"/>
              <a:buChar char="•"/>
            </a:pPr>
            <a:r>
              <a:rPr lang="en-US" sz="2400">
                <a:solidFill>
                  <a:srgbClr val="53585F"/>
                </a:solidFill>
                <a:latin typeface="Lexend Deca"/>
                <a:ea typeface="Lexend Deca"/>
                <a:cs typeface="Lexend Deca"/>
                <a:sym typeface="Lexend Deca"/>
              </a:rPr>
              <a:t>Bluetooth: Transforms your phone into a remote controller for the robot.</a:t>
            </a:r>
          </a:p>
          <a:p>
            <a:pPr algn="l">
              <a:lnSpc>
                <a:spcPts val="2135"/>
              </a:lnSpc>
            </a:pPr>
            <a:endParaRPr lang="en-US" sz="2400">
              <a:solidFill>
                <a:srgbClr val="53585F"/>
              </a:solidFill>
              <a:latin typeface="Lexend Deca"/>
              <a:ea typeface="Lexend Deca"/>
              <a:cs typeface="Lexend Deca"/>
              <a:sym typeface="Lexend Deca"/>
            </a:endParaRPr>
          </a:p>
          <a:p>
            <a:pPr marL="518160" lvl="1" indent="-259080" algn="l">
              <a:lnSpc>
                <a:spcPts val="2135"/>
              </a:lnSpc>
              <a:buFont typeface="Arial" panose="020B0604020202090204"/>
              <a:buChar char="•"/>
            </a:pPr>
            <a:r>
              <a:rPr lang="en-US" sz="2400">
                <a:solidFill>
                  <a:srgbClr val="53585F"/>
                </a:solidFill>
                <a:latin typeface="Lexend Deca"/>
                <a:ea typeface="Lexend Deca"/>
                <a:cs typeface="Lexend Deca"/>
                <a:sym typeface="Lexend Deca"/>
              </a:rPr>
              <a:t>WiFi (2.4GHz): Enables scheduling of automated mowing tasks.</a:t>
            </a:r>
          </a:p>
          <a:p>
            <a:pPr algn="l">
              <a:lnSpc>
                <a:spcPts val="2135"/>
              </a:lnSpc>
            </a:pPr>
            <a:endParaRPr lang="en-US" sz="2400">
              <a:solidFill>
                <a:srgbClr val="53585F"/>
              </a:solidFill>
              <a:latin typeface="Lexend Deca"/>
              <a:ea typeface="Lexend Deca"/>
              <a:cs typeface="Lexend Deca"/>
              <a:sym typeface="Lexend Deca"/>
            </a:endParaRPr>
          </a:p>
          <a:p>
            <a:pPr marL="518160" lvl="1" indent="-259080" algn="l">
              <a:lnSpc>
                <a:spcPts val="2135"/>
              </a:lnSpc>
              <a:buFont typeface="Arial" panose="020B0604020202090204"/>
              <a:buChar char="•"/>
            </a:pPr>
            <a:r>
              <a:rPr lang="en-US" sz="2400">
                <a:solidFill>
                  <a:srgbClr val="53585F"/>
                </a:solidFill>
                <a:latin typeface="Lexend Deca"/>
                <a:ea typeface="Lexend Deca"/>
                <a:cs typeface="Lexend Deca"/>
                <a:sym typeface="Lexend Deca"/>
              </a:rPr>
              <a:t>Will any of my data be accessible by Sveaverken?</a:t>
            </a:r>
          </a:p>
          <a:p>
            <a:pPr algn="l">
              <a:lnSpc>
                <a:spcPts val="2135"/>
              </a:lnSpc>
            </a:pPr>
            <a:endParaRPr lang="en-US" sz="2400">
              <a:solidFill>
                <a:srgbClr val="53585F"/>
              </a:solidFill>
              <a:latin typeface="Lexend Deca"/>
              <a:ea typeface="Lexend Deca"/>
              <a:cs typeface="Lexend Deca"/>
              <a:sym typeface="Lexend Deca"/>
            </a:endParaRPr>
          </a:p>
          <a:p>
            <a:pPr marL="518160" lvl="1" indent="-259080" algn="l">
              <a:lnSpc>
                <a:spcPts val="2760"/>
              </a:lnSpc>
              <a:buFont typeface="Arial" panose="020B0604020202090204"/>
              <a:buChar char="•"/>
            </a:pPr>
            <a:r>
              <a:rPr lang="en-US" sz="2400">
                <a:solidFill>
                  <a:srgbClr val="53585F"/>
                </a:solidFill>
                <a:latin typeface="Lexend Deca"/>
                <a:ea typeface="Lexend Deca"/>
                <a:cs typeface="Lexend Deca"/>
                <a:sym typeface="Lexend Deca"/>
              </a:rPr>
              <a:t>Certain data is included in system logs to help Sveaverken enhance performance and troubleshoot issues.</a:t>
            </a:r>
          </a:p>
          <a:p>
            <a:pPr algn="l">
              <a:lnSpc>
                <a:spcPts val="2135"/>
              </a:lnSpc>
            </a:pPr>
            <a:endParaRPr lang="en-US" sz="2400">
              <a:solidFill>
                <a:srgbClr val="53585F"/>
              </a:solidFill>
              <a:latin typeface="Lexend Deca"/>
              <a:ea typeface="Lexend Deca"/>
              <a:cs typeface="Lexend Deca"/>
              <a:sym typeface="Lexend Deca"/>
            </a:endParaRPr>
          </a:p>
        </p:txBody>
      </p:sp>
      <p:sp>
        <p:nvSpPr>
          <p:cNvPr id="5" name="Freeform 5"/>
          <p:cNvSpPr/>
          <p:nvPr/>
        </p:nvSpPr>
        <p:spPr>
          <a:xfrm>
            <a:off x="5452588" y="2335068"/>
            <a:ext cx="6634893" cy="1625549"/>
          </a:xfrm>
          <a:custGeom>
            <a:avLst/>
            <a:gdLst/>
            <a:ahLst/>
            <a:cxnLst/>
            <a:rect l="l" t="t" r="r" b="b"/>
            <a:pathLst>
              <a:path w="6634893" h="1625549">
                <a:moveTo>
                  <a:pt x="0" y="0"/>
                </a:moveTo>
                <a:lnTo>
                  <a:pt x="6634892" y="0"/>
                </a:lnTo>
                <a:lnTo>
                  <a:pt x="6634892" y="1625549"/>
                </a:lnTo>
                <a:lnTo>
                  <a:pt x="0" y="1625549"/>
                </a:lnTo>
                <a:lnTo>
                  <a:pt x="0" y="0"/>
                </a:lnTo>
                <a:close/>
              </a:path>
            </a:pathLst>
          </a:custGeom>
          <a:blipFill>
            <a:blip r:embed="rId3"/>
            <a:stretch>
              <a:fillRect/>
            </a:stretch>
          </a:blipFill>
        </p:spPr>
      </p:sp>
      <p:sp>
        <p:nvSpPr>
          <p:cNvPr id="6" name="TextBox 6"/>
          <p:cNvSpPr txBox="1"/>
          <p:nvPr/>
        </p:nvSpPr>
        <p:spPr>
          <a:xfrm>
            <a:off x="9144000" y="4532117"/>
            <a:ext cx="8115300" cy="4037838"/>
          </a:xfrm>
          <a:prstGeom prst="rect">
            <a:avLst/>
          </a:prstGeom>
        </p:spPr>
        <p:txBody>
          <a:bodyPr lIns="0" tIns="0" rIns="0" bIns="0" rtlCol="0" anchor="t">
            <a:spAutoFit/>
          </a:bodyPr>
          <a:lstStyle/>
          <a:p>
            <a:pPr algn="l">
              <a:lnSpc>
                <a:spcPts val="2135"/>
              </a:lnSpc>
            </a:pPr>
            <a:endParaRPr/>
          </a:p>
          <a:p>
            <a:pPr marL="518160" lvl="1" indent="-259080" algn="l">
              <a:lnSpc>
                <a:spcPts val="2135"/>
              </a:lnSpc>
              <a:buFont typeface="Arial" panose="020B0604020202090204"/>
              <a:buChar char="•"/>
            </a:pPr>
            <a:r>
              <a:rPr lang="en-US" sz="2400">
                <a:solidFill>
                  <a:srgbClr val="53585F"/>
                </a:solidFill>
                <a:latin typeface="Lexend Deca"/>
                <a:ea typeface="Lexend Deca"/>
                <a:cs typeface="Lexend Deca"/>
                <a:sym typeface="Lexend Deca"/>
              </a:rPr>
              <a:t>Cloud-uploaded logs include the following data:</a:t>
            </a:r>
          </a:p>
          <a:p>
            <a:pPr algn="l">
              <a:lnSpc>
                <a:spcPts val="2135"/>
              </a:lnSpc>
            </a:pPr>
            <a:endParaRPr lang="en-US" sz="2400">
              <a:solidFill>
                <a:srgbClr val="53585F"/>
              </a:solidFill>
              <a:latin typeface="Lexend Deca"/>
              <a:ea typeface="Lexend Deca"/>
              <a:cs typeface="Lexend Deca"/>
              <a:sym typeface="Lexend Deca"/>
            </a:endParaRPr>
          </a:p>
          <a:p>
            <a:pPr marL="518160" lvl="1" indent="-259080" algn="l">
              <a:lnSpc>
                <a:spcPts val="2135"/>
              </a:lnSpc>
              <a:buFont typeface="Arial" panose="020B0604020202090204"/>
              <a:buChar char="•"/>
            </a:pPr>
            <a:r>
              <a:rPr lang="en-US" sz="2400">
                <a:solidFill>
                  <a:srgbClr val="53585F"/>
                </a:solidFill>
                <a:latin typeface="Lexend Deca"/>
                <a:ea typeface="Lexend Deca"/>
                <a:cs typeface="Lexend Deca"/>
                <a:sym typeface="Lexend Deca"/>
              </a:rPr>
              <a:t>Shape and size of your lawn</a:t>
            </a:r>
          </a:p>
          <a:p>
            <a:pPr algn="l">
              <a:lnSpc>
                <a:spcPts val="2135"/>
              </a:lnSpc>
            </a:pPr>
            <a:endParaRPr lang="en-US" sz="2400">
              <a:solidFill>
                <a:srgbClr val="53585F"/>
              </a:solidFill>
              <a:latin typeface="Lexend Deca"/>
              <a:ea typeface="Lexend Deca"/>
              <a:cs typeface="Lexend Deca"/>
              <a:sym typeface="Lexend Deca"/>
            </a:endParaRPr>
          </a:p>
          <a:p>
            <a:pPr marL="518160" lvl="1" indent="-259080" algn="l">
              <a:lnSpc>
                <a:spcPts val="2135"/>
              </a:lnSpc>
              <a:buFont typeface="Arial" panose="020B0604020202090204"/>
              <a:buChar char="•"/>
            </a:pPr>
            <a:r>
              <a:rPr lang="en-US" sz="2400">
                <a:solidFill>
                  <a:srgbClr val="53585F"/>
                </a:solidFill>
                <a:latin typeface="Lexend Deca"/>
                <a:ea typeface="Lexend Deca"/>
                <a:cs typeface="Lexend Deca"/>
                <a:sym typeface="Lexend Deca"/>
              </a:rPr>
              <a:t>3D point cloud map captured by the LiDAR sensor</a:t>
            </a:r>
          </a:p>
          <a:p>
            <a:pPr algn="l">
              <a:lnSpc>
                <a:spcPts val="2135"/>
              </a:lnSpc>
            </a:pPr>
            <a:endParaRPr lang="en-US" sz="2400">
              <a:solidFill>
                <a:srgbClr val="53585F"/>
              </a:solidFill>
              <a:latin typeface="Lexend Deca"/>
              <a:ea typeface="Lexend Deca"/>
              <a:cs typeface="Lexend Deca"/>
              <a:sym typeface="Lexend Deca"/>
            </a:endParaRPr>
          </a:p>
          <a:p>
            <a:pPr marL="518160" lvl="1" indent="-259080" algn="l">
              <a:lnSpc>
                <a:spcPts val="2135"/>
              </a:lnSpc>
              <a:buFont typeface="Arial" panose="020B0604020202090204"/>
              <a:buChar char="•"/>
            </a:pPr>
            <a:r>
              <a:rPr lang="en-US" sz="2400">
                <a:solidFill>
                  <a:srgbClr val="53585F"/>
                </a:solidFill>
                <a:latin typeface="Lexend Deca"/>
                <a:ea typeface="Lexend Deca"/>
                <a:cs typeface="Lexend Deca"/>
                <a:sym typeface="Lexend Deca"/>
              </a:rPr>
              <a:t>Mower activity status (e.g., working, standby, moving)</a:t>
            </a:r>
          </a:p>
          <a:p>
            <a:pPr algn="l">
              <a:lnSpc>
                <a:spcPts val="2135"/>
              </a:lnSpc>
            </a:pPr>
            <a:endParaRPr lang="en-US" sz="2400">
              <a:solidFill>
                <a:srgbClr val="53585F"/>
              </a:solidFill>
              <a:latin typeface="Lexend Deca"/>
              <a:ea typeface="Lexend Deca"/>
              <a:cs typeface="Lexend Deca"/>
              <a:sym typeface="Lexend Deca"/>
            </a:endParaRPr>
          </a:p>
          <a:p>
            <a:pPr marL="518160" lvl="1" indent="-259080" algn="l">
              <a:lnSpc>
                <a:spcPts val="2135"/>
              </a:lnSpc>
              <a:buFont typeface="Arial" panose="020B0604020202090204"/>
              <a:buChar char="•"/>
            </a:pPr>
            <a:r>
              <a:rPr lang="en-US" sz="2400">
                <a:solidFill>
                  <a:srgbClr val="53585F"/>
                </a:solidFill>
                <a:latin typeface="Lexend Deca"/>
                <a:ea typeface="Lexend Deca"/>
                <a:cs typeface="Lexend Deca"/>
                <a:sym typeface="Lexend Deca"/>
              </a:rPr>
              <a:t>Data not accessible to Sveaverken:</a:t>
            </a:r>
          </a:p>
          <a:p>
            <a:pPr algn="l">
              <a:lnSpc>
                <a:spcPts val="2135"/>
              </a:lnSpc>
            </a:pPr>
            <a:endParaRPr lang="en-US" sz="2400">
              <a:solidFill>
                <a:srgbClr val="53585F"/>
              </a:solidFill>
              <a:latin typeface="Lexend Deca"/>
              <a:ea typeface="Lexend Deca"/>
              <a:cs typeface="Lexend Deca"/>
              <a:sym typeface="Lexend Deca"/>
            </a:endParaRPr>
          </a:p>
          <a:p>
            <a:pPr marL="518160" lvl="1" indent="-259080" algn="l">
              <a:lnSpc>
                <a:spcPts val="2135"/>
              </a:lnSpc>
              <a:buFont typeface="Arial" panose="020B0604020202090204"/>
              <a:buChar char="•"/>
            </a:pPr>
            <a:r>
              <a:rPr lang="en-US" sz="2400">
                <a:solidFill>
                  <a:srgbClr val="53585F"/>
                </a:solidFill>
                <a:latin typeface="Lexend Deca"/>
                <a:ea typeface="Lexend Deca"/>
                <a:cs typeface="Lexend Deca"/>
                <a:sym typeface="Lexend Deca"/>
              </a:rPr>
              <a:t>Exact location (coordinates) of your lawn/yard</a:t>
            </a:r>
          </a:p>
          <a:p>
            <a:pPr algn="l">
              <a:lnSpc>
                <a:spcPts val="2135"/>
              </a:lnSpc>
            </a:pPr>
            <a:endParaRPr lang="en-US" sz="2400">
              <a:solidFill>
                <a:srgbClr val="53585F"/>
              </a:solidFill>
              <a:latin typeface="Lexend Deca"/>
              <a:ea typeface="Lexend Deca"/>
              <a:cs typeface="Lexend Deca"/>
              <a:sym typeface="Lexend Deca"/>
            </a:endParaRPr>
          </a:p>
          <a:p>
            <a:pPr marL="518160" lvl="1" indent="-259080" algn="l">
              <a:lnSpc>
                <a:spcPts val="2135"/>
              </a:lnSpc>
              <a:buFont typeface="Arial" panose="020B0604020202090204"/>
              <a:buChar char="•"/>
            </a:pPr>
            <a:r>
              <a:rPr lang="en-US" sz="2400">
                <a:solidFill>
                  <a:srgbClr val="53585F"/>
                </a:solidFill>
                <a:latin typeface="Lexend Deca"/>
                <a:ea typeface="Lexend Deca"/>
                <a:cs typeface="Lexend Deca"/>
                <a:sym typeface="Lexend Deca"/>
              </a:rPr>
              <a:t>Any images or videos of your yard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55675" y="1031875"/>
            <a:ext cx="16376725" cy="924306"/>
          </a:xfrm>
          <a:prstGeom prst="rect">
            <a:avLst/>
          </a:prstGeom>
        </p:spPr>
        <p:txBody>
          <a:bodyPr lIns="0" tIns="0" rIns="0" bIns="0" rtlCol="0" anchor="t">
            <a:spAutoFit/>
          </a:bodyPr>
          <a:lstStyle/>
          <a:p>
            <a:pPr algn="l">
              <a:lnSpc>
                <a:spcPts val="6910"/>
              </a:lnSpc>
            </a:pPr>
            <a:r>
              <a:rPr lang="en-US" sz="7200" b="1">
                <a:solidFill>
                  <a:srgbClr val="006FC7"/>
                </a:solidFill>
                <a:latin typeface="Lexend Deca Bold"/>
                <a:ea typeface="Lexend Deca Bold"/>
                <a:cs typeface="Lexend Deca Bold"/>
                <a:sym typeface="Lexend Deca Bold"/>
              </a:rPr>
              <a:t>Connectivity</a:t>
            </a:r>
          </a:p>
        </p:txBody>
      </p:sp>
      <p:sp>
        <p:nvSpPr>
          <p:cNvPr id="3" name="TextBox 3"/>
          <p:cNvSpPr txBox="1"/>
          <p:nvPr/>
        </p:nvSpPr>
        <p:spPr>
          <a:xfrm>
            <a:off x="1028700" y="2223944"/>
            <a:ext cx="14816350" cy="1863623"/>
          </a:xfrm>
          <a:prstGeom prst="rect">
            <a:avLst/>
          </a:prstGeom>
        </p:spPr>
        <p:txBody>
          <a:bodyPr lIns="0" tIns="0" rIns="0" bIns="0" rtlCol="0" anchor="t">
            <a:spAutoFit/>
          </a:bodyPr>
          <a:lstStyle/>
          <a:p>
            <a:pPr marL="161290" lvl="1" indent="-80645" algn="l">
              <a:lnSpc>
                <a:spcPts val="2980"/>
              </a:lnSpc>
              <a:buFont typeface="Arial" panose="020B0604020202090204"/>
              <a:buChar char="•"/>
            </a:pPr>
            <a:r>
              <a:rPr lang="en-US" sz="2400">
                <a:solidFill>
                  <a:srgbClr val="53585F"/>
                </a:solidFill>
                <a:latin typeface="Lexend Deca"/>
                <a:ea typeface="Lexend Deca"/>
                <a:cs typeface="Lexend Deca"/>
                <a:sym typeface="Lexend Deca"/>
              </a:rPr>
              <a:t>WiFi: 2.4GHz</a:t>
            </a:r>
          </a:p>
          <a:p>
            <a:pPr marL="161290" lvl="1" indent="-80645" algn="l">
              <a:lnSpc>
                <a:spcPts val="2980"/>
              </a:lnSpc>
              <a:buFont typeface="Arial" panose="020B0604020202090204"/>
              <a:buChar char="•"/>
            </a:pPr>
            <a:r>
              <a:rPr lang="en-US" sz="2400">
                <a:solidFill>
                  <a:srgbClr val="53585F"/>
                </a:solidFill>
                <a:latin typeface="Lexend Deca"/>
                <a:ea typeface="Lexend Deca"/>
                <a:cs typeface="Lexend Deca"/>
                <a:sym typeface="Lexend Deca"/>
              </a:rPr>
              <a:t>SIM card</a:t>
            </a:r>
          </a:p>
          <a:p>
            <a:pPr marL="467360" lvl="2" indent="-155575" algn="l">
              <a:lnSpc>
                <a:spcPts val="2980"/>
              </a:lnSpc>
              <a:buFont typeface="Arial" panose="020B0604020202090204"/>
              <a:buChar char="⚬"/>
            </a:pPr>
            <a:r>
              <a:rPr lang="en-US" sz="2400">
                <a:solidFill>
                  <a:srgbClr val="53585F"/>
                </a:solidFill>
                <a:latin typeface="Lexend Deca"/>
                <a:ea typeface="Lexend Deca"/>
                <a:cs typeface="Lexend Deca"/>
                <a:sym typeface="Lexend Deca"/>
              </a:rPr>
              <a:t>Activate the SIM card in a cell phone first before using on the mower.</a:t>
            </a:r>
          </a:p>
          <a:p>
            <a:pPr marL="467360" lvl="2" indent="-155575" algn="l">
              <a:lnSpc>
                <a:spcPts val="2980"/>
              </a:lnSpc>
              <a:buFont typeface="Arial" panose="020B0604020202090204"/>
              <a:buChar char="⚬"/>
            </a:pPr>
            <a:r>
              <a:rPr lang="en-US" sz="2400">
                <a:solidFill>
                  <a:srgbClr val="53585F"/>
                </a:solidFill>
                <a:latin typeface="Lexend Deca"/>
                <a:ea typeface="Lexend Deca"/>
                <a:cs typeface="Lexend Deca"/>
                <a:sym typeface="Lexend Deca"/>
              </a:rPr>
              <a:t>Data transmitted: around 0.5 MB per day</a:t>
            </a:r>
          </a:p>
          <a:p>
            <a:pPr marL="467360" lvl="2" indent="-155575" algn="l">
              <a:lnSpc>
                <a:spcPts val="2980"/>
              </a:lnSpc>
              <a:buFont typeface="Arial" panose="020B0604020202090204"/>
              <a:buChar char="⚬"/>
            </a:pPr>
            <a:r>
              <a:rPr lang="en-US" sz="2400">
                <a:solidFill>
                  <a:srgbClr val="53585F"/>
                </a:solidFill>
                <a:latin typeface="Lexend Deca"/>
                <a:ea typeface="Lexend Deca"/>
                <a:cs typeface="Lexend Deca"/>
                <a:sym typeface="Lexend Deca"/>
              </a:rPr>
              <a:t>The following frequency bandwidths are supported</a:t>
            </a:r>
          </a:p>
        </p:txBody>
      </p:sp>
      <p:graphicFrame>
        <p:nvGraphicFramePr>
          <p:cNvPr id="4" name="Table 4"/>
          <p:cNvGraphicFramePr>
            <a:graphicFrameLocks noGrp="1"/>
          </p:cNvGraphicFramePr>
          <p:nvPr/>
        </p:nvGraphicFramePr>
        <p:xfrm>
          <a:off x="3190875" y="4704235"/>
          <a:ext cx="11906250" cy="4081464"/>
        </p:xfrm>
        <a:graphic>
          <a:graphicData uri="http://schemas.openxmlformats.org/drawingml/2006/table">
            <a:tbl>
              <a:tblPr/>
              <a:tblGrid>
                <a:gridCol w="5953125">
                  <a:extLst>
                    <a:ext uri="{9D8B030D-6E8A-4147-A177-3AD203B41FA5}">
                      <a16:colId xmlns:a16="http://schemas.microsoft.com/office/drawing/2014/main" val="20000"/>
                    </a:ext>
                  </a:extLst>
                </a:gridCol>
                <a:gridCol w="5953125">
                  <a:extLst>
                    <a:ext uri="{9D8B030D-6E8A-4147-A177-3AD203B41FA5}">
                      <a16:colId xmlns:a16="http://schemas.microsoft.com/office/drawing/2014/main" val="20001"/>
                    </a:ext>
                  </a:extLst>
                </a:gridCol>
              </a:tblGrid>
              <a:tr h="1020366">
                <a:tc>
                  <a:txBody>
                    <a:bodyPr/>
                    <a:lstStyle/>
                    <a:p>
                      <a:pPr algn="l">
                        <a:lnSpc>
                          <a:spcPts val="3915"/>
                        </a:lnSpc>
                        <a:defRPr/>
                      </a:pPr>
                      <a:r>
                        <a:rPr lang="en-US" sz="3625">
                          <a:solidFill>
                            <a:srgbClr val="53585F"/>
                          </a:solidFill>
                          <a:latin typeface="Lexend Deca"/>
                          <a:ea typeface="Lexend Deca"/>
                          <a:cs typeface="Lexend Deca"/>
                          <a:sym typeface="Lexend Deca"/>
                        </a:rPr>
                        <a:t>LTE-FDD </a:t>
                      </a:r>
                      <a:endParaRPr lang="en-US" sz="1100"/>
                    </a:p>
                  </a:txBody>
                  <a:tcPr marL="91425" marR="91425" marT="91425" marB="91425">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915"/>
                        </a:lnSpc>
                        <a:defRPr/>
                      </a:pPr>
                      <a:r>
                        <a:rPr lang="en-US" sz="3625">
                          <a:solidFill>
                            <a:srgbClr val="53585F"/>
                          </a:solidFill>
                          <a:latin typeface="Lexend Deca"/>
                          <a:ea typeface="Lexend Deca"/>
                          <a:cs typeface="Lexend Deca"/>
                          <a:sym typeface="Lexend Deca"/>
                        </a:rPr>
                        <a:t>B1/3/5/7/8/20</a:t>
                      </a:r>
                      <a:endParaRPr lang="en-US" sz="1100"/>
                    </a:p>
                  </a:txBody>
                  <a:tcPr marL="91425" marR="91425" marT="91425" marB="91425">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20366">
                <a:tc>
                  <a:txBody>
                    <a:bodyPr/>
                    <a:lstStyle/>
                    <a:p>
                      <a:pPr algn="l">
                        <a:lnSpc>
                          <a:spcPts val="3915"/>
                        </a:lnSpc>
                        <a:defRPr/>
                      </a:pPr>
                      <a:r>
                        <a:rPr lang="en-US" sz="3625">
                          <a:solidFill>
                            <a:srgbClr val="53585F"/>
                          </a:solidFill>
                          <a:latin typeface="Lexend Deca"/>
                          <a:ea typeface="Lexend Deca"/>
                          <a:cs typeface="Lexend Deca"/>
                          <a:sym typeface="Lexend Deca"/>
                        </a:rPr>
                        <a:t>LTE-TDD</a:t>
                      </a:r>
                      <a:endParaRPr lang="en-US" sz="1100"/>
                    </a:p>
                  </a:txBody>
                  <a:tcPr marL="91425" marR="91425" marT="91425" marB="91425">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915"/>
                        </a:lnSpc>
                        <a:defRPr/>
                      </a:pPr>
                      <a:r>
                        <a:rPr lang="en-US" sz="3625">
                          <a:solidFill>
                            <a:srgbClr val="53585F"/>
                          </a:solidFill>
                          <a:latin typeface="Lexend Deca"/>
                          <a:ea typeface="Lexend Deca"/>
                          <a:cs typeface="Lexend Deca"/>
                          <a:sym typeface="Lexend Deca"/>
                        </a:rPr>
                        <a:t>B38/40/41</a:t>
                      </a:r>
                      <a:endParaRPr lang="en-US" sz="1100"/>
                    </a:p>
                  </a:txBody>
                  <a:tcPr marL="91425" marR="91425" marT="91425" marB="91425">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20366">
                <a:tc>
                  <a:txBody>
                    <a:bodyPr/>
                    <a:lstStyle/>
                    <a:p>
                      <a:pPr algn="l">
                        <a:lnSpc>
                          <a:spcPts val="3915"/>
                        </a:lnSpc>
                        <a:defRPr/>
                      </a:pPr>
                      <a:r>
                        <a:rPr lang="en-US" sz="3625">
                          <a:solidFill>
                            <a:srgbClr val="53585F"/>
                          </a:solidFill>
                          <a:latin typeface="Lexend Deca"/>
                          <a:ea typeface="Lexend Deca"/>
                          <a:cs typeface="Lexend Deca"/>
                          <a:sym typeface="Lexend Deca"/>
                        </a:rPr>
                        <a:t>WCDMA </a:t>
                      </a:r>
                      <a:endParaRPr lang="en-US" sz="1100"/>
                    </a:p>
                  </a:txBody>
                  <a:tcPr marL="91425" marR="91425" marT="91425" marB="91425">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915"/>
                        </a:lnSpc>
                        <a:defRPr/>
                      </a:pPr>
                      <a:r>
                        <a:rPr lang="en-US" sz="3625">
                          <a:solidFill>
                            <a:srgbClr val="53585F"/>
                          </a:solidFill>
                          <a:latin typeface="Lexend Deca"/>
                          <a:ea typeface="Lexend Deca"/>
                          <a:cs typeface="Lexend Deca"/>
                          <a:sym typeface="Lexend Deca"/>
                        </a:rPr>
                        <a:t>B1/5/8</a:t>
                      </a:r>
                      <a:endParaRPr lang="en-US" sz="1100"/>
                    </a:p>
                  </a:txBody>
                  <a:tcPr marL="91425" marR="91425" marT="91425" marB="91425">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20366">
                <a:tc>
                  <a:txBody>
                    <a:bodyPr/>
                    <a:lstStyle/>
                    <a:p>
                      <a:pPr algn="l">
                        <a:lnSpc>
                          <a:spcPts val="3915"/>
                        </a:lnSpc>
                        <a:defRPr/>
                      </a:pPr>
                      <a:r>
                        <a:rPr lang="en-US" sz="3625">
                          <a:solidFill>
                            <a:srgbClr val="53585F"/>
                          </a:solidFill>
                          <a:latin typeface="Lexend Deca"/>
                          <a:ea typeface="Lexend Deca"/>
                          <a:cs typeface="Lexend Deca"/>
                          <a:sym typeface="Lexend Deca"/>
                        </a:rPr>
                        <a:t>GSM/EDGE </a:t>
                      </a:r>
                      <a:endParaRPr lang="en-US" sz="1100"/>
                    </a:p>
                  </a:txBody>
                  <a:tcPr marL="91425" marR="91425" marT="91425" marB="91425">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915"/>
                        </a:lnSpc>
                        <a:defRPr/>
                      </a:pPr>
                      <a:r>
                        <a:rPr lang="en-US" sz="3625">
                          <a:solidFill>
                            <a:srgbClr val="53585F"/>
                          </a:solidFill>
                          <a:latin typeface="Lexend Deca"/>
                          <a:ea typeface="Lexend Deca"/>
                          <a:cs typeface="Lexend Deca"/>
                          <a:sym typeface="Lexend Deca"/>
                        </a:rPr>
                        <a:t>B3/8</a:t>
                      </a:r>
                      <a:endParaRPr lang="en-US" sz="1100"/>
                    </a:p>
                  </a:txBody>
                  <a:tcPr marL="91425" marR="91425" marT="91425" marB="91425">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9287" y="2885391"/>
            <a:ext cx="5238142" cy="4825081"/>
            <a:chOff x="0" y="0"/>
            <a:chExt cx="1037366" cy="955563"/>
          </a:xfrm>
        </p:grpSpPr>
        <p:sp>
          <p:nvSpPr>
            <p:cNvPr id="3" name="Freeform 3"/>
            <p:cNvSpPr/>
            <p:nvPr/>
          </p:nvSpPr>
          <p:spPr>
            <a:xfrm>
              <a:off x="0" y="0"/>
              <a:ext cx="1037366" cy="955563"/>
            </a:xfrm>
            <a:custGeom>
              <a:avLst/>
              <a:gdLst/>
              <a:ahLst/>
              <a:cxnLst/>
              <a:rect l="l" t="t" r="r" b="b"/>
              <a:pathLst>
                <a:path w="1037366" h="955563">
                  <a:moveTo>
                    <a:pt x="0" y="0"/>
                  </a:moveTo>
                  <a:lnTo>
                    <a:pt x="1037366" y="0"/>
                  </a:lnTo>
                  <a:lnTo>
                    <a:pt x="1037366" y="955563"/>
                  </a:lnTo>
                  <a:lnTo>
                    <a:pt x="0" y="955563"/>
                  </a:lnTo>
                  <a:close/>
                </a:path>
              </a:pathLst>
            </a:custGeom>
            <a:blipFill>
              <a:blip r:embed="rId3"/>
              <a:stretch>
                <a:fillRect l="-2486" t="-7963" r="-7078" b="-8987"/>
              </a:stretch>
            </a:blipFill>
          </p:spPr>
        </p:sp>
      </p:grpSp>
      <p:sp>
        <p:nvSpPr>
          <p:cNvPr id="4" name="TextBox 4"/>
          <p:cNvSpPr txBox="1"/>
          <p:nvPr/>
        </p:nvSpPr>
        <p:spPr>
          <a:xfrm>
            <a:off x="5769851" y="2286345"/>
            <a:ext cx="11489449" cy="6543675"/>
          </a:xfrm>
          <a:prstGeom prst="rect">
            <a:avLst/>
          </a:prstGeom>
        </p:spPr>
        <p:txBody>
          <a:bodyPr lIns="0" tIns="0" rIns="0" bIns="0" rtlCol="0" anchor="t">
            <a:spAutoFit/>
          </a:bodyPr>
          <a:lstStyle/>
          <a:p>
            <a:pPr marL="518160" lvl="1" indent="-259080" algn="just">
              <a:lnSpc>
                <a:spcPts val="4250"/>
              </a:lnSpc>
              <a:buFont typeface="Arial" panose="020B0604020202090204"/>
              <a:buChar char="•"/>
            </a:pPr>
            <a:r>
              <a:rPr lang="en-US" sz="2400" b="1">
                <a:solidFill>
                  <a:srgbClr val="53585F"/>
                </a:solidFill>
                <a:latin typeface="Lexend Deca Bold"/>
                <a:ea typeface="Lexend Deca Bold"/>
                <a:cs typeface="Lexend Deca Bold"/>
                <a:sym typeface="Lexend Deca Bold"/>
              </a:rPr>
              <a:t>Wi-Fi</a:t>
            </a:r>
            <a:r>
              <a:rPr lang="en-US" sz="2400">
                <a:solidFill>
                  <a:srgbClr val="53585F"/>
                </a:solidFill>
                <a:latin typeface="Lexend Deca"/>
                <a:ea typeface="Lexend Deca"/>
                <a:cs typeface="Lexend Deca"/>
                <a:sym typeface="Lexend Deca"/>
              </a:rPr>
              <a:t> </a:t>
            </a:r>
            <a:r>
              <a:rPr lang="en-US" sz="2400" b="1">
                <a:solidFill>
                  <a:srgbClr val="53585F"/>
                </a:solidFill>
                <a:latin typeface="Lexend Deca Bold"/>
                <a:ea typeface="Lexend Deca Bold"/>
                <a:cs typeface="Lexend Deca Bold"/>
                <a:sym typeface="Lexend Deca Bold"/>
              </a:rPr>
              <a:t>Coverage</a:t>
            </a:r>
            <a:r>
              <a:rPr lang="en-US" sz="2400">
                <a:solidFill>
                  <a:srgbClr val="53585F"/>
                </a:solidFill>
                <a:latin typeface="Lexend Deca"/>
                <a:ea typeface="Lexend Deca"/>
                <a:cs typeface="Lexend Deca"/>
                <a:sym typeface="Lexend Deca"/>
              </a:rPr>
              <a:t>: Full WiFi coverage across the yard is ideal for receiving real-time location updates during mowing missions.</a:t>
            </a:r>
          </a:p>
          <a:p>
            <a:pPr marL="518160" lvl="1" indent="-259080" algn="just">
              <a:lnSpc>
                <a:spcPts val="3310"/>
              </a:lnSpc>
              <a:buFont typeface="Arial" panose="020B0604020202090204"/>
              <a:buChar char="•"/>
            </a:pPr>
            <a:r>
              <a:rPr lang="en-US" sz="2400" b="1">
                <a:solidFill>
                  <a:srgbClr val="53585F"/>
                </a:solidFill>
                <a:latin typeface="Lexend Deca Bold"/>
                <a:ea typeface="Lexend Deca Bold"/>
                <a:cs typeface="Lexend Deca Bold"/>
                <a:sym typeface="Lexend Deca Bold"/>
              </a:rPr>
              <a:t>Size</a:t>
            </a:r>
            <a:r>
              <a:rPr lang="en-US" sz="2400">
                <a:solidFill>
                  <a:srgbClr val="53585F"/>
                </a:solidFill>
                <a:latin typeface="Lexend Deca"/>
                <a:ea typeface="Lexend Deca"/>
                <a:cs typeface="Lexend Deca"/>
                <a:sym typeface="Lexend Deca"/>
              </a:rPr>
              <a:t>: 1000–3000 ㎡. This range helps test the mower’s daily mowing capacity. With a LiDAR sensor range of approximately 40 m (paired with a vision sensor), the robot performs best on mid-to-large-sized lawns.</a:t>
            </a:r>
          </a:p>
          <a:p>
            <a:pPr marL="518160" lvl="1" indent="-259080" algn="just">
              <a:lnSpc>
                <a:spcPts val="3310"/>
              </a:lnSpc>
              <a:buFont typeface="Arial" panose="020B0604020202090204"/>
              <a:buChar char="•"/>
            </a:pPr>
            <a:r>
              <a:rPr lang="en-US" sz="2400" b="1">
                <a:solidFill>
                  <a:srgbClr val="53585F"/>
                </a:solidFill>
                <a:latin typeface="Lexend Deca Bold"/>
                <a:ea typeface="Lexend Deca Bold"/>
                <a:cs typeface="Lexend Deca Bold"/>
                <a:sym typeface="Lexend Deca Bold"/>
              </a:rPr>
              <a:t>Multiple</a:t>
            </a:r>
            <a:r>
              <a:rPr lang="en-US" sz="2400">
                <a:solidFill>
                  <a:srgbClr val="53585F"/>
                </a:solidFill>
                <a:latin typeface="Lexend Deca"/>
                <a:ea typeface="Lexend Deca"/>
                <a:cs typeface="Lexend Deca"/>
                <a:sym typeface="Lexend Deca"/>
              </a:rPr>
              <a:t> </a:t>
            </a:r>
            <a:r>
              <a:rPr lang="en-US" sz="2400" b="1">
                <a:solidFill>
                  <a:srgbClr val="53585F"/>
                </a:solidFill>
                <a:latin typeface="Lexend Deca Bold"/>
                <a:ea typeface="Lexend Deca Bold"/>
                <a:cs typeface="Lexend Deca Bold"/>
                <a:sym typeface="Lexend Deca Bold"/>
              </a:rPr>
              <a:t>Zones</a:t>
            </a:r>
            <a:r>
              <a:rPr lang="en-US" sz="2400">
                <a:solidFill>
                  <a:srgbClr val="53585F"/>
                </a:solidFill>
                <a:latin typeface="Lexend Deca"/>
                <a:ea typeface="Lexend Deca"/>
                <a:cs typeface="Lexend Deca"/>
                <a:sym typeface="Lexend Deca"/>
              </a:rPr>
              <a:t>: E.g., front and back yards connected by a pathway, or lawn sections divided by a driveway. This setup tests the robot’s autonomous navigation and ability to complete mowing missions independently.</a:t>
            </a:r>
          </a:p>
          <a:p>
            <a:pPr marL="518160" lvl="1" indent="-259080" algn="just">
              <a:lnSpc>
                <a:spcPts val="3310"/>
              </a:lnSpc>
              <a:buFont typeface="Arial" panose="020B0604020202090204"/>
              <a:buChar char="•"/>
            </a:pPr>
            <a:r>
              <a:rPr lang="en-US" sz="2400" b="1">
                <a:solidFill>
                  <a:srgbClr val="53585F"/>
                </a:solidFill>
                <a:latin typeface="Lexend Deca Bold"/>
                <a:ea typeface="Lexend Deca Bold"/>
                <a:cs typeface="Lexend Deca Bold"/>
                <a:sym typeface="Lexend Deca Bold"/>
              </a:rPr>
              <a:t>Slope</a:t>
            </a:r>
            <a:r>
              <a:rPr lang="en-US" sz="2400">
                <a:solidFill>
                  <a:srgbClr val="53585F"/>
                </a:solidFill>
                <a:latin typeface="Lexend Deca"/>
                <a:ea typeface="Lexend Deca"/>
                <a:cs typeface="Lexend Deca"/>
                <a:sym typeface="Lexend Deca"/>
              </a:rPr>
              <a:t>: A section of the lawn with a slope (maximum 35°/70%). While the mower is engineered to handle inclinations of ~33°/65%, this tests its performance at the upper limit.</a:t>
            </a:r>
          </a:p>
          <a:p>
            <a:pPr marL="518160" lvl="1" indent="-259080" algn="just">
              <a:lnSpc>
                <a:spcPts val="3310"/>
              </a:lnSpc>
              <a:buFont typeface="Arial" panose="020B0604020202090204"/>
              <a:buChar char="•"/>
            </a:pPr>
            <a:r>
              <a:rPr lang="en-US" sz="2400" b="1">
                <a:solidFill>
                  <a:srgbClr val="53585F"/>
                </a:solidFill>
                <a:latin typeface="Lexend Deca Bold"/>
                <a:ea typeface="Lexend Deca Bold"/>
                <a:cs typeface="Lexend Deca Bold"/>
                <a:sym typeface="Lexend Deca Bold"/>
              </a:rPr>
              <a:t>Lawn</a:t>
            </a:r>
            <a:r>
              <a:rPr lang="en-US" sz="2400">
                <a:solidFill>
                  <a:srgbClr val="53585F"/>
                </a:solidFill>
                <a:latin typeface="Lexend Deca"/>
                <a:ea typeface="Lexend Deca"/>
                <a:cs typeface="Lexend Deca"/>
                <a:sym typeface="Lexend Deca"/>
              </a:rPr>
              <a:t> </a:t>
            </a:r>
            <a:r>
              <a:rPr lang="en-US" sz="2400" b="1">
                <a:solidFill>
                  <a:srgbClr val="53585F"/>
                </a:solidFill>
                <a:latin typeface="Lexend Deca Bold"/>
                <a:ea typeface="Lexend Deca Bold"/>
                <a:cs typeface="Lexend Deca Bold"/>
                <a:sym typeface="Lexend Deca Bold"/>
              </a:rPr>
              <a:t>Objects</a:t>
            </a:r>
            <a:r>
              <a:rPr lang="en-US" sz="2400">
                <a:solidFill>
                  <a:srgbClr val="53585F"/>
                </a:solidFill>
                <a:latin typeface="Lexend Deca"/>
                <a:ea typeface="Lexend Deca"/>
                <a:cs typeface="Lexend Deca"/>
                <a:sym typeface="Lexend Deca"/>
              </a:rPr>
              <a:t> &amp; </a:t>
            </a:r>
            <a:r>
              <a:rPr lang="en-US" sz="2400" b="1">
                <a:solidFill>
                  <a:srgbClr val="53585F"/>
                </a:solidFill>
                <a:latin typeface="Lexend Deca Bold"/>
                <a:ea typeface="Lexend Deca Bold"/>
                <a:cs typeface="Lexend Deca Bold"/>
                <a:sym typeface="Lexend Deca Bold"/>
              </a:rPr>
              <a:t>Free</a:t>
            </a:r>
            <a:r>
              <a:rPr lang="en-US" sz="2400">
                <a:solidFill>
                  <a:srgbClr val="53585F"/>
                </a:solidFill>
                <a:latin typeface="Lexend Deca"/>
                <a:ea typeface="Lexend Deca"/>
                <a:cs typeface="Lexend Deca"/>
                <a:sym typeface="Lexend Deca"/>
              </a:rPr>
              <a:t>-</a:t>
            </a:r>
            <a:r>
              <a:rPr lang="en-US" sz="2400" b="1">
                <a:solidFill>
                  <a:srgbClr val="53585F"/>
                </a:solidFill>
                <a:latin typeface="Lexend Deca Bold"/>
                <a:ea typeface="Lexend Deca Bold"/>
                <a:cs typeface="Lexend Deca Bold"/>
                <a:sym typeface="Lexend Deca Bold"/>
              </a:rPr>
              <a:t>Roaming</a:t>
            </a:r>
            <a:r>
              <a:rPr lang="en-US" sz="2400">
                <a:solidFill>
                  <a:srgbClr val="53585F"/>
                </a:solidFill>
                <a:latin typeface="Lexend Deca"/>
                <a:ea typeface="Lexend Deca"/>
                <a:cs typeface="Lexend Deca"/>
                <a:sym typeface="Lexend Deca"/>
              </a:rPr>
              <a:t> </a:t>
            </a:r>
            <a:r>
              <a:rPr lang="en-US" sz="2400" b="1">
                <a:solidFill>
                  <a:srgbClr val="53585F"/>
                </a:solidFill>
                <a:latin typeface="Lexend Deca Bold"/>
                <a:ea typeface="Lexend Deca Bold"/>
                <a:cs typeface="Lexend Deca Bold"/>
                <a:sym typeface="Lexend Deca Bold"/>
              </a:rPr>
              <a:t>Pets</a:t>
            </a:r>
            <a:r>
              <a:rPr lang="en-US" sz="2400">
                <a:solidFill>
                  <a:srgbClr val="53585F"/>
                </a:solidFill>
                <a:latin typeface="Lexend Deca"/>
                <a:ea typeface="Lexend Deca"/>
                <a:cs typeface="Lexend Deca"/>
                <a:sym typeface="Lexend Deca"/>
              </a:rPr>
              <a:t>: E.g., trampolines, playhouses, swing sets, kiddie pools, raised flower beds. This tests the robot’s ability to navigate around obstacles and resume mowing seamlessly.</a:t>
            </a:r>
          </a:p>
        </p:txBody>
      </p:sp>
      <p:grpSp>
        <p:nvGrpSpPr>
          <p:cNvPr id="5" name="Group 5"/>
          <p:cNvGrpSpPr/>
          <p:nvPr/>
        </p:nvGrpSpPr>
        <p:grpSpPr>
          <a:xfrm>
            <a:off x="247525" y="784450"/>
            <a:ext cx="6843456" cy="923752"/>
            <a:chOff x="0" y="0"/>
            <a:chExt cx="1802392" cy="243293"/>
          </a:xfrm>
        </p:grpSpPr>
        <p:sp>
          <p:nvSpPr>
            <p:cNvPr id="6" name="Freeform 6"/>
            <p:cNvSpPr/>
            <p:nvPr/>
          </p:nvSpPr>
          <p:spPr>
            <a:xfrm>
              <a:off x="0" y="0"/>
              <a:ext cx="1802392" cy="243293"/>
            </a:xfrm>
            <a:custGeom>
              <a:avLst/>
              <a:gdLst/>
              <a:ahLst/>
              <a:cxnLst/>
              <a:rect l="l" t="t" r="r" b="b"/>
              <a:pathLst>
                <a:path w="1802392" h="243293">
                  <a:moveTo>
                    <a:pt x="0" y="0"/>
                  </a:moveTo>
                  <a:lnTo>
                    <a:pt x="1802392" y="0"/>
                  </a:lnTo>
                  <a:lnTo>
                    <a:pt x="1802392" y="243293"/>
                  </a:lnTo>
                  <a:lnTo>
                    <a:pt x="0" y="243293"/>
                  </a:lnTo>
                  <a:close/>
                </a:path>
              </a:pathLst>
            </a:custGeom>
            <a:solidFill>
              <a:srgbClr val="FFFFFF"/>
            </a:solidFill>
          </p:spPr>
        </p:sp>
        <p:sp>
          <p:nvSpPr>
            <p:cNvPr id="7" name="TextBox 7"/>
            <p:cNvSpPr txBox="1"/>
            <p:nvPr/>
          </p:nvSpPr>
          <p:spPr>
            <a:xfrm>
              <a:off x="0" y="-47625"/>
              <a:ext cx="1802392" cy="290918"/>
            </a:xfrm>
            <a:prstGeom prst="rect">
              <a:avLst/>
            </a:prstGeom>
          </p:spPr>
          <p:txBody>
            <a:bodyPr lIns="50800" tIns="50800" rIns="50800" bIns="50800" rtlCol="0" anchor="ctr"/>
            <a:lstStyle/>
            <a:p>
              <a:pPr algn="ctr">
                <a:lnSpc>
                  <a:spcPts val="3020"/>
                </a:lnSpc>
              </a:pPr>
              <a:endParaRPr/>
            </a:p>
          </p:txBody>
        </p:sp>
      </p:grpSp>
      <p:sp>
        <p:nvSpPr>
          <p:cNvPr id="8" name="TextBox 8"/>
          <p:cNvSpPr txBox="1"/>
          <p:nvPr/>
        </p:nvSpPr>
        <p:spPr>
          <a:xfrm>
            <a:off x="1028700" y="887199"/>
            <a:ext cx="15649683" cy="1085850"/>
          </a:xfrm>
          <a:prstGeom prst="rect">
            <a:avLst/>
          </a:prstGeom>
        </p:spPr>
        <p:txBody>
          <a:bodyPr lIns="0" tIns="0" rIns="0" bIns="0" rtlCol="0" anchor="t">
            <a:spAutoFit/>
          </a:bodyPr>
          <a:lstStyle/>
          <a:p>
            <a:pPr marL="0" lvl="0" indent="0" algn="l">
              <a:lnSpc>
                <a:spcPts val="8640"/>
              </a:lnSpc>
            </a:pPr>
            <a:r>
              <a:rPr lang="en-US" sz="7200" b="1">
                <a:solidFill>
                  <a:srgbClr val="006FC7"/>
                </a:solidFill>
                <a:latin typeface="Lexend Deca Bold"/>
                <a:ea typeface="Lexend Deca Bold"/>
                <a:cs typeface="Lexend Deca Bold"/>
                <a:sym typeface="Lexend Deca Bold"/>
              </a:rPr>
              <a:t>Ideal lawn conditions for testing</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200150"/>
            <a:ext cx="16376725" cy="924306"/>
          </a:xfrm>
          <a:prstGeom prst="rect">
            <a:avLst/>
          </a:prstGeom>
        </p:spPr>
        <p:txBody>
          <a:bodyPr lIns="0" tIns="0" rIns="0" bIns="0" rtlCol="0" anchor="t">
            <a:spAutoFit/>
          </a:bodyPr>
          <a:lstStyle/>
          <a:p>
            <a:pPr algn="l">
              <a:lnSpc>
                <a:spcPts val="6910"/>
              </a:lnSpc>
            </a:pPr>
            <a:r>
              <a:rPr lang="en-US" sz="7200" b="1">
                <a:solidFill>
                  <a:srgbClr val="006FC7"/>
                </a:solidFill>
                <a:latin typeface="Lexend Deca Bold"/>
                <a:ea typeface="Lexend Deca Bold"/>
                <a:cs typeface="Lexend Deca Bold"/>
                <a:sym typeface="Lexend Deca Bold"/>
              </a:rPr>
              <a:t>What should I test for?</a:t>
            </a:r>
          </a:p>
        </p:txBody>
      </p:sp>
      <p:grpSp>
        <p:nvGrpSpPr>
          <p:cNvPr id="3" name="Group 3"/>
          <p:cNvGrpSpPr/>
          <p:nvPr/>
        </p:nvGrpSpPr>
        <p:grpSpPr>
          <a:xfrm>
            <a:off x="7498850" y="7280970"/>
            <a:ext cx="3436425" cy="1557225"/>
            <a:chOff x="0" y="0"/>
            <a:chExt cx="4581900" cy="2076300"/>
          </a:xfrm>
        </p:grpSpPr>
        <p:sp>
          <p:nvSpPr>
            <p:cNvPr id="4" name="Freeform 4">
              <a:hlinkClick r:id="rId3" tooltip="https://forms.gle/HJK3hSgCsQPLtR6x5"/>
            </p:cNvPr>
            <p:cNvSpPr/>
            <p:nvPr/>
          </p:nvSpPr>
          <p:spPr>
            <a:xfrm>
              <a:off x="0" y="0"/>
              <a:ext cx="4581906" cy="2076323"/>
            </a:xfrm>
            <a:custGeom>
              <a:avLst/>
              <a:gdLst/>
              <a:ahLst/>
              <a:cxnLst/>
              <a:rect l="l" t="t" r="r" b="b"/>
              <a:pathLst>
                <a:path w="4581906" h="2076323">
                  <a:moveTo>
                    <a:pt x="0" y="346075"/>
                  </a:moveTo>
                  <a:cubicBezTo>
                    <a:pt x="0" y="154940"/>
                    <a:pt x="154940" y="0"/>
                    <a:pt x="346075" y="0"/>
                  </a:cubicBezTo>
                  <a:lnTo>
                    <a:pt x="4235831" y="0"/>
                  </a:lnTo>
                  <a:cubicBezTo>
                    <a:pt x="4426966" y="0"/>
                    <a:pt x="4581906" y="154940"/>
                    <a:pt x="4581906" y="346075"/>
                  </a:cubicBezTo>
                  <a:lnTo>
                    <a:pt x="4581906" y="1730248"/>
                  </a:lnTo>
                  <a:cubicBezTo>
                    <a:pt x="4581906" y="1921383"/>
                    <a:pt x="4426966" y="2076323"/>
                    <a:pt x="4235831" y="2076323"/>
                  </a:cubicBezTo>
                  <a:lnTo>
                    <a:pt x="346075" y="2076323"/>
                  </a:lnTo>
                  <a:cubicBezTo>
                    <a:pt x="154940" y="2076323"/>
                    <a:pt x="0" y="1921383"/>
                    <a:pt x="0" y="1730248"/>
                  </a:cubicBezTo>
                  <a:close/>
                </a:path>
              </a:pathLst>
            </a:custGeom>
            <a:solidFill>
              <a:srgbClr val="FED40B"/>
            </a:solidFill>
          </p:spPr>
        </p:sp>
        <p:sp>
          <p:nvSpPr>
            <p:cNvPr id="5" name="TextBox 5"/>
            <p:cNvSpPr txBox="1"/>
            <p:nvPr/>
          </p:nvSpPr>
          <p:spPr>
            <a:xfrm>
              <a:off x="0" y="9525"/>
              <a:ext cx="4581900" cy="2066775"/>
            </a:xfrm>
            <a:prstGeom prst="rect">
              <a:avLst/>
            </a:prstGeom>
          </p:spPr>
          <p:txBody>
            <a:bodyPr lIns="50800" tIns="50800" rIns="50800" bIns="50800" rtlCol="0" anchor="ctr"/>
            <a:lstStyle/>
            <a:p>
              <a:pPr algn="ctr">
                <a:lnSpc>
                  <a:spcPts val="4320"/>
                </a:lnSpc>
              </a:pPr>
              <a:r>
                <a:rPr lang="en-US" sz="3600" b="1" dirty="0">
                  <a:solidFill>
                    <a:srgbClr val="53585F"/>
                  </a:solidFill>
                  <a:latin typeface="Lexend Deca Bold"/>
                  <a:ea typeface="Lexend Deca Bold"/>
                  <a:cs typeface="Lexend Deca Bold"/>
                  <a:sym typeface="Lexend Deca Bold"/>
                </a:rPr>
                <a:t>Fill out Survey</a:t>
              </a:r>
            </a:p>
          </p:txBody>
        </p:sp>
      </p:grpSp>
      <p:sp>
        <p:nvSpPr>
          <p:cNvPr id="6" name="TextBox 6"/>
          <p:cNvSpPr txBox="1"/>
          <p:nvPr/>
        </p:nvSpPr>
        <p:spPr>
          <a:xfrm>
            <a:off x="1028700" y="2835081"/>
            <a:ext cx="11634791" cy="3645789"/>
          </a:xfrm>
          <a:prstGeom prst="rect">
            <a:avLst/>
          </a:prstGeom>
        </p:spPr>
        <p:txBody>
          <a:bodyPr lIns="0" tIns="0" rIns="0" bIns="0" rtlCol="0" anchor="t">
            <a:spAutoFit/>
          </a:bodyPr>
          <a:lstStyle/>
          <a:p>
            <a:pPr algn="just">
              <a:lnSpc>
                <a:spcPts val="3650"/>
              </a:lnSpc>
            </a:pPr>
            <a:r>
              <a:rPr lang="en-US" sz="2400">
                <a:solidFill>
                  <a:srgbClr val="53585F"/>
                </a:solidFill>
                <a:latin typeface="Lexend Deca"/>
                <a:ea typeface="Lexend Deca"/>
                <a:cs typeface="Lexend Deca"/>
                <a:sym typeface="Lexend Deca"/>
              </a:rPr>
              <a:t>1. Is it easy to set up the mower for lawn mowing?</a:t>
            </a:r>
          </a:p>
          <a:p>
            <a:pPr algn="just">
              <a:lnSpc>
                <a:spcPts val="3650"/>
              </a:lnSpc>
            </a:pPr>
            <a:r>
              <a:rPr lang="en-US" sz="2400">
                <a:solidFill>
                  <a:srgbClr val="53585F"/>
                </a:solidFill>
                <a:latin typeface="Lexend Deca"/>
                <a:ea typeface="Lexend Deca"/>
                <a:cs typeface="Lexend Deca"/>
                <a:sym typeface="Lexend Deca"/>
              </a:rPr>
              <a:t>2. How well does the mower perform? How does it compare to your previous mowing equipment?</a:t>
            </a:r>
          </a:p>
          <a:p>
            <a:pPr algn="just">
              <a:lnSpc>
                <a:spcPts val="3650"/>
              </a:lnSpc>
            </a:pPr>
            <a:r>
              <a:rPr lang="en-US" sz="2400">
                <a:solidFill>
                  <a:srgbClr val="53585F"/>
                </a:solidFill>
                <a:latin typeface="Lexend Deca"/>
                <a:ea typeface="Lexend Deca"/>
                <a:cs typeface="Lexend Deca"/>
                <a:sym typeface="Lexend Deca"/>
              </a:rPr>
              <a:t>3. What do you like or dislike about any aspect of the user experience?</a:t>
            </a:r>
          </a:p>
          <a:p>
            <a:pPr algn="just">
              <a:lnSpc>
                <a:spcPts val="3650"/>
              </a:lnSpc>
            </a:pPr>
            <a:r>
              <a:rPr lang="en-US" sz="2400">
                <a:solidFill>
                  <a:srgbClr val="53585F"/>
                </a:solidFill>
                <a:latin typeface="Lexend Deca"/>
                <a:ea typeface="Lexend Deca"/>
                <a:cs typeface="Lexend Deca"/>
                <a:sym typeface="Lexend Deca"/>
              </a:rPr>
              <a:t>4. We have many app improvements planned for the coming months, but we welcome all feedback in the meantime.</a:t>
            </a:r>
          </a:p>
          <a:p>
            <a:pPr algn="just">
              <a:lnSpc>
                <a:spcPts val="3650"/>
              </a:lnSpc>
            </a:pPr>
            <a:r>
              <a:rPr lang="en-US" sz="2400">
                <a:solidFill>
                  <a:srgbClr val="53585F"/>
                </a:solidFill>
                <a:latin typeface="Lexend Deca"/>
                <a:ea typeface="Lexend Deca"/>
                <a:cs typeface="Lexend Deca"/>
                <a:sym typeface="Lexend Deca"/>
              </a:rPr>
              <a:t>5. What additional functions or features would you like to see added?</a:t>
            </a:r>
          </a:p>
          <a:p>
            <a:pPr algn="just">
              <a:lnSpc>
                <a:spcPts val="3650"/>
              </a:lnSpc>
            </a:pPr>
            <a:r>
              <a:rPr lang="en-US" sz="2400">
                <a:solidFill>
                  <a:srgbClr val="53585F"/>
                </a:solidFill>
                <a:latin typeface="Lexend Deca"/>
                <a:ea typeface="Lexend Deca"/>
                <a:cs typeface="Lexend Deca"/>
                <a:sym typeface="Lexend Deca"/>
              </a:rPr>
              <a:t>6. Do you have any other feedback or suggestions?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01671" y="0"/>
            <a:ext cx="1886329" cy="1061060"/>
          </a:xfrm>
          <a:custGeom>
            <a:avLst/>
            <a:gdLst/>
            <a:ahLst/>
            <a:cxnLst/>
            <a:rect l="l" t="t" r="r" b="b"/>
            <a:pathLst>
              <a:path w="1886329" h="1061060">
                <a:moveTo>
                  <a:pt x="0" y="0"/>
                </a:moveTo>
                <a:lnTo>
                  <a:pt x="1886329" y="0"/>
                </a:lnTo>
                <a:lnTo>
                  <a:pt x="1886329" y="1061060"/>
                </a:lnTo>
                <a:lnTo>
                  <a:pt x="0" y="1061060"/>
                </a:lnTo>
                <a:lnTo>
                  <a:pt x="0" y="0"/>
                </a:lnTo>
                <a:close/>
              </a:path>
            </a:pathLst>
          </a:custGeom>
          <a:blipFill>
            <a:blip r:embed="rId3"/>
            <a:stretch>
              <a:fillRect/>
            </a:stretch>
          </a:blipFill>
        </p:spPr>
      </p:sp>
      <p:sp>
        <p:nvSpPr>
          <p:cNvPr id="3" name="Freeform 3"/>
          <p:cNvSpPr/>
          <p:nvPr/>
        </p:nvSpPr>
        <p:spPr>
          <a:xfrm>
            <a:off x="1461344" y="2516444"/>
            <a:ext cx="4312345" cy="3055304"/>
          </a:xfrm>
          <a:custGeom>
            <a:avLst/>
            <a:gdLst/>
            <a:ahLst/>
            <a:cxnLst/>
            <a:rect l="l" t="t" r="r" b="b"/>
            <a:pathLst>
              <a:path w="4312345" h="3055304">
                <a:moveTo>
                  <a:pt x="0" y="0"/>
                </a:moveTo>
                <a:lnTo>
                  <a:pt x="4312345" y="0"/>
                </a:lnTo>
                <a:lnTo>
                  <a:pt x="4312345" y="3055303"/>
                </a:lnTo>
                <a:lnTo>
                  <a:pt x="0" y="3055303"/>
                </a:lnTo>
                <a:lnTo>
                  <a:pt x="0" y="0"/>
                </a:lnTo>
                <a:close/>
              </a:path>
            </a:pathLst>
          </a:custGeom>
          <a:blipFill>
            <a:blip r:embed="rId4">
              <a:extLst>
                <a:ext uri="{96DAC541-7B7A-43D3-8B79-37D633B846F1}">
                  <asvg:svgBlip xmlns:asvg="http://schemas.microsoft.com/office/drawing/2016/SVG/main" r:embed="rId5"/>
                </a:ext>
              </a:extLst>
            </a:blip>
            <a:stretch>
              <a:fillRect t="-43134" r="-218847" b="-282644"/>
            </a:stretch>
          </a:blipFill>
        </p:spPr>
      </p:sp>
      <p:sp>
        <p:nvSpPr>
          <p:cNvPr id="4" name="Freeform 4"/>
          <p:cNvSpPr/>
          <p:nvPr/>
        </p:nvSpPr>
        <p:spPr>
          <a:xfrm>
            <a:off x="5893532" y="3135606"/>
            <a:ext cx="4007382" cy="2305369"/>
          </a:xfrm>
          <a:custGeom>
            <a:avLst/>
            <a:gdLst/>
            <a:ahLst/>
            <a:cxnLst/>
            <a:rect l="l" t="t" r="r" b="b"/>
            <a:pathLst>
              <a:path w="4007382" h="2305369">
                <a:moveTo>
                  <a:pt x="0" y="0"/>
                </a:moveTo>
                <a:lnTo>
                  <a:pt x="4007383" y="0"/>
                </a:lnTo>
                <a:lnTo>
                  <a:pt x="4007383" y="2305369"/>
                </a:lnTo>
                <a:lnTo>
                  <a:pt x="0" y="2305369"/>
                </a:lnTo>
                <a:lnTo>
                  <a:pt x="0" y="0"/>
                </a:lnTo>
                <a:close/>
              </a:path>
            </a:pathLst>
          </a:custGeom>
          <a:blipFill>
            <a:blip r:embed="rId4">
              <a:extLst>
                <a:ext uri="{96DAC541-7B7A-43D3-8B79-37D633B846F1}">
                  <asvg:svgBlip xmlns:asvg="http://schemas.microsoft.com/office/drawing/2016/SVG/main" r:embed="rId5"/>
                </a:ext>
              </a:extLst>
            </a:blip>
            <a:stretch>
              <a:fillRect l="-121592" t="-92469" r="-121519" b="-371814"/>
            </a:stretch>
          </a:blipFill>
        </p:spPr>
      </p:sp>
      <p:sp>
        <p:nvSpPr>
          <p:cNvPr id="5" name="Freeform 5"/>
          <p:cNvSpPr/>
          <p:nvPr/>
        </p:nvSpPr>
        <p:spPr>
          <a:xfrm>
            <a:off x="10058401" y="3004833"/>
            <a:ext cx="3817435" cy="2566914"/>
          </a:xfrm>
          <a:custGeom>
            <a:avLst/>
            <a:gdLst/>
            <a:ahLst/>
            <a:cxnLst/>
            <a:rect l="l" t="t" r="r" b="b"/>
            <a:pathLst>
              <a:path w="3817435" h="2566914">
                <a:moveTo>
                  <a:pt x="0" y="0"/>
                </a:moveTo>
                <a:lnTo>
                  <a:pt x="3817435" y="0"/>
                </a:lnTo>
                <a:lnTo>
                  <a:pt x="3817435" y="2566914"/>
                </a:lnTo>
                <a:lnTo>
                  <a:pt x="0" y="2566914"/>
                </a:lnTo>
                <a:lnTo>
                  <a:pt x="0" y="0"/>
                </a:lnTo>
                <a:close/>
              </a:path>
            </a:pathLst>
          </a:custGeom>
          <a:blipFill>
            <a:blip r:embed="rId4">
              <a:extLst>
                <a:ext uri="{96DAC541-7B7A-43D3-8B79-37D633B846F1}">
                  <asvg:svgBlip xmlns:asvg="http://schemas.microsoft.com/office/drawing/2016/SVG/main" r:embed="rId5"/>
                </a:ext>
              </a:extLst>
            </a:blip>
            <a:stretch>
              <a:fillRect l="-260184" t="-70705" b="-336083"/>
            </a:stretch>
          </a:blipFill>
        </p:spPr>
      </p:sp>
      <p:sp>
        <p:nvSpPr>
          <p:cNvPr id="6" name="Freeform 6"/>
          <p:cNvSpPr/>
          <p:nvPr/>
        </p:nvSpPr>
        <p:spPr>
          <a:xfrm>
            <a:off x="15250220" y="3951890"/>
            <a:ext cx="2009080" cy="1319601"/>
          </a:xfrm>
          <a:custGeom>
            <a:avLst/>
            <a:gdLst/>
            <a:ahLst/>
            <a:cxnLst/>
            <a:rect l="l" t="t" r="r" b="b"/>
            <a:pathLst>
              <a:path w="2009080" h="1319601">
                <a:moveTo>
                  <a:pt x="0" y="0"/>
                </a:moveTo>
                <a:lnTo>
                  <a:pt x="2009080" y="0"/>
                </a:lnTo>
                <a:lnTo>
                  <a:pt x="2009080" y="1319601"/>
                </a:lnTo>
                <a:lnTo>
                  <a:pt x="0" y="1319601"/>
                </a:lnTo>
                <a:lnTo>
                  <a:pt x="0" y="0"/>
                </a:lnTo>
                <a:close/>
              </a:path>
            </a:pathLst>
          </a:custGeom>
          <a:blipFill>
            <a:blip r:embed="rId4">
              <a:extLst>
                <a:ext uri="{96DAC541-7B7A-43D3-8B79-37D633B846F1}">
                  <asvg:svgBlip xmlns:asvg="http://schemas.microsoft.com/office/drawing/2016/SVG/main" r:embed="rId5"/>
                </a:ext>
              </a:extLst>
            </a:blip>
            <a:stretch>
              <a:fillRect l="-8155" t="-290408" r="-399004" b="-340125"/>
            </a:stretch>
          </a:blipFill>
        </p:spPr>
      </p:sp>
      <p:sp>
        <p:nvSpPr>
          <p:cNvPr id="7" name="Freeform 7"/>
          <p:cNvSpPr/>
          <p:nvPr/>
        </p:nvSpPr>
        <p:spPr>
          <a:xfrm>
            <a:off x="2299873" y="6497559"/>
            <a:ext cx="2322392" cy="2082725"/>
          </a:xfrm>
          <a:custGeom>
            <a:avLst/>
            <a:gdLst/>
            <a:ahLst/>
            <a:cxnLst/>
            <a:rect l="l" t="t" r="r" b="b"/>
            <a:pathLst>
              <a:path w="2322392" h="2082725">
                <a:moveTo>
                  <a:pt x="0" y="0"/>
                </a:moveTo>
                <a:lnTo>
                  <a:pt x="2322392" y="0"/>
                </a:lnTo>
                <a:lnTo>
                  <a:pt x="2322392" y="2082725"/>
                </a:lnTo>
                <a:lnTo>
                  <a:pt x="0" y="2082725"/>
                </a:lnTo>
                <a:lnTo>
                  <a:pt x="0" y="0"/>
                </a:lnTo>
                <a:close/>
              </a:path>
            </a:pathLst>
          </a:custGeom>
          <a:blipFill>
            <a:blip r:embed="rId4">
              <a:extLst>
                <a:ext uri="{96DAC541-7B7A-43D3-8B79-37D633B846F1}">
                  <asvg:svgBlip xmlns:asvg="http://schemas.microsoft.com/office/drawing/2016/SVG/main" r:embed="rId5"/>
                </a:ext>
              </a:extLst>
            </a:blip>
            <a:stretch>
              <a:fillRect l="-170252" t="-231144" r="-321800" b="-293461"/>
            </a:stretch>
          </a:blipFill>
        </p:spPr>
      </p:sp>
      <p:sp>
        <p:nvSpPr>
          <p:cNvPr id="8" name="Freeform 8"/>
          <p:cNvSpPr/>
          <p:nvPr/>
        </p:nvSpPr>
        <p:spPr>
          <a:xfrm>
            <a:off x="5898398" y="6517778"/>
            <a:ext cx="2322392" cy="2082725"/>
          </a:xfrm>
          <a:custGeom>
            <a:avLst/>
            <a:gdLst/>
            <a:ahLst/>
            <a:cxnLst/>
            <a:rect l="l" t="t" r="r" b="b"/>
            <a:pathLst>
              <a:path w="2322392" h="2082725">
                <a:moveTo>
                  <a:pt x="0" y="0"/>
                </a:moveTo>
                <a:lnTo>
                  <a:pt x="2322393" y="0"/>
                </a:lnTo>
                <a:lnTo>
                  <a:pt x="2322393" y="2082725"/>
                </a:lnTo>
                <a:lnTo>
                  <a:pt x="0" y="2082725"/>
                </a:lnTo>
                <a:lnTo>
                  <a:pt x="0" y="0"/>
                </a:lnTo>
                <a:close/>
              </a:path>
            </a:pathLst>
          </a:custGeom>
          <a:blipFill>
            <a:blip r:embed="rId4">
              <a:extLst>
                <a:ext uri="{96DAC541-7B7A-43D3-8B79-37D633B846F1}">
                  <asvg:svgBlip xmlns:asvg="http://schemas.microsoft.com/office/drawing/2016/SVG/main" r:embed="rId5"/>
                </a:ext>
              </a:extLst>
            </a:blip>
            <a:stretch>
              <a:fillRect l="-305915" t="-233798" r="-186137" b="-290807"/>
            </a:stretch>
          </a:blipFill>
        </p:spPr>
      </p:sp>
      <p:sp>
        <p:nvSpPr>
          <p:cNvPr id="9" name="Freeform 9"/>
          <p:cNvSpPr/>
          <p:nvPr/>
        </p:nvSpPr>
        <p:spPr>
          <a:xfrm>
            <a:off x="13212481" y="6643158"/>
            <a:ext cx="3823327" cy="1939109"/>
          </a:xfrm>
          <a:custGeom>
            <a:avLst/>
            <a:gdLst/>
            <a:ahLst/>
            <a:cxnLst/>
            <a:rect l="l" t="t" r="r" b="b"/>
            <a:pathLst>
              <a:path w="3823327" h="1939109">
                <a:moveTo>
                  <a:pt x="0" y="0"/>
                </a:moveTo>
                <a:lnTo>
                  <a:pt x="3823326" y="0"/>
                </a:lnTo>
                <a:lnTo>
                  <a:pt x="3823326" y="1939109"/>
                </a:lnTo>
                <a:lnTo>
                  <a:pt x="0" y="1939109"/>
                </a:lnTo>
                <a:lnTo>
                  <a:pt x="0" y="0"/>
                </a:lnTo>
                <a:close/>
              </a:path>
            </a:pathLst>
          </a:custGeom>
          <a:blipFill>
            <a:blip r:embed="rId4">
              <a:extLst>
                <a:ext uri="{96DAC541-7B7A-43D3-8B79-37D633B846F1}">
                  <asvg:svgBlip xmlns:asvg="http://schemas.microsoft.com/office/drawing/2016/SVG/main" r:embed="rId5"/>
                </a:ext>
              </a:extLst>
            </a:blip>
            <a:stretch>
              <a:fillRect l="-282021" t="-282076" r="-2317" b="-334883"/>
            </a:stretch>
          </a:blipFill>
        </p:spPr>
      </p:sp>
      <p:sp>
        <p:nvSpPr>
          <p:cNvPr id="10" name="Freeform 10"/>
          <p:cNvSpPr/>
          <p:nvPr/>
        </p:nvSpPr>
        <p:spPr>
          <a:xfrm>
            <a:off x="14119604" y="3199252"/>
            <a:ext cx="2009080" cy="1319601"/>
          </a:xfrm>
          <a:custGeom>
            <a:avLst/>
            <a:gdLst/>
            <a:ahLst/>
            <a:cxnLst/>
            <a:rect l="l" t="t" r="r" b="b"/>
            <a:pathLst>
              <a:path w="2009080" h="1319601">
                <a:moveTo>
                  <a:pt x="0" y="0"/>
                </a:moveTo>
                <a:lnTo>
                  <a:pt x="2009080" y="0"/>
                </a:lnTo>
                <a:lnTo>
                  <a:pt x="2009080" y="1319601"/>
                </a:lnTo>
                <a:lnTo>
                  <a:pt x="0" y="1319601"/>
                </a:lnTo>
                <a:lnTo>
                  <a:pt x="0" y="0"/>
                </a:lnTo>
                <a:close/>
              </a:path>
            </a:pathLst>
          </a:custGeom>
          <a:blipFill>
            <a:blip r:embed="rId4">
              <a:extLst>
                <a:ext uri="{96DAC541-7B7A-43D3-8B79-37D633B846F1}">
                  <asvg:svgBlip xmlns:asvg="http://schemas.microsoft.com/office/drawing/2016/SVG/main" r:embed="rId5"/>
                </a:ext>
              </a:extLst>
            </a:blip>
            <a:stretch>
              <a:fillRect l="-8155" t="-290408" r="-399004" b="-340125"/>
            </a:stretch>
          </a:blipFill>
        </p:spPr>
      </p:sp>
      <p:sp>
        <p:nvSpPr>
          <p:cNvPr id="11" name="Freeform 11"/>
          <p:cNvSpPr/>
          <p:nvPr/>
        </p:nvSpPr>
        <p:spPr>
          <a:xfrm>
            <a:off x="9144000" y="6717440"/>
            <a:ext cx="2469591" cy="1883063"/>
          </a:xfrm>
          <a:custGeom>
            <a:avLst/>
            <a:gdLst/>
            <a:ahLst/>
            <a:cxnLst/>
            <a:rect l="l" t="t" r="r" b="b"/>
            <a:pathLst>
              <a:path w="2469591" h="1883063">
                <a:moveTo>
                  <a:pt x="0" y="0"/>
                </a:moveTo>
                <a:lnTo>
                  <a:pt x="2469591" y="0"/>
                </a:lnTo>
                <a:lnTo>
                  <a:pt x="2469591" y="1883063"/>
                </a:lnTo>
                <a:lnTo>
                  <a:pt x="0" y="1883063"/>
                </a:lnTo>
                <a:lnTo>
                  <a:pt x="0" y="0"/>
                </a:lnTo>
                <a:close/>
              </a:path>
            </a:pathLst>
          </a:custGeom>
          <a:blipFill>
            <a:blip r:embed="rId6"/>
            <a:stretch>
              <a:fillRect/>
            </a:stretch>
          </a:blipFill>
        </p:spPr>
      </p:sp>
      <p:sp>
        <p:nvSpPr>
          <p:cNvPr id="12" name="TextBox 12"/>
          <p:cNvSpPr txBox="1"/>
          <p:nvPr/>
        </p:nvSpPr>
        <p:spPr>
          <a:xfrm>
            <a:off x="1433226" y="690978"/>
            <a:ext cx="6714811" cy="1651635"/>
          </a:xfrm>
          <a:prstGeom prst="rect">
            <a:avLst/>
          </a:prstGeom>
        </p:spPr>
        <p:txBody>
          <a:bodyPr lIns="0" tIns="0" rIns="0" bIns="0" rtlCol="0" anchor="t">
            <a:spAutoFit/>
          </a:bodyPr>
          <a:lstStyle/>
          <a:p>
            <a:pPr algn="l">
              <a:lnSpc>
                <a:spcPts val="13440"/>
              </a:lnSpc>
            </a:pPr>
            <a:r>
              <a:rPr lang="en-US" sz="9600" b="1">
                <a:solidFill>
                  <a:srgbClr val="0071CE"/>
                </a:solidFill>
                <a:latin typeface="Lexend Deca Bold"/>
                <a:ea typeface="Lexend Deca Bold"/>
                <a:cs typeface="Lexend Deca Bold"/>
                <a:sym typeface="Lexend Deca Bold"/>
              </a:rPr>
              <a:t>In the Box</a:t>
            </a:r>
          </a:p>
        </p:txBody>
      </p:sp>
      <p:sp>
        <p:nvSpPr>
          <p:cNvPr id="13" name="TextBox 13"/>
          <p:cNvSpPr txBox="1"/>
          <p:nvPr/>
        </p:nvSpPr>
        <p:spPr>
          <a:xfrm>
            <a:off x="9407872" y="1100292"/>
            <a:ext cx="7918103" cy="701040"/>
          </a:xfrm>
          <a:prstGeom prst="rect">
            <a:avLst/>
          </a:prstGeom>
        </p:spPr>
        <p:txBody>
          <a:bodyPr lIns="0" tIns="0" rIns="0" bIns="0" rtlCol="0" anchor="t">
            <a:spAutoFit/>
          </a:bodyPr>
          <a:lstStyle/>
          <a:p>
            <a:pPr algn="l">
              <a:lnSpc>
                <a:spcPts val="2760"/>
              </a:lnSpc>
            </a:pPr>
            <a:r>
              <a:rPr lang="en-US" sz="2400">
                <a:solidFill>
                  <a:srgbClr val="545454"/>
                </a:solidFill>
                <a:latin typeface="Lexend Deca"/>
                <a:ea typeface="Lexend Deca"/>
                <a:cs typeface="Lexend Deca"/>
                <a:sym typeface="Lexend Deca"/>
              </a:rPr>
              <a:t>As soon as you receive the box, </a:t>
            </a:r>
            <a:r>
              <a:rPr lang="en-US" sz="2400" b="1">
                <a:solidFill>
                  <a:srgbClr val="0071CE"/>
                </a:solidFill>
                <a:latin typeface="Lexend Deca Bold"/>
                <a:ea typeface="Lexend Deca Bold"/>
                <a:cs typeface="Lexend Deca Bold"/>
                <a:sym typeface="Lexend Deca Bold"/>
              </a:rPr>
              <a:t>please contact FAE </a:t>
            </a:r>
            <a:r>
              <a:rPr lang="en-US" sz="2400">
                <a:solidFill>
                  <a:srgbClr val="545454"/>
                </a:solidFill>
                <a:latin typeface="Lexend Deca"/>
                <a:ea typeface="Lexend Deca"/>
                <a:cs typeface="Lexend Deca"/>
                <a:sym typeface="Lexend Deca"/>
              </a:rPr>
              <a:t>for recorded unboxing and installation guidance</a:t>
            </a:r>
          </a:p>
        </p:txBody>
      </p:sp>
      <p:sp>
        <p:nvSpPr>
          <p:cNvPr id="14" name="TextBox 14"/>
          <p:cNvSpPr txBox="1"/>
          <p:nvPr/>
        </p:nvSpPr>
        <p:spPr>
          <a:xfrm>
            <a:off x="14550002" y="8925690"/>
            <a:ext cx="1148283" cy="332610"/>
          </a:xfrm>
          <a:prstGeom prst="rect">
            <a:avLst/>
          </a:prstGeom>
        </p:spPr>
        <p:txBody>
          <a:bodyPr lIns="0" tIns="0" rIns="0" bIns="0" rtlCol="0" anchor="t">
            <a:spAutoFit/>
          </a:bodyPr>
          <a:lstStyle/>
          <a:p>
            <a:pPr algn="l">
              <a:lnSpc>
                <a:spcPts val="2580"/>
              </a:lnSpc>
            </a:pPr>
            <a:r>
              <a:rPr lang="en-US" sz="2460">
                <a:solidFill>
                  <a:srgbClr val="545454"/>
                </a:solidFill>
                <a:latin typeface="Lexend Deca Light"/>
                <a:ea typeface="Lexend Deca Light"/>
                <a:cs typeface="Lexend Deca Light"/>
                <a:sym typeface="Lexend Deca Light"/>
              </a:rPr>
              <a:t>Tool set</a:t>
            </a:r>
          </a:p>
        </p:txBody>
      </p:sp>
      <p:sp>
        <p:nvSpPr>
          <p:cNvPr id="15" name="TextBox 15"/>
          <p:cNvSpPr txBox="1"/>
          <p:nvPr/>
        </p:nvSpPr>
        <p:spPr>
          <a:xfrm>
            <a:off x="1461344" y="8837981"/>
            <a:ext cx="4184730" cy="420319"/>
          </a:xfrm>
          <a:prstGeom prst="rect">
            <a:avLst/>
          </a:prstGeom>
        </p:spPr>
        <p:txBody>
          <a:bodyPr lIns="0" tIns="0" rIns="0" bIns="0" rtlCol="0" anchor="t">
            <a:spAutoFit/>
          </a:bodyPr>
          <a:lstStyle/>
          <a:p>
            <a:pPr algn="ctr">
              <a:lnSpc>
                <a:spcPts val="3445"/>
              </a:lnSpc>
            </a:pPr>
            <a:r>
              <a:rPr lang="en-US" sz="2460">
                <a:solidFill>
                  <a:srgbClr val="545454"/>
                </a:solidFill>
                <a:latin typeface="Lexend Deca Light"/>
                <a:ea typeface="Lexend Deca Light"/>
                <a:cs typeface="Lexend Deca Light"/>
                <a:sym typeface="Lexend Deca Light"/>
              </a:rPr>
              <a:t>Power cables and adapter</a:t>
            </a:r>
          </a:p>
        </p:txBody>
      </p:sp>
      <p:sp>
        <p:nvSpPr>
          <p:cNvPr id="16" name="TextBox 16"/>
          <p:cNvSpPr txBox="1"/>
          <p:nvPr/>
        </p:nvSpPr>
        <p:spPr>
          <a:xfrm>
            <a:off x="5573861" y="8840852"/>
            <a:ext cx="2971466" cy="420275"/>
          </a:xfrm>
          <a:prstGeom prst="rect">
            <a:avLst/>
          </a:prstGeom>
        </p:spPr>
        <p:txBody>
          <a:bodyPr lIns="0" tIns="0" rIns="0" bIns="0" rtlCol="0" anchor="t">
            <a:spAutoFit/>
          </a:bodyPr>
          <a:lstStyle/>
          <a:p>
            <a:pPr algn="ctr">
              <a:lnSpc>
                <a:spcPts val="3445"/>
              </a:lnSpc>
            </a:pPr>
            <a:r>
              <a:rPr lang="en-US" sz="2460">
                <a:solidFill>
                  <a:srgbClr val="545454"/>
                </a:solidFill>
                <a:latin typeface="Lexend Deca Light"/>
                <a:ea typeface="Lexend Deca Light"/>
                <a:cs typeface="Lexend Deca Light"/>
                <a:sym typeface="Lexend Deca Light"/>
              </a:rPr>
              <a:t>Plastic pegs *6</a:t>
            </a:r>
          </a:p>
        </p:txBody>
      </p:sp>
      <p:sp>
        <p:nvSpPr>
          <p:cNvPr id="17" name="TextBox 17"/>
          <p:cNvSpPr txBox="1"/>
          <p:nvPr/>
        </p:nvSpPr>
        <p:spPr>
          <a:xfrm>
            <a:off x="1423701" y="5745078"/>
            <a:ext cx="4150160" cy="420275"/>
          </a:xfrm>
          <a:prstGeom prst="rect">
            <a:avLst/>
          </a:prstGeom>
        </p:spPr>
        <p:txBody>
          <a:bodyPr lIns="0" tIns="0" rIns="0" bIns="0" rtlCol="0" anchor="t">
            <a:spAutoFit/>
          </a:bodyPr>
          <a:lstStyle/>
          <a:p>
            <a:pPr algn="ctr">
              <a:lnSpc>
                <a:spcPts val="3445"/>
              </a:lnSpc>
            </a:pPr>
            <a:r>
              <a:rPr lang="en-US" sz="2460">
                <a:solidFill>
                  <a:srgbClr val="545454"/>
                </a:solidFill>
                <a:latin typeface="Lexend Deca Light"/>
                <a:ea typeface="Lexend Deca Light"/>
                <a:cs typeface="Lexend Deca Light"/>
                <a:sym typeface="Lexend Deca Light"/>
              </a:rPr>
              <a:t>Blix Robotic Lawn Mower</a:t>
            </a:r>
          </a:p>
        </p:txBody>
      </p:sp>
      <p:sp>
        <p:nvSpPr>
          <p:cNvPr id="18" name="TextBox 18"/>
          <p:cNvSpPr txBox="1"/>
          <p:nvPr/>
        </p:nvSpPr>
        <p:spPr>
          <a:xfrm>
            <a:off x="6102258" y="5736992"/>
            <a:ext cx="3333731" cy="420275"/>
          </a:xfrm>
          <a:prstGeom prst="rect">
            <a:avLst/>
          </a:prstGeom>
        </p:spPr>
        <p:txBody>
          <a:bodyPr lIns="0" tIns="0" rIns="0" bIns="0" rtlCol="0" anchor="t">
            <a:spAutoFit/>
          </a:bodyPr>
          <a:lstStyle/>
          <a:p>
            <a:pPr algn="ctr">
              <a:lnSpc>
                <a:spcPts val="3445"/>
              </a:lnSpc>
            </a:pPr>
            <a:r>
              <a:rPr lang="en-US" sz="2460">
                <a:solidFill>
                  <a:srgbClr val="545454"/>
                </a:solidFill>
                <a:latin typeface="Lexend Deca Light"/>
                <a:ea typeface="Lexend Deca Light"/>
                <a:cs typeface="Lexend Deca Light"/>
                <a:sym typeface="Lexend Deca Light"/>
              </a:rPr>
              <a:t>Charging Station</a:t>
            </a:r>
          </a:p>
        </p:txBody>
      </p:sp>
      <p:sp>
        <p:nvSpPr>
          <p:cNvPr id="19" name="TextBox 19"/>
          <p:cNvSpPr txBox="1"/>
          <p:nvPr/>
        </p:nvSpPr>
        <p:spPr>
          <a:xfrm>
            <a:off x="10300253" y="5745034"/>
            <a:ext cx="3333731" cy="420319"/>
          </a:xfrm>
          <a:prstGeom prst="rect">
            <a:avLst/>
          </a:prstGeom>
        </p:spPr>
        <p:txBody>
          <a:bodyPr lIns="0" tIns="0" rIns="0" bIns="0" rtlCol="0" anchor="t">
            <a:spAutoFit/>
          </a:bodyPr>
          <a:lstStyle/>
          <a:p>
            <a:pPr algn="ctr">
              <a:lnSpc>
                <a:spcPts val="3445"/>
              </a:lnSpc>
            </a:pPr>
            <a:r>
              <a:rPr lang="en-US" sz="2460">
                <a:solidFill>
                  <a:srgbClr val="545454"/>
                </a:solidFill>
                <a:latin typeface="Lexend Deca Light"/>
                <a:ea typeface="Lexend Deca Light"/>
                <a:cs typeface="Lexend Deca Light"/>
                <a:sym typeface="Lexend Deca Light"/>
              </a:rPr>
              <a:t>Weather shed</a:t>
            </a:r>
          </a:p>
        </p:txBody>
      </p:sp>
      <p:sp>
        <p:nvSpPr>
          <p:cNvPr id="20" name="TextBox 20"/>
          <p:cNvSpPr txBox="1"/>
          <p:nvPr/>
        </p:nvSpPr>
        <p:spPr>
          <a:xfrm>
            <a:off x="14052929" y="5729932"/>
            <a:ext cx="3333731" cy="420275"/>
          </a:xfrm>
          <a:prstGeom prst="rect">
            <a:avLst/>
          </a:prstGeom>
        </p:spPr>
        <p:txBody>
          <a:bodyPr lIns="0" tIns="0" rIns="0" bIns="0" rtlCol="0" anchor="t">
            <a:spAutoFit/>
          </a:bodyPr>
          <a:lstStyle/>
          <a:p>
            <a:pPr algn="ctr">
              <a:lnSpc>
                <a:spcPts val="3445"/>
              </a:lnSpc>
            </a:pPr>
            <a:r>
              <a:rPr lang="en-US" sz="2460">
                <a:solidFill>
                  <a:srgbClr val="545454"/>
                </a:solidFill>
                <a:latin typeface="Lexend Deca Light"/>
                <a:ea typeface="Lexend Deca Light"/>
                <a:cs typeface="Lexend Deca Light"/>
                <a:sym typeface="Lexend Deca Light"/>
              </a:rPr>
              <a:t>Wheel spikes *2</a:t>
            </a:r>
          </a:p>
        </p:txBody>
      </p:sp>
      <p:sp>
        <p:nvSpPr>
          <p:cNvPr id="21" name="TextBox 21"/>
          <p:cNvSpPr txBox="1"/>
          <p:nvPr/>
        </p:nvSpPr>
        <p:spPr>
          <a:xfrm>
            <a:off x="12413646" y="9324975"/>
            <a:ext cx="5420996" cy="336071"/>
          </a:xfrm>
          <a:prstGeom prst="rect">
            <a:avLst/>
          </a:prstGeom>
        </p:spPr>
        <p:txBody>
          <a:bodyPr lIns="0" tIns="0" rIns="0" bIns="0" rtlCol="0" anchor="t">
            <a:spAutoFit/>
          </a:bodyPr>
          <a:lstStyle/>
          <a:p>
            <a:pPr algn="l">
              <a:lnSpc>
                <a:spcPts val="1375"/>
              </a:lnSpc>
            </a:pPr>
            <a:r>
              <a:rPr lang="en-US" sz="1305">
                <a:solidFill>
                  <a:srgbClr val="545454"/>
                </a:solidFill>
                <a:latin typeface="Lexend Deca Light"/>
                <a:ea typeface="Lexend Deca Light"/>
                <a:cs typeface="Lexend Deca Light"/>
                <a:sym typeface="Lexend Deca Light"/>
              </a:rPr>
              <a:t>Screws for skid plates *6, Anti-slip screws * 10, Allen wrench (small *1, large *1), Extra cutting blades *6, Phillips screwdriver *1, Wrench *1</a:t>
            </a:r>
          </a:p>
        </p:txBody>
      </p:sp>
      <p:sp>
        <p:nvSpPr>
          <p:cNvPr id="22" name="TextBox 22"/>
          <p:cNvSpPr txBox="1"/>
          <p:nvPr/>
        </p:nvSpPr>
        <p:spPr>
          <a:xfrm>
            <a:off x="8893062" y="8762428"/>
            <a:ext cx="2971466" cy="855405"/>
          </a:xfrm>
          <a:prstGeom prst="rect">
            <a:avLst/>
          </a:prstGeom>
        </p:spPr>
        <p:txBody>
          <a:bodyPr lIns="0" tIns="0" rIns="0" bIns="0" rtlCol="0" anchor="t">
            <a:spAutoFit/>
          </a:bodyPr>
          <a:lstStyle/>
          <a:p>
            <a:pPr algn="ctr">
              <a:lnSpc>
                <a:spcPts val="3445"/>
              </a:lnSpc>
            </a:pPr>
            <a:r>
              <a:rPr lang="en-US" sz="2460">
                <a:solidFill>
                  <a:srgbClr val="545454"/>
                </a:solidFill>
                <a:latin typeface="Lexend Deca Light"/>
                <a:ea typeface="Lexend Deca Light"/>
                <a:cs typeface="Lexend Deca Light"/>
                <a:sym typeface="Lexend Deca Light"/>
              </a:rPr>
              <a:t>Cross-shaped</a:t>
            </a:r>
          </a:p>
          <a:p>
            <a:pPr algn="ctr">
              <a:lnSpc>
                <a:spcPts val="3445"/>
              </a:lnSpc>
            </a:pPr>
            <a:r>
              <a:rPr lang="en-US" sz="2460">
                <a:solidFill>
                  <a:srgbClr val="545454"/>
                </a:solidFill>
                <a:latin typeface="Lexend Deca Light"/>
                <a:ea typeface="Lexend Deca Light"/>
                <a:cs typeface="Lexend Deca Light"/>
                <a:sym typeface="Lexend Deca Light"/>
              </a:rPr>
              <a:t>blade</a:t>
            </a:r>
          </a:p>
        </p:txBody>
      </p:sp>
      <p:sp>
        <p:nvSpPr>
          <p:cNvPr id="26" name="文本框 25">
            <a:extLst>
              <a:ext uri="{FF2B5EF4-FFF2-40B4-BE49-F238E27FC236}">
                <a16:creationId xmlns:a16="http://schemas.microsoft.com/office/drawing/2014/main" id="{3F60F99F-F98B-4F7A-A355-473A9F7B273D}"/>
              </a:ext>
            </a:extLst>
          </p:cNvPr>
          <p:cNvSpPr txBox="1"/>
          <p:nvPr/>
        </p:nvSpPr>
        <p:spPr>
          <a:xfrm>
            <a:off x="17035808" y="9702225"/>
            <a:ext cx="990600" cy="584775"/>
          </a:xfrm>
          <a:prstGeom prst="rect">
            <a:avLst/>
          </a:prstGeom>
          <a:noFill/>
        </p:spPr>
        <p:txBody>
          <a:bodyPr wrap="square" rtlCol="0">
            <a:spAutoFit/>
          </a:bodyPr>
          <a:lstStyle/>
          <a:p>
            <a:r>
              <a:rPr lang="en-US" altLang="zh-CN" sz="3200" dirty="0"/>
              <a:t>5</a:t>
            </a:r>
            <a:endParaRPr lang="zh-CN" alt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035" y="5997857"/>
            <a:ext cx="3813191" cy="3667857"/>
          </a:xfrm>
          <a:custGeom>
            <a:avLst/>
            <a:gdLst/>
            <a:ahLst/>
            <a:cxnLst/>
            <a:rect l="l" t="t" r="r" b="b"/>
            <a:pathLst>
              <a:path w="3813191" h="3667857">
                <a:moveTo>
                  <a:pt x="0" y="0"/>
                </a:moveTo>
                <a:lnTo>
                  <a:pt x="3813192" y="0"/>
                </a:lnTo>
                <a:lnTo>
                  <a:pt x="3813192" y="3667857"/>
                </a:lnTo>
                <a:lnTo>
                  <a:pt x="0" y="3667857"/>
                </a:lnTo>
                <a:lnTo>
                  <a:pt x="0" y="0"/>
                </a:lnTo>
                <a:close/>
              </a:path>
            </a:pathLst>
          </a:custGeom>
          <a:blipFill>
            <a:blip r:embed="rId3"/>
            <a:stretch>
              <a:fillRect t="-15319" r="-730" b="-34554"/>
            </a:stretch>
          </a:blipFill>
        </p:spPr>
      </p:sp>
      <p:sp>
        <p:nvSpPr>
          <p:cNvPr id="3" name="Freeform 3"/>
          <p:cNvSpPr/>
          <p:nvPr/>
        </p:nvSpPr>
        <p:spPr>
          <a:xfrm>
            <a:off x="13429553" y="2874431"/>
            <a:ext cx="3829747" cy="3622188"/>
          </a:xfrm>
          <a:custGeom>
            <a:avLst/>
            <a:gdLst/>
            <a:ahLst/>
            <a:cxnLst/>
            <a:rect l="l" t="t" r="r" b="b"/>
            <a:pathLst>
              <a:path w="3829747" h="3622188">
                <a:moveTo>
                  <a:pt x="0" y="0"/>
                </a:moveTo>
                <a:lnTo>
                  <a:pt x="3829747" y="0"/>
                </a:lnTo>
                <a:lnTo>
                  <a:pt x="3829747" y="3622188"/>
                </a:lnTo>
                <a:lnTo>
                  <a:pt x="0" y="3622188"/>
                </a:lnTo>
                <a:lnTo>
                  <a:pt x="0" y="0"/>
                </a:lnTo>
                <a:close/>
              </a:path>
            </a:pathLst>
          </a:custGeom>
          <a:blipFill>
            <a:blip r:embed="rId4"/>
            <a:stretch>
              <a:fillRect l="-3335" t="-122484" r="-3335"/>
            </a:stretch>
          </a:blipFill>
        </p:spPr>
      </p:sp>
      <p:sp>
        <p:nvSpPr>
          <p:cNvPr id="4" name="Freeform 4"/>
          <p:cNvSpPr/>
          <p:nvPr/>
        </p:nvSpPr>
        <p:spPr>
          <a:xfrm>
            <a:off x="5161027" y="2874431"/>
            <a:ext cx="3829747" cy="3622188"/>
          </a:xfrm>
          <a:custGeom>
            <a:avLst/>
            <a:gdLst/>
            <a:ahLst/>
            <a:cxnLst/>
            <a:rect l="l" t="t" r="r" b="b"/>
            <a:pathLst>
              <a:path w="3829747" h="3622188">
                <a:moveTo>
                  <a:pt x="0" y="0"/>
                </a:moveTo>
                <a:lnTo>
                  <a:pt x="3829746" y="0"/>
                </a:lnTo>
                <a:lnTo>
                  <a:pt x="3829746" y="3622188"/>
                </a:lnTo>
                <a:lnTo>
                  <a:pt x="0" y="3622188"/>
                </a:lnTo>
                <a:lnTo>
                  <a:pt x="0" y="0"/>
                </a:lnTo>
                <a:close/>
              </a:path>
            </a:pathLst>
          </a:custGeom>
          <a:blipFill>
            <a:blip r:embed="rId5"/>
            <a:stretch>
              <a:fillRect l="-33250" r="-8442"/>
            </a:stretch>
          </a:blipFill>
        </p:spPr>
      </p:sp>
      <p:sp>
        <p:nvSpPr>
          <p:cNvPr id="5" name="Freeform 5"/>
          <p:cNvSpPr/>
          <p:nvPr/>
        </p:nvSpPr>
        <p:spPr>
          <a:xfrm>
            <a:off x="9295573" y="5997857"/>
            <a:ext cx="3827527" cy="3667857"/>
          </a:xfrm>
          <a:custGeom>
            <a:avLst/>
            <a:gdLst/>
            <a:ahLst/>
            <a:cxnLst/>
            <a:rect l="l" t="t" r="r" b="b"/>
            <a:pathLst>
              <a:path w="3827527" h="3667857">
                <a:moveTo>
                  <a:pt x="0" y="0"/>
                </a:moveTo>
                <a:lnTo>
                  <a:pt x="3827527" y="0"/>
                </a:lnTo>
                <a:lnTo>
                  <a:pt x="3827527" y="3667857"/>
                </a:lnTo>
                <a:lnTo>
                  <a:pt x="0" y="3667857"/>
                </a:lnTo>
                <a:lnTo>
                  <a:pt x="0" y="0"/>
                </a:lnTo>
                <a:close/>
              </a:path>
            </a:pathLst>
          </a:custGeom>
          <a:blipFill>
            <a:blip r:embed="rId6"/>
            <a:stretch>
              <a:fillRect t="-38084" r="-107183" b="-5960"/>
            </a:stretch>
          </a:blipFill>
        </p:spPr>
      </p:sp>
      <p:sp>
        <p:nvSpPr>
          <p:cNvPr id="6" name="TextBox 6"/>
          <p:cNvSpPr txBox="1"/>
          <p:nvPr/>
        </p:nvSpPr>
        <p:spPr>
          <a:xfrm>
            <a:off x="11745517" y="1059856"/>
            <a:ext cx="5513783" cy="1200150"/>
          </a:xfrm>
          <a:prstGeom prst="rect">
            <a:avLst/>
          </a:prstGeom>
        </p:spPr>
        <p:txBody>
          <a:bodyPr lIns="0" tIns="0" rIns="0" bIns="0" rtlCol="0" anchor="t">
            <a:spAutoFit/>
          </a:bodyPr>
          <a:lstStyle/>
          <a:p>
            <a:pPr algn="l">
              <a:lnSpc>
                <a:spcPts val="4140"/>
              </a:lnSpc>
            </a:pPr>
            <a:r>
              <a:rPr lang="en-US" sz="3600" b="1">
                <a:solidFill>
                  <a:srgbClr val="0071CE"/>
                </a:solidFill>
                <a:latin typeface="Lexend Deca Bold"/>
                <a:ea typeface="Lexend Deca Bold"/>
                <a:cs typeface="Lexend Deca Bold"/>
                <a:sym typeface="Lexend Deca Bold"/>
              </a:rPr>
              <a:t>Safety First </a:t>
            </a:r>
          </a:p>
          <a:p>
            <a:pPr algn="l">
              <a:lnSpc>
                <a:spcPts val="2760"/>
              </a:lnSpc>
            </a:pPr>
            <a:r>
              <a:rPr lang="en-US" sz="2400">
                <a:solidFill>
                  <a:srgbClr val="545454"/>
                </a:solidFill>
                <a:latin typeface="Lexend Deca"/>
                <a:ea typeface="Lexend Deca"/>
                <a:cs typeface="Lexend Deca"/>
                <a:sym typeface="Lexend Deca"/>
              </a:rPr>
              <a:t>Walk around your lawn to check for any objects on the lawn:</a:t>
            </a:r>
          </a:p>
        </p:txBody>
      </p:sp>
      <p:sp>
        <p:nvSpPr>
          <p:cNvPr id="7" name="Freeform 7"/>
          <p:cNvSpPr/>
          <p:nvPr/>
        </p:nvSpPr>
        <p:spPr>
          <a:xfrm>
            <a:off x="16401671" y="0"/>
            <a:ext cx="1886329" cy="1061060"/>
          </a:xfrm>
          <a:custGeom>
            <a:avLst/>
            <a:gdLst/>
            <a:ahLst/>
            <a:cxnLst/>
            <a:rect l="l" t="t" r="r" b="b"/>
            <a:pathLst>
              <a:path w="1886329" h="1061060">
                <a:moveTo>
                  <a:pt x="0" y="0"/>
                </a:moveTo>
                <a:lnTo>
                  <a:pt x="1886329" y="0"/>
                </a:lnTo>
                <a:lnTo>
                  <a:pt x="1886329" y="1061060"/>
                </a:lnTo>
                <a:lnTo>
                  <a:pt x="0" y="1061060"/>
                </a:lnTo>
                <a:lnTo>
                  <a:pt x="0" y="0"/>
                </a:lnTo>
                <a:close/>
              </a:path>
            </a:pathLst>
          </a:custGeom>
          <a:blipFill>
            <a:blip r:embed="rId7"/>
            <a:stretch>
              <a:fillRect/>
            </a:stretch>
          </a:blipFill>
        </p:spPr>
      </p:sp>
      <p:sp>
        <p:nvSpPr>
          <p:cNvPr id="8" name="Freeform 8"/>
          <p:cNvSpPr/>
          <p:nvPr/>
        </p:nvSpPr>
        <p:spPr>
          <a:xfrm>
            <a:off x="10277923" y="1148659"/>
            <a:ext cx="1132663" cy="993969"/>
          </a:xfrm>
          <a:custGeom>
            <a:avLst/>
            <a:gdLst/>
            <a:ahLst/>
            <a:cxnLst/>
            <a:rect l="l" t="t" r="r" b="b"/>
            <a:pathLst>
              <a:path w="1132663" h="993969">
                <a:moveTo>
                  <a:pt x="0" y="0"/>
                </a:moveTo>
                <a:lnTo>
                  <a:pt x="1132663" y="0"/>
                </a:lnTo>
                <a:lnTo>
                  <a:pt x="1132663" y="993969"/>
                </a:lnTo>
                <a:lnTo>
                  <a:pt x="0" y="993969"/>
                </a:lnTo>
                <a:lnTo>
                  <a:pt x="0" y="0"/>
                </a:lnTo>
                <a:close/>
              </a:path>
            </a:pathLst>
          </a:custGeom>
          <a:blipFill>
            <a:blip r:embed="rId8"/>
            <a:stretch>
              <a:fillRect/>
            </a:stretch>
          </a:blipFill>
        </p:spPr>
      </p:sp>
      <p:grpSp>
        <p:nvGrpSpPr>
          <p:cNvPr id="9" name="Group 9"/>
          <p:cNvGrpSpPr/>
          <p:nvPr/>
        </p:nvGrpSpPr>
        <p:grpSpPr>
          <a:xfrm>
            <a:off x="1028700" y="2874431"/>
            <a:ext cx="3829747" cy="3395641"/>
            <a:chOff x="0" y="0"/>
            <a:chExt cx="5106329" cy="4527522"/>
          </a:xfrm>
        </p:grpSpPr>
        <p:grpSp>
          <p:nvGrpSpPr>
            <p:cNvPr id="10" name="Group 10"/>
            <p:cNvGrpSpPr/>
            <p:nvPr/>
          </p:nvGrpSpPr>
          <p:grpSpPr>
            <a:xfrm>
              <a:off x="0" y="833156"/>
              <a:ext cx="5106329" cy="3694366"/>
              <a:chOff x="0" y="0"/>
              <a:chExt cx="2158565" cy="1561696"/>
            </a:xfrm>
          </p:grpSpPr>
          <p:sp>
            <p:nvSpPr>
              <p:cNvPr id="11" name="Freeform 11"/>
              <p:cNvSpPr/>
              <p:nvPr/>
            </p:nvSpPr>
            <p:spPr>
              <a:xfrm>
                <a:off x="0" y="0"/>
                <a:ext cx="2158565" cy="1561695"/>
              </a:xfrm>
              <a:custGeom>
                <a:avLst/>
                <a:gdLst/>
                <a:ahLst/>
                <a:cxnLst/>
                <a:rect l="l" t="t" r="r" b="b"/>
                <a:pathLst>
                  <a:path w="2158565" h="1561695">
                    <a:moveTo>
                      <a:pt x="0" y="0"/>
                    </a:moveTo>
                    <a:lnTo>
                      <a:pt x="2158565" y="0"/>
                    </a:lnTo>
                    <a:lnTo>
                      <a:pt x="2158565" y="1561695"/>
                    </a:lnTo>
                    <a:lnTo>
                      <a:pt x="0" y="1561695"/>
                    </a:lnTo>
                    <a:close/>
                  </a:path>
                </a:pathLst>
              </a:custGeom>
              <a:solidFill>
                <a:srgbClr val="0071CE"/>
              </a:solidFill>
            </p:spPr>
          </p:sp>
        </p:grpSp>
        <p:grpSp>
          <p:nvGrpSpPr>
            <p:cNvPr id="12" name="Group 12"/>
            <p:cNvGrpSpPr/>
            <p:nvPr/>
          </p:nvGrpSpPr>
          <p:grpSpPr>
            <a:xfrm>
              <a:off x="0" y="0"/>
              <a:ext cx="5103369" cy="4114800"/>
              <a:chOff x="0" y="0"/>
              <a:chExt cx="1008073" cy="812800"/>
            </a:xfrm>
          </p:grpSpPr>
          <p:sp>
            <p:nvSpPr>
              <p:cNvPr id="13" name="Freeform 13"/>
              <p:cNvSpPr/>
              <p:nvPr/>
            </p:nvSpPr>
            <p:spPr>
              <a:xfrm>
                <a:off x="0" y="0"/>
                <a:ext cx="1008073" cy="812800"/>
              </a:xfrm>
              <a:custGeom>
                <a:avLst/>
                <a:gdLst/>
                <a:ahLst/>
                <a:cxnLst/>
                <a:rect l="l" t="t" r="r" b="b"/>
                <a:pathLst>
                  <a:path w="1008073" h="812800">
                    <a:moveTo>
                      <a:pt x="60681" y="0"/>
                    </a:moveTo>
                    <a:lnTo>
                      <a:pt x="947392" y="0"/>
                    </a:lnTo>
                    <a:cubicBezTo>
                      <a:pt x="963486" y="0"/>
                      <a:pt x="978920" y="6393"/>
                      <a:pt x="990300" y="17773"/>
                    </a:cubicBezTo>
                    <a:cubicBezTo>
                      <a:pt x="1001680" y="29153"/>
                      <a:pt x="1008073" y="44587"/>
                      <a:pt x="1008073" y="60681"/>
                    </a:cubicBezTo>
                    <a:lnTo>
                      <a:pt x="1008073" y="752119"/>
                    </a:lnTo>
                    <a:cubicBezTo>
                      <a:pt x="1008073" y="768213"/>
                      <a:pt x="1001680" y="783647"/>
                      <a:pt x="990300" y="795027"/>
                    </a:cubicBezTo>
                    <a:cubicBezTo>
                      <a:pt x="978920" y="806407"/>
                      <a:pt x="963486" y="812800"/>
                      <a:pt x="947392" y="812800"/>
                    </a:cubicBezTo>
                    <a:lnTo>
                      <a:pt x="60681" y="812800"/>
                    </a:lnTo>
                    <a:cubicBezTo>
                      <a:pt x="44587" y="812800"/>
                      <a:pt x="29153" y="806407"/>
                      <a:pt x="17773" y="795027"/>
                    </a:cubicBezTo>
                    <a:cubicBezTo>
                      <a:pt x="6393" y="783647"/>
                      <a:pt x="0" y="768213"/>
                      <a:pt x="0" y="752119"/>
                    </a:cubicBezTo>
                    <a:lnTo>
                      <a:pt x="0" y="60681"/>
                    </a:lnTo>
                    <a:cubicBezTo>
                      <a:pt x="0" y="44587"/>
                      <a:pt x="6393" y="29153"/>
                      <a:pt x="17773" y="17773"/>
                    </a:cubicBezTo>
                    <a:cubicBezTo>
                      <a:pt x="29153" y="6393"/>
                      <a:pt x="44587" y="0"/>
                      <a:pt x="60681" y="0"/>
                    </a:cubicBezTo>
                    <a:close/>
                  </a:path>
                </a:pathLst>
              </a:custGeom>
              <a:solidFill>
                <a:srgbClr val="0071CE"/>
              </a:solidFill>
            </p:spPr>
          </p:sp>
          <p:sp>
            <p:nvSpPr>
              <p:cNvPr id="14" name="TextBox 14"/>
              <p:cNvSpPr txBox="1"/>
              <p:nvPr/>
            </p:nvSpPr>
            <p:spPr>
              <a:xfrm>
                <a:off x="0" y="0"/>
                <a:ext cx="1008073" cy="812800"/>
              </a:xfrm>
              <a:prstGeom prst="rect">
                <a:avLst/>
              </a:prstGeom>
            </p:spPr>
            <p:txBody>
              <a:bodyPr lIns="50800" tIns="50800" rIns="50800" bIns="50800" rtlCol="0" anchor="ctr"/>
              <a:lstStyle/>
              <a:p>
                <a:pPr algn="ctr">
                  <a:lnSpc>
                    <a:spcPts val="2760"/>
                  </a:lnSpc>
                </a:pPr>
                <a:endParaRPr/>
              </a:p>
            </p:txBody>
          </p:sp>
        </p:grpSp>
      </p:grpSp>
      <p:grpSp>
        <p:nvGrpSpPr>
          <p:cNvPr id="15" name="Group 15"/>
          <p:cNvGrpSpPr/>
          <p:nvPr/>
        </p:nvGrpSpPr>
        <p:grpSpPr>
          <a:xfrm>
            <a:off x="9293354" y="2874431"/>
            <a:ext cx="3829747" cy="3395641"/>
            <a:chOff x="0" y="0"/>
            <a:chExt cx="5106329" cy="4527522"/>
          </a:xfrm>
        </p:grpSpPr>
        <p:grpSp>
          <p:nvGrpSpPr>
            <p:cNvPr id="16" name="Group 16"/>
            <p:cNvGrpSpPr/>
            <p:nvPr/>
          </p:nvGrpSpPr>
          <p:grpSpPr>
            <a:xfrm>
              <a:off x="0" y="833156"/>
              <a:ext cx="5106329" cy="3694366"/>
              <a:chOff x="0" y="0"/>
              <a:chExt cx="2158565" cy="1561696"/>
            </a:xfrm>
          </p:grpSpPr>
          <p:sp>
            <p:nvSpPr>
              <p:cNvPr id="17" name="Freeform 17"/>
              <p:cNvSpPr/>
              <p:nvPr/>
            </p:nvSpPr>
            <p:spPr>
              <a:xfrm>
                <a:off x="0" y="0"/>
                <a:ext cx="2158565" cy="1561695"/>
              </a:xfrm>
              <a:custGeom>
                <a:avLst/>
                <a:gdLst/>
                <a:ahLst/>
                <a:cxnLst/>
                <a:rect l="l" t="t" r="r" b="b"/>
                <a:pathLst>
                  <a:path w="2158565" h="1561695">
                    <a:moveTo>
                      <a:pt x="0" y="0"/>
                    </a:moveTo>
                    <a:lnTo>
                      <a:pt x="2158565" y="0"/>
                    </a:lnTo>
                    <a:lnTo>
                      <a:pt x="2158565" y="1561695"/>
                    </a:lnTo>
                    <a:lnTo>
                      <a:pt x="0" y="1561695"/>
                    </a:lnTo>
                    <a:close/>
                  </a:path>
                </a:pathLst>
              </a:custGeom>
              <a:solidFill>
                <a:srgbClr val="0071CE"/>
              </a:solidFill>
            </p:spPr>
          </p:sp>
        </p:grpSp>
        <p:grpSp>
          <p:nvGrpSpPr>
            <p:cNvPr id="18" name="Group 18"/>
            <p:cNvGrpSpPr/>
            <p:nvPr/>
          </p:nvGrpSpPr>
          <p:grpSpPr>
            <a:xfrm>
              <a:off x="0" y="0"/>
              <a:ext cx="5103369" cy="4114800"/>
              <a:chOff x="0" y="0"/>
              <a:chExt cx="1008073" cy="812800"/>
            </a:xfrm>
          </p:grpSpPr>
          <p:sp>
            <p:nvSpPr>
              <p:cNvPr id="19" name="Freeform 19"/>
              <p:cNvSpPr/>
              <p:nvPr/>
            </p:nvSpPr>
            <p:spPr>
              <a:xfrm>
                <a:off x="0" y="0"/>
                <a:ext cx="1008073" cy="812800"/>
              </a:xfrm>
              <a:custGeom>
                <a:avLst/>
                <a:gdLst/>
                <a:ahLst/>
                <a:cxnLst/>
                <a:rect l="l" t="t" r="r" b="b"/>
                <a:pathLst>
                  <a:path w="1008073" h="812800">
                    <a:moveTo>
                      <a:pt x="60681" y="0"/>
                    </a:moveTo>
                    <a:lnTo>
                      <a:pt x="947392" y="0"/>
                    </a:lnTo>
                    <a:cubicBezTo>
                      <a:pt x="963486" y="0"/>
                      <a:pt x="978920" y="6393"/>
                      <a:pt x="990300" y="17773"/>
                    </a:cubicBezTo>
                    <a:cubicBezTo>
                      <a:pt x="1001680" y="29153"/>
                      <a:pt x="1008073" y="44587"/>
                      <a:pt x="1008073" y="60681"/>
                    </a:cubicBezTo>
                    <a:lnTo>
                      <a:pt x="1008073" y="752119"/>
                    </a:lnTo>
                    <a:cubicBezTo>
                      <a:pt x="1008073" y="768213"/>
                      <a:pt x="1001680" y="783647"/>
                      <a:pt x="990300" y="795027"/>
                    </a:cubicBezTo>
                    <a:cubicBezTo>
                      <a:pt x="978920" y="806407"/>
                      <a:pt x="963486" y="812800"/>
                      <a:pt x="947392" y="812800"/>
                    </a:cubicBezTo>
                    <a:lnTo>
                      <a:pt x="60681" y="812800"/>
                    </a:lnTo>
                    <a:cubicBezTo>
                      <a:pt x="44587" y="812800"/>
                      <a:pt x="29153" y="806407"/>
                      <a:pt x="17773" y="795027"/>
                    </a:cubicBezTo>
                    <a:cubicBezTo>
                      <a:pt x="6393" y="783647"/>
                      <a:pt x="0" y="768213"/>
                      <a:pt x="0" y="752119"/>
                    </a:cubicBezTo>
                    <a:lnTo>
                      <a:pt x="0" y="60681"/>
                    </a:lnTo>
                    <a:cubicBezTo>
                      <a:pt x="0" y="44587"/>
                      <a:pt x="6393" y="29153"/>
                      <a:pt x="17773" y="17773"/>
                    </a:cubicBezTo>
                    <a:cubicBezTo>
                      <a:pt x="29153" y="6393"/>
                      <a:pt x="44587" y="0"/>
                      <a:pt x="60681" y="0"/>
                    </a:cubicBezTo>
                    <a:close/>
                  </a:path>
                </a:pathLst>
              </a:custGeom>
              <a:solidFill>
                <a:srgbClr val="0071CE"/>
              </a:solidFill>
            </p:spPr>
          </p:sp>
          <p:sp>
            <p:nvSpPr>
              <p:cNvPr id="20" name="TextBox 20"/>
              <p:cNvSpPr txBox="1"/>
              <p:nvPr/>
            </p:nvSpPr>
            <p:spPr>
              <a:xfrm>
                <a:off x="0" y="0"/>
                <a:ext cx="1008073" cy="812800"/>
              </a:xfrm>
              <a:prstGeom prst="rect">
                <a:avLst/>
              </a:prstGeom>
            </p:spPr>
            <p:txBody>
              <a:bodyPr lIns="50800" tIns="50800" rIns="50800" bIns="50800" rtlCol="0" anchor="ctr"/>
              <a:lstStyle/>
              <a:p>
                <a:pPr algn="ctr">
                  <a:lnSpc>
                    <a:spcPts val="2760"/>
                  </a:lnSpc>
                </a:pPr>
                <a:endParaRPr/>
              </a:p>
            </p:txBody>
          </p:sp>
        </p:grpSp>
      </p:grpSp>
      <p:grpSp>
        <p:nvGrpSpPr>
          <p:cNvPr id="21" name="Group 21"/>
          <p:cNvGrpSpPr/>
          <p:nvPr/>
        </p:nvGrpSpPr>
        <p:grpSpPr>
          <a:xfrm rot="-10800000">
            <a:off x="5161027" y="6270073"/>
            <a:ext cx="3829747" cy="3395641"/>
            <a:chOff x="0" y="0"/>
            <a:chExt cx="5106329" cy="4527522"/>
          </a:xfrm>
        </p:grpSpPr>
        <p:grpSp>
          <p:nvGrpSpPr>
            <p:cNvPr id="22" name="Group 22"/>
            <p:cNvGrpSpPr/>
            <p:nvPr/>
          </p:nvGrpSpPr>
          <p:grpSpPr>
            <a:xfrm>
              <a:off x="0" y="833156"/>
              <a:ext cx="5106329" cy="3694366"/>
              <a:chOff x="0" y="0"/>
              <a:chExt cx="2158565" cy="1561696"/>
            </a:xfrm>
          </p:grpSpPr>
          <p:sp>
            <p:nvSpPr>
              <p:cNvPr id="23" name="Freeform 23"/>
              <p:cNvSpPr/>
              <p:nvPr/>
            </p:nvSpPr>
            <p:spPr>
              <a:xfrm>
                <a:off x="0" y="0"/>
                <a:ext cx="2158565" cy="1561695"/>
              </a:xfrm>
              <a:custGeom>
                <a:avLst/>
                <a:gdLst/>
                <a:ahLst/>
                <a:cxnLst/>
                <a:rect l="l" t="t" r="r" b="b"/>
                <a:pathLst>
                  <a:path w="2158565" h="1561695">
                    <a:moveTo>
                      <a:pt x="0" y="0"/>
                    </a:moveTo>
                    <a:lnTo>
                      <a:pt x="2158565" y="0"/>
                    </a:lnTo>
                    <a:lnTo>
                      <a:pt x="2158565" y="1561695"/>
                    </a:lnTo>
                    <a:lnTo>
                      <a:pt x="0" y="1561695"/>
                    </a:lnTo>
                    <a:close/>
                  </a:path>
                </a:pathLst>
              </a:custGeom>
              <a:solidFill>
                <a:srgbClr val="0071CE"/>
              </a:solidFill>
            </p:spPr>
          </p:sp>
        </p:grpSp>
        <p:grpSp>
          <p:nvGrpSpPr>
            <p:cNvPr id="24" name="Group 24"/>
            <p:cNvGrpSpPr/>
            <p:nvPr/>
          </p:nvGrpSpPr>
          <p:grpSpPr>
            <a:xfrm>
              <a:off x="0" y="0"/>
              <a:ext cx="5103369" cy="4114800"/>
              <a:chOff x="0" y="0"/>
              <a:chExt cx="1008073" cy="812800"/>
            </a:xfrm>
          </p:grpSpPr>
          <p:sp>
            <p:nvSpPr>
              <p:cNvPr id="25" name="Freeform 25"/>
              <p:cNvSpPr/>
              <p:nvPr/>
            </p:nvSpPr>
            <p:spPr>
              <a:xfrm>
                <a:off x="0" y="0"/>
                <a:ext cx="1008073" cy="812800"/>
              </a:xfrm>
              <a:custGeom>
                <a:avLst/>
                <a:gdLst/>
                <a:ahLst/>
                <a:cxnLst/>
                <a:rect l="l" t="t" r="r" b="b"/>
                <a:pathLst>
                  <a:path w="1008073" h="812800">
                    <a:moveTo>
                      <a:pt x="60681" y="0"/>
                    </a:moveTo>
                    <a:lnTo>
                      <a:pt x="947392" y="0"/>
                    </a:lnTo>
                    <a:cubicBezTo>
                      <a:pt x="963486" y="0"/>
                      <a:pt x="978920" y="6393"/>
                      <a:pt x="990300" y="17773"/>
                    </a:cubicBezTo>
                    <a:cubicBezTo>
                      <a:pt x="1001680" y="29153"/>
                      <a:pt x="1008073" y="44587"/>
                      <a:pt x="1008073" y="60681"/>
                    </a:cubicBezTo>
                    <a:lnTo>
                      <a:pt x="1008073" y="752119"/>
                    </a:lnTo>
                    <a:cubicBezTo>
                      <a:pt x="1008073" y="768213"/>
                      <a:pt x="1001680" y="783647"/>
                      <a:pt x="990300" y="795027"/>
                    </a:cubicBezTo>
                    <a:cubicBezTo>
                      <a:pt x="978920" y="806407"/>
                      <a:pt x="963486" y="812800"/>
                      <a:pt x="947392" y="812800"/>
                    </a:cubicBezTo>
                    <a:lnTo>
                      <a:pt x="60681" y="812800"/>
                    </a:lnTo>
                    <a:cubicBezTo>
                      <a:pt x="44587" y="812800"/>
                      <a:pt x="29153" y="806407"/>
                      <a:pt x="17773" y="795027"/>
                    </a:cubicBezTo>
                    <a:cubicBezTo>
                      <a:pt x="6393" y="783647"/>
                      <a:pt x="0" y="768213"/>
                      <a:pt x="0" y="752119"/>
                    </a:cubicBezTo>
                    <a:lnTo>
                      <a:pt x="0" y="60681"/>
                    </a:lnTo>
                    <a:cubicBezTo>
                      <a:pt x="0" y="44587"/>
                      <a:pt x="6393" y="29153"/>
                      <a:pt x="17773" y="17773"/>
                    </a:cubicBezTo>
                    <a:cubicBezTo>
                      <a:pt x="29153" y="6393"/>
                      <a:pt x="44587" y="0"/>
                      <a:pt x="60681" y="0"/>
                    </a:cubicBezTo>
                    <a:close/>
                  </a:path>
                </a:pathLst>
              </a:custGeom>
              <a:solidFill>
                <a:srgbClr val="0071CE"/>
              </a:solidFill>
            </p:spPr>
          </p:sp>
          <p:sp>
            <p:nvSpPr>
              <p:cNvPr id="26" name="TextBox 26"/>
              <p:cNvSpPr txBox="1"/>
              <p:nvPr/>
            </p:nvSpPr>
            <p:spPr>
              <a:xfrm>
                <a:off x="0" y="0"/>
                <a:ext cx="1008073" cy="812800"/>
              </a:xfrm>
              <a:prstGeom prst="rect">
                <a:avLst/>
              </a:prstGeom>
            </p:spPr>
            <p:txBody>
              <a:bodyPr lIns="50800" tIns="50800" rIns="50800" bIns="50800" rtlCol="0" anchor="ctr"/>
              <a:lstStyle/>
              <a:p>
                <a:pPr algn="ctr">
                  <a:lnSpc>
                    <a:spcPts val="2760"/>
                  </a:lnSpc>
                </a:pPr>
                <a:endParaRPr/>
              </a:p>
            </p:txBody>
          </p:sp>
        </p:grpSp>
      </p:grpSp>
      <p:grpSp>
        <p:nvGrpSpPr>
          <p:cNvPr id="27" name="Group 27"/>
          <p:cNvGrpSpPr/>
          <p:nvPr/>
        </p:nvGrpSpPr>
        <p:grpSpPr>
          <a:xfrm rot="-10800000">
            <a:off x="13427900" y="6270073"/>
            <a:ext cx="3829747" cy="3395641"/>
            <a:chOff x="0" y="0"/>
            <a:chExt cx="5106329" cy="4527522"/>
          </a:xfrm>
        </p:grpSpPr>
        <p:grpSp>
          <p:nvGrpSpPr>
            <p:cNvPr id="28" name="Group 28"/>
            <p:cNvGrpSpPr/>
            <p:nvPr/>
          </p:nvGrpSpPr>
          <p:grpSpPr>
            <a:xfrm>
              <a:off x="0" y="833156"/>
              <a:ext cx="5106329" cy="3694366"/>
              <a:chOff x="0" y="0"/>
              <a:chExt cx="2158565" cy="1561696"/>
            </a:xfrm>
          </p:grpSpPr>
          <p:sp>
            <p:nvSpPr>
              <p:cNvPr id="29" name="Freeform 29"/>
              <p:cNvSpPr/>
              <p:nvPr/>
            </p:nvSpPr>
            <p:spPr>
              <a:xfrm>
                <a:off x="0" y="0"/>
                <a:ext cx="2158565" cy="1561695"/>
              </a:xfrm>
              <a:custGeom>
                <a:avLst/>
                <a:gdLst/>
                <a:ahLst/>
                <a:cxnLst/>
                <a:rect l="l" t="t" r="r" b="b"/>
                <a:pathLst>
                  <a:path w="2158565" h="1561695">
                    <a:moveTo>
                      <a:pt x="0" y="0"/>
                    </a:moveTo>
                    <a:lnTo>
                      <a:pt x="2158565" y="0"/>
                    </a:lnTo>
                    <a:lnTo>
                      <a:pt x="2158565" y="1561695"/>
                    </a:lnTo>
                    <a:lnTo>
                      <a:pt x="0" y="1561695"/>
                    </a:lnTo>
                    <a:close/>
                  </a:path>
                </a:pathLst>
              </a:custGeom>
              <a:solidFill>
                <a:srgbClr val="0071CE"/>
              </a:solidFill>
            </p:spPr>
          </p:sp>
        </p:grpSp>
        <p:grpSp>
          <p:nvGrpSpPr>
            <p:cNvPr id="30" name="Group 30"/>
            <p:cNvGrpSpPr/>
            <p:nvPr/>
          </p:nvGrpSpPr>
          <p:grpSpPr>
            <a:xfrm>
              <a:off x="0" y="0"/>
              <a:ext cx="5103369" cy="4114800"/>
              <a:chOff x="0" y="0"/>
              <a:chExt cx="1008073" cy="812800"/>
            </a:xfrm>
          </p:grpSpPr>
          <p:sp>
            <p:nvSpPr>
              <p:cNvPr id="31" name="Freeform 31"/>
              <p:cNvSpPr/>
              <p:nvPr/>
            </p:nvSpPr>
            <p:spPr>
              <a:xfrm>
                <a:off x="0" y="0"/>
                <a:ext cx="1008073" cy="812800"/>
              </a:xfrm>
              <a:custGeom>
                <a:avLst/>
                <a:gdLst/>
                <a:ahLst/>
                <a:cxnLst/>
                <a:rect l="l" t="t" r="r" b="b"/>
                <a:pathLst>
                  <a:path w="1008073" h="812800">
                    <a:moveTo>
                      <a:pt x="60681" y="0"/>
                    </a:moveTo>
                    <a:lnTo>
                      <a:pt x="947392" y="0"/>
                    </a:lnTo>
                    <a:cubicBezTo>
                      <a:pt x="963486" y="0"/>
                      <a:pt x="978920" y="6393"/>
                      <a:pt x="990300" y="17773"/>
                    </a:cubicBezTo>
                    <a:cubicBezTo>
                      <a:pt x="1001680" y="29153"/>
                      <a:pt x="1008073" y="44587"/>
                      <a:pt x="1008073" y="60681"/>
                    </a:cubicBezTo>
                    <a:lnTo>
                      <a:pt x="1008073" y="752119"/>
                    </a:lnTo>
                    <a:cubicBezTo>
                      <a:pt x="1008073" y="768213"/>
                      <a:pt x="1001680" y="783647"/>
                      <a:pt x="990300" y="795027"/>
                    </a:cubicBezTo>
                    <a:cubicBezTo>
                      <a:pt x="978920" y="806407"/>
                      <a:pt x="963486" y="812800"/>
                      <a:pt x="947392" y="812800"/>
                    </a:cubicBezTo>
                    <a:lnTo>
                      <a:pt x="60681" y="812800"/>
                    </a:lnTo>
                    <a:cubicBezTo>
                      <a:pt x="44587" y="812800"/>
                      <a:pt x="29153" y="806407"/>
                      <a:pt x="17773" y="795027"/>
                    </a:cubicBezTo>
                    <a:cubicBezTo>
                      <a:pt x="6393" y="783647"/>
                      <a:pt x="0" y="768213"/>
                      <a:pt x="0" y="752119"/>
                    </a:cubicBezTo>
                    <a:lnTo>
                      <a:pt x="0" y="60681"/>
                    </a:lnTo>
                    <a:cubicBezTo>
                      <a:pt x="0" y="44587"/>
                      <a:pt x="6393" y="29153"/>
                      <a:pt x="17773" y="17773"/>
                    </a:cubicBezTo>
                    <a:cubicBezTo>
                      <a:pt x="29153" y="6393"/>
                      <a:pt x="44587" y="0"/>
                      <a:pt x="60681" y="0"/>
                    </a:cubicBezTo>
                    <a:close/>
                  </a:path>
                </a:pathLst>
              </a:custGeom>
              <a:solidFill>
                <a:srgbClr val="0071CE"/>
              </a:solidFill>
            </p:spPr>
          </p:sp>
          <p:sp>
            <p:nvSpPr>
              <p:cNvPr id="32" name="TextBox 32"/>
              <p:cNvSpPr txBox="1"/>
              <p:nvPr/>
            </p:nvSpPr>
            <p:spPr>
              <a:xfrm>
                <a:off x="0" y="0"/>
                <a:ext cx="1008073" cy="812800"/>
              </a:xfrm>
              <a:prstGeom prst="rect">
                <a:avLst/>
              </a:prstGeom>
            </p:spPr>
            <p:txBody>
              <a:bodyPr lIns="50800" tIns="50800" rIns="50800" bIns="50800" rtlCol="0" anchor="ctr"/>
              <a:lstStyle/>
              <a:p>
                <a:pPr algn="ctr">
                  <a:lnSpc>
                    <a:spcPts val="2760"/>
                  </a:lnSpc>
                </a:pPr>
                <a:endParaRPr/>
              </a:p>
            </p:txBody>
          </p:sp>
        </p:grpSp>
      </p:grpSp>
      <p:sp>
        <p:nvSpPr>
          <p:cNvPr id="33" name="TextBox 33"/>
          <p:cNvSpPr txBox="1"/>
          <p:nvPr/>
        </p:nvSpPr>
        <p:spPr>
          <a:xfrm>
            <a:off x="1028700" y="840781"/>
            <a:ext cx="7710774" cy="1651679"/>
          </a:xfrm>
          <a:prstGeom prst="rect">
            <a:avLst/>
          </a:prstGeom>
        </p:spPr>
        <p:txBody>
          <a:bodyPr lIns="0" tIns="0" rIns="0" bIns="0" rtlCol="0" anchor="t">
            <a:spAutoFit/>
          </a:bodyPr>
          <a:lstStyle/>
          <a:p>
            <a:pPr algn="l">
              <a:lnSpc>
                <a:spcPts val="13440"/>
              </a:lnSpc>
            </a:pPr>
            <a:r>
              <a:rPr lang="en-US" sz="9600" b="1">
                <a:solidFill>
                  <a:srgbClr val="0071CE"/>
                </a:solidFill>
                <a:latin typeface="Lexend Deca Bold"/>
                <a:ea typeface="Lexend Deca Bold"/>
                <a:cs typeface="Lexend Deca Bold"/>
                <a:sym typeface="Lexend Deca Bold"/>
              </a:rPr>
              <a:t>Lawn Check</a:t>
            </a:r>
          </a:p>
        </p:txBody>
      </p:sp>
      <p:sp>
        <p:nvSpPr>
          <p:cNvPr id="34" name="TextBox 34"/>
          <p:cNvSpPr txBox="1"/>
          <p:nvPr/>
        </p:nvSpPr>
        <p:spPr>
          <a:xfrm>
            <a:off x="1374089" y="3436872"/>
            <a:ext cx="3138968" cy="2223135"/>
          </a:xfrm>
          <a:prstGeom prst="rect">
            <a:avLst/>
          </a:prstGeom>
        </p:spPr>
        <p:txBody>
          <a:bodyPr lIns="0" tIns="0" rIns="0" bIns="0" rtlCol="0" anchor="t">
            <a:spAutoFit/>
          </a:bodyPr>
          <a:lstStyle/>
          <a:p>
            <a:pPr algn="l">
              <a:lnSpc>
                <a:spcPts val="2940"/>
              </a:lnSpc>
            </a:pPr>
            <a:r>
              <a:rPr lang="en-US" sz="2100">
                <a:solidFill>
                  <a:srgbClr val="FFFFFF"/>
                </a:solidFill>
                <a:latin typeface="Lexend Deca"/>
                <a:ea typeface="Lexend Deca"/>
                <a:cs typeface="Lexend Deca"/>
                <a:sym typeface="Lexend Deca"/>
              </a:rPr>
              <a:t>Clear the mowing area of rocks, large twigs, tree branches, or anything that might block the mower during a task.</a:t>
            </a:r>
          </a:p>
        </p:txBody>
      </p:sp>
      <p:sp>
        <p:nvSpPr>
          <p:cNvPr id="35" name="TextBox 35"/>
          <p:cNvSpPr txBox="1"/>
          <p:nvPr/>
        </p:nvSpPr>
        <p:spPr>
          <a:xfrm>
            <a:off x="9545040" y="3451673"/>
            <a:ext cx="3395913" cy="1851660"/>
          </a:xfrm>
          <a:prstGeom prst="rect">
            <a:avLst/>
          </a:prstGeom>
        </p:spPr>
        <p:txBody>
          <a:bodyPr lIns="0" tIns="0" rIns="0" bIns="0" rtlCol="0" anchor="t">
            <a:spAutoFit/>
          </a:bodyPr>
          <a:lstStyle/>
          <a:p>
            <a:pPr algn="l">
              <a:lnSpc>
                <a:spcPts val="2940"/>
              </a:lnSpc>
            </a:pPr>
            <a:r>
              <a:rPr lang="en-US" sz="2100">
                <a:solidFill>
                  <a:srgbClr val="FFFFFF"/>
                </a:solidFill>
                <a:latin typeface="Lexend Deca"/>
                <a:ea typeface="Lexend Deca"/>
                <a:cs typeface="Lexend Deca"/>
                <a:sym typeface="Lexend Deca"/>
              </a:rPr>
              <a:t>Low-lying rocks and hard objects in the lawn should be cleaned up in advance to prevent damage to the mower blades.</a:t>
            </a:r>
          </a:p>
        </p:txBody>
      </p:sp>
      <p:sp>
        <p:nvSpPr>
          <p:cNvPr id="36" name="TextBox 36"/>
          <p:cNvSpPr txBox="1"/>
          <p:nvPr/>
        </p:nvSpPr>
        <p:spPr>
          <a:xfrm>
            <a:off x="5607693" y="7203988"/>
            <a:ext cx="2936415" cy="1480185"/>
          </a:xfrm>
          <a:prstGeom prst="rect">
            <a:avLst/>
          </a:prstGeom>
        </p:spPr>
        <p:txBody>
          <a:bodyPr lIns="0" tIns="0" rIns="0" bIns="0" rtlCol="0" anchor="t">
            <a:spAutoFit/>
          </a:bodyPr>
          <a:lstStyle/>
          <a:p>
            <a:pPr algn="l">
              <a:lnSpc>
                <a:spcPts val="2940"/>
              </a:lnSpc>
            </a:pPr>
            <a:r>
              <a:rPr lang="en-US" sz="2100">
                <a:solidFill>
                  <a:srgbClr val="FFFFFF"/>
                </a:solidFill>
                <a:latin typeface="Lexend Deca"/>
                <a:ea typeface="Lexend Deca"/>
                <a:cs typeface="Lexend Deca"/>
                <a:sym typeface="Lexend Deca"/>
              </a:rPr>
              <a:t>Keep pets and children away from the lawn when the mower is working.</a:t>
            </a:r>
          </a:p>
        </p:txBody>
      </p:sp>
      <p:sp>
        <p:nvSpPr>
          <p:cNvPr id="37" name="TextBox 37"/>
          <p:cNvSpPr txBox="1"/>
          <p:nvPr/>
        </p:nvSpPr>
        <p:spPr>
          <a:xfrm>
            <a:off x="13627347" y="6663690"/>
            <a:ext cx="3434160" cy="2594610"/>
          </a:xfrm>
          <a:prstGeom prst="rect">
            <a:avLst/>
          </a:prstGeom>
        </p:spPr>
        <p:txBody>
          <a:bodyPr lIns="0" tIns="0" rIns="0" bIns="0" rtlCol="0" anchor="t">
            <a:spAutoFit/>
          </a:bodyPr>
          <a:lstStyle/>
          <a:p>
            <a:pPr algn="l">
              <a:lnSpc>
                <a:spcPts val="2940"/>
              </a:lnSpc>
            </a:pPr>
            <a:r>
              <a:rPr lang="en-US" sz="2100">
                <a:solidFill>
                  <a:srgbClr val="FFFFFF"/>
                </a:solidFill>
                <a:latin typeface="Lexend Deca"/>
                <a:ea typeface="Lexend Deca"/>
                <a:cs typeface="Lexend Deca"/>
                <a:sym typeface="Lexend Deca"/>
              </a:rPr>
              <a:t>Address muddy spots or holes by reseeding, covering with a plastic turf tile, or placing anti-slip mats to improve traction and avoid mower jams.</a:t>
            </a:r>
          </a:p>
        </p:txBody>
      </p:sp>
      <p:sp>
        <p:nvSpPr>
          <p:cNvPr id="41" name="文本框 40">
            <a:extLst>
              <a:ext uri="{FF2B5EF4-FFF2-40B4-BE49-F238E27FC236}">
                <a16:creationId xmlns:a16="http://schemas.microsoft.com/office/drawing/2014/main" id="{1CF41AD4-C692-4DDD-9F64-2834C66F9F77}"/>
              </a:ext>
            </a:extLst>
          </p:cNvPr>
          <p:cNvSpPr txBox="1"/>
          <p:nvPr/>
        </p:nvSpPr>
        <p:spPr>
          <a:xfrm>
            <a:off x="16849535" y="9677095"/>
            <a:ext cx="990600" cy="584775"/>
          </a:xfrm>
          <a:prstGeom prst="rect">
            <a:avLst/>
          </a:prstGeom>
          <a:noFill/>
        </p:spPr>
        <p:txBody>
          <a:bodyPr wrap="square" rtlCol="0">
            <a:spAutoFit/>
          </a:bodyPr>
          <a:lstStyle/>
          <a:p>
            <a:r>
              <a:rPr lang="en-US" altLang="zh-CN" sz="3200" dirty="0"/>
              <a:t>6</a:t>
            </a:r>
            <a:endParaRPr lang="zh-CN" alt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01671" y="0"/>
            <a:ext cx="1886329" cy="1061060"/>
          </a:xfrm>
          <a:custGeom>
            <a:avLst/>
            <a:gdLst/>
            <a:ahLst/>
            <a:cxnLst/>
            <a:rect l="l" t="t" r="r" b="b"/>
            <a:pathLst>
              <a:path w="1886329" h="1061060">
                <a:moveTo>
                  <a:pt x="0" y="0"/>
                </a:moveTo>
                <a:lnTo>
                  <a:pt x="1886329" y="0"/>
                </a:lnTo>
                <a:lnTo>
                  <a:pt x="1886329" y="1061060"/>
                </a:lnTo>
                <a:lnTo>
                  <a:pt x="0" y="1061060"/>
                </a:lnTo>
                <a:lnTo>
                  <a:pt x="0" y="0"/>
                </a:lnTo>
                <a:close/>
              </a:path>
            </a:pathLst>
          </a:custGeom>
          <a:blipFill>
            <a:blip r:embed="rId3"/>
            <a:stretch>
              <a:fillRect/>
            </a:stretch>
          </a:blipFill>
        </p:spPr>
      </p:sp>
      <p:sp>
        <p:nvSpPr>
          <p:cNvPr id="3" name="Freeform 3"/>
          <p:cNvSpPr/>
          <p:nvPr/>
        </p:nvSpPr>
        <p:spPr>
          <a:xfrm>
            <a:off x="10967382" y="1061060"/>
            <a:ext cx="6291918" cy="8229600"/>
          </a:xfrm>
          <a:custGeom>
            <a:avLst/>
            <a:gdLst/>
            <a:ahLst/>
            <a:cxnLst/>
            <a:rect l="l" t="t" r="r" b="b"/>
            <a:pathLst>
              <a:path w="6291918" h="8229600">
                <a:moveTo>
                  <a:pt x="0" y="0"/>
                </a:moveTo>
                <a:lnTo>
                  <a:pt x="6291918" y="0"/>
                </a:lnTo>
                <a:lnTo>
                  <a:pt x="6291918" y="8229600"/>
                </a:lnTo>
                <a:lnTo>
                  <a:pt x="0" y="8229600"/>
                </a:lnTo>
                <a:lnTo>
                  <a:pt x="0" y="0"/>
                </a:lnTo>
                <a:close/>
              </a:path>
            </a:pathLst>
          </a:custGeom>
          <a:blipFill>
            <a:blip r:embed="rId4"/>
            <a:stretch>
              <a:fillRect l="-41564" r="-32540"/>
            </a:stretch>
          </a:blipFill>
        </p:spPr>
      </p:sp>
      <p:grpSp>
        <p:nvGrpSpPr>
          <p:cNvPr id="4" name="Group 4"/>
          <p:cNvGrpSpPr/>
          <p:nvPr/>
        </p:nvGrpSpPr>
        <p:grpSpPr>
          <a:xfrm>
            <a:off x="11411002" y="3876242"/>
            <a:ext cx="4711121" cy="2904688"/>
            <a:chOff x="0" y="0"/>
            <a:chExt cx="934650" cy="576268"/>
          </a:xfrm>
        </p:grpSpPr>
        <p:sp>
          <p:nvSpPr>
            <p:cNvPr id="5" name="Freeform 5"/>
            <p:cNvSpPr/>
            <p:nvPr/>
          </p:nvSpPr>
          <p:spPr>
            <a:xfrm>
              <a:off x="0" y="0"/>
              <a:ext cx="934650" cy="576268"/>
            </a:xfrm>
            <a:custGeom>
              <a:avLst/>
              <a:gdLst/>
              <a:ahLst/>
              <a:cxnLst/>
              <a:rect l="l" t="t" r="r" b="b"/>
              <a:pathLst>
                <a:path w="934650" h="576268">
                  <a:moveTo>
                    <a:pt x="467325" y="0"/>
                  </a:moveTo>
                  <a:cubicBezTo>
                    <a:pt x="209229" y="0"/>
                    <a:pt x="0" y="129002"/>
                    <a:pt x="0" y="288134"/>
                  </a:cubicBezTo>
                  <a:cubicBezTo>
                    <a:pt x="0" y="447266"/>
                    <a:pt x="209229" y="576268"/>
                    <a:pt x="467325" y="576268"/>
                  </a:cubicBezTo>
                  <a:cubicBezTo>
                    <a:pt x="725421" y="576268"/>
                    <a:pt x="934650" y="447266"/>
                    <a:pt x="934650" y="288134"/>
                  </a:cubicBezTo>
                  <a:cubicBezTo>
                    <a:pt x="934650" y="129002"/>
                    <a:pt x="725421" y="0"/>
                    <a:pt x="467325" y="0"/>
                  </a:cubicBezTo>
                  <a:close/>
                </a:path>
              </a:pathLst>
            </a:custGeom>
            <a:solidFill>
              <a:srgbClr val="FFFFFF">
                <a:alpha val="37647"/>
              </a:srgbClr>
            </a:solidFill>
            <a:ln cap="sq">
              <a:noFill/>
              <a:prstDash val="solid"/>
              <a:miter/>
            </a:ln>
          </p:spPr>
        </p:sp>
        <p:sp>
          <p:nvSpPr>
            <p:cNvPr id="6" name="TextBox 6"/>
            <p:cNvSpPr txBox="1"/>
            <p:nvPr/>
          </p:nvSpPr>
          <p:spPr>
            <a:xfrm>
              <a:off x="87623" y="6400"/>
              <a:ext cx="759403" cy="515842"/>
            </a:xfrm>
            <a:prstGeom prst="rect">
              <a:avLst/>
            </a:prstGeom>
          </p:spPr>
          <p:txBody>
            <a:bodyPr lIns="50800" tIns="50800" rIns="50800" bIns="50800" rtlCol="0" anchor="ctr"/>
            <a:lstStyle/>
            <a:p>
              <a:pPr algn="ctr">
                <a:lnSpc>
                  <a:spcPts val="3445"/>
                </a:lnSpc>
              </a:pPr>
              <a:endParaRPr/>
            </a:p>
          </p:txBody>
        </p:sp>
      </p:grpSp>
      <p:sp>
        <p:nvSpPr>
          <p:cNvPr id="7" name="Freeform 7"/>
          <p:cNvSpPr/>
          <p:nvPr/>
        </p:nvSpPr>
        <p:spPr>
          <a:xfrm>
            <a:off x="10967382" y="1028700"/>
            <a:ext cx="6291918" cy="5752230"/>
          </a:xfrm>
          <a:custGeom>
            <a:avLst/>
            <a:gdLst/>
            <a:ahLst/>
            <a:cxnLst/>
            <a:rect l="l" t="t" r="r" b="b"/>
            <a:pathLst>
              <a:path w="6291918" h="5752230">
                <a:moveTo>
                  <a:pt x="0" y="0"/>
                </a:moveTo>
                <a:lnTo>
                  <a:pt x="6291918" y="0"/>
                </a:lnTo>
                <a:lnTo>
                  <a:pt x="6291918" y="5752230"/>
                </a:lnTo>
                <a:lnTo>
                  <a:pt x="0" y="5752230"/>
                </a:lnTo>
                <a:lnTo>
                  <a:pt x="0" y="0"/>
                </a:lnTo>
                <a:close/>
              </a:path>
            </a:pathLst>
          </a:custGeom>
          <a:blipFill>
            <a:blip r:embed="rId5"/>
            <a:stretch>
              <a:fillRect l="-41564" r="-32540" b="-43067"/>
            </a:stretch>
          </a:blipFill>
        </p:spPr>
      </p:sp>
      <p:sp>
        <p:nvSpPr>
          <p:cNvPr id="8" name="TextBox 8"/>
          <p:cNvSpPr txBox="1"/>
          <p:nvPr/>
        </p:nvSpPr>
        <p:spPr>
          <a:xfrm>
            <a:off x="1028700" y="2842789"/>
            <a:ext cx="9314735" cy="2072640"/>
          </a:xfrm>
          <a:prstGeom prst="rect">
            <a:avLst/>
          </a:prstGeom>
        </p:spPr>
        <p:txBody>
          <a:bodyPr lIns="0" tIns="0" rIns="0" bIns="0" rtlCol="0" anchor="t">
            <a:spAutoFit/>
          </a:bodyPr>
          <a:lstStyle/>
          <a:p>
            <a:pPr algn="l">
              <a:lnSpc>
                <a:spcPts val="2760"/>
              </a:lnSpc>
            </a:pPr>
            <a:r>
              <a:rPr lang="en-US" sz="2400" b="1">
                <a:solidFill>
                  <a:srgbClr val="545454"/>
                </a:solidFill>
                <a:latin typeface="Lexend Deca Bold"/>
                <a:ea typeface="Lexend Deca Bold"/>
                <a:cs typeface="Lexend Deca Bold"/>
                <a:sym typeface="Lexend Deca Bold"/>
              </a:rPr>
              <a:t>Place the station and shed</a:t>
            </a:r>
          </a:p>
          <a:p>
            <a:pPr marL="518160" lvl="1" indent="-259080" algn="l">
              <a:lnSpc>
                <a:spcPts val="2760"/>
              </a:lnSpc>
              <a:buFont typeface="Arial" panose="020B0604020202090204"/>
              <a:buChar char="•"/>
            </a:pPr>
            <a:r>
              <a:rPr lang="en-US" sz="2400">
                <a:solidFill>
                  <a:srgbClr val="545454"/>
                </a:solidFill>
                <a:latin typeface="Lexend Deca"/>
                <a:ea typeface="Lexend Deca"/>
                <a:cs typeface="Lexend Deca"/>
                <a:sym typeface="Lexend Deca"/>
              </a:rPr>
              <a:t>Place the charging station and weather shed together on flat, stable ground</a:t>
            </a:r>
          </a:p>
          <a:p>
            <a:pPr marL="518160" lvl="1" indent="-259080" algn="l">
              <a:lnSpc>
                <a:spcPts val="2760"/>
              </a:lnSpc>
              <a:buFont typeface="Arial" panose="020B0604020202090204"/>
              <a:buChar char="•"/>
            </a:pPr>
            <a:r>
              <a:rPr lang="en-US" sz="2400">
                <a:solidFill>
                  <a:srgbClr val="545454"/>
                </a:solidFill>
                <a:latin typeface="Lexend Deca"/>
                <a:ea typeface="Lexend Deca"/>
                <a:cs typeface="Lexend Deca"/>
                <a:sym typeface="Lexend Deca"/>
              </a:rPr>
              <a:t>Choose a shaded area for optimal performance</a:t>
            </a:r>
          </a:p>
          <a:p>
            <a:pPr marL="518160" lvl="1" indent="-259080" algn="l">
              <a:lnSpc>
                <a:spcPts val="2760"/>
              </a:lnSpc>
              <a:buFont typeface="Arial" panose="020B0604020202090204"/>
              <a:buChar char="•"/>
            </a:pPr>
            <a:r>
              <a:rPr lang="en-US" sz="2400">
                <a:solidFill>
                  <a:srgbClr val="545454"/>
                </a:solidFill>
                <a:latin typeface="Lexend Deca"/>
                <a:ea typeface="Lexend Deca"/>
                <a:cs typeface="Lexend Deca"/>
                <a:sym typeface="Lexend Deca"/>
              </a:rPr>
              <a:t>Keep a </a:t>
            </a:r>
            <a:r>
              <a:rPr lang="en-US" sz="2400" b="1">
                <a:solidFill>
                  <a:srgbClr val="0071CE"/>
                </a:solidFill>
                <a:latin typeface="Lexend Deca Bold"/>
                <a:ea typeface="Lexend Deca Bold"/>
                <a:cs typeface="Lexend Deca Bold"/>
                <a:sym typeface="Lexend Deca Bold"/>
              </a:rPr>
              <a:t>2 m (6.5 ft)</a:t>
            </a:r>
            <a:r>
              <a:rPr lang="en-US" sz="2400" b="1">
                <a:solidFill>
                  <a:srgbClr val="545454"/>
                </a:solidFill>
                <a:latin typeface="Lexend Deca Bold"/>
                <a:ea typeface="Lexend Deca Bold"/>
                <a:cs typeface="Lexend Deca Bold"/>
                <a:sym typeface="Lexend Deca Bold"/>
              </a:rPr>
              <a:t> </a:t>
            </a:r>
            <a:r>
              <a:rPr lang="en-US" sz="2400">
                <a:solidFill>
                  <a:srgbClr val="545454"/>
                </a:solidFill>
                <a:latin typeface="Lexend Deca"/>
                <a:ea typeface="Lexend Deca"/>
                <a:cs typeface="Lexend Deca"/>
                <a:sym typeface="Lexend Deca"/>
              </a:rPr>
              <a:t>radius around the station clear of obstacles so the mower can start and return smoothly</a:t>
            </a:r>
          </a:p>
        </p:txBody>
      </p:sp>
      <p:sp>
        <p:nvSpPr>
          <p:cNvPr id="9" name="TextBox 9"/>
          <p:cNvSpPr txBox="1"/>
          <p:nvPr/>
        </p:nvSpPr>
        <p:spPr>
          <a:xfrm>
            <a:off x="1028700" y="5111379"/>
            <a:ext cx="9314735" cy="1386840"/>
          </a:xfrm>
          <a:prstGeom prst="rect">
            <a:avLst/>
          </a:prstGeom>
        </p:spPr>
        <p:txBody>
          <a:bodyPr lIns="0" tIns="0" rIns="0" bIns="0" rtlCol="0" anchor="t">
            <a:spAutoFit/>
          </a:bodyPr>
          <a:lstStyle/>
          <a:p>
            <a:pPr algn="l">
              <a:lnSpc>
                <a:spcPts val="2760"/>
              </a:lnSpc>
            </a:pPr>
            <a:r>
              <a:rPr lang="en-US" sz="2400" b="1">
                <a:solidFill>
                  <a:srgbClr val="545454"/>
                </a:solidFill>
                <a:latin typeface="Lexend Deca Bold"/>
                <a:ea typeface="Lexend Deca Bold"/>
                <a:cs typeface="Lexend Deca Bold"/>
                <a:sym typeface="Lexend Deca Bold"/>
              </a:rPr>
              <a:t>Secure the setup</a:t>
            </a:r>
          </a:p>
          <a:p>
            <a:pPr marL="518160" lvl="1" indent="-259080" algn="l">
              <a:lnSpc>
                <a:spcPts val="2760"/>
              </a:lnSpc>
              <a:buFont typeface="Arial" panose="020B0604020202090204"/>
              <a:buChar char="•"/>
            </a:pPr>
            <a:r>
              <a:rPr lang="en-US" sz="2400">
                <a:solidFill>
                  <a:srgbClr val="545454"/>
                </a:solidFill>
                <a:latin typeface="Lexend Deca"/>
                <a:ea typeface="Lexend Deca"/>
                <a:cs typeface="Lexend Deca"/>
                <a:sym typeface="Lexend Deca"/>
              </a:rPr>
              <a:t>Secure both the charging station and weather shed to the ground with pegs so the mower can reliably recognize and dock at the station</a:t>
            </a:r>
          </a:p>
        </p:txBody>
      </p:sp>
      <p:sp>
        <p:nvSpPr>
          <p:cNvPr id="10" name="TextBox 10"/>
          <p:cNvSpPr txBox="1"/>
          <p:nvPr/>
        </p:nvSpPr>
        <p:spPr>
          <a:xfrm>
            <a:off x="1028700" y="6694170"/>
            <a:ext cx="9314735" cy="1729740"/>
          </a:xfrm>
          <a:prstGeom prst="rect">
            <a:avLst/>
          </a:prstGeom>
        </p:spPr>
        <p:txBody>
          <a:bodyPr lIns="0" tIns="0" rIns="0" bIns="0" rtlCol="0" anchor="t">
            <a:spAutoFit/>
          </a:bodyPr>
          <a:lstStyle/>
          <a:p>
            <a:pPr algn="l">
              <a:lnSpc>
                <a:spcPts val="2760"/>
              </a:lnSpc>
            </a:pPr>
            <a:r>
              <a:rPr lang="en-US" sz="2400" b="1">
                <a:solidFill>
                  <a:srgbClr val="545454"/>
                </a:solidFill>
                <a:latin typeface="Lexend Deca Bold"/>
                <a:ea typeface="Lexend Deca Bold"/>
                <a:cs typeface="Lexend Deca Bold"/>
                <a:sym typeface="Lexend Deca Bold"/>
              </a:rPr>
              <a:t>Connect power safely</a:t>
            </a:r>
          </a:p>
          <a:p>
            <a:pPr marL="518160" lvl="1" indent="-259080" algn="l">
              <a:lnSpc>
                <a:spcPts val="2760"/>
              </a:lnSpc>
              <a:buFont typeface="Arial" panose="020B0604020202090204"/>
              <a:buChar char="•"/>
            </a:pPr>
            <a:r>
              <a:rPr lang="en-US" sz="2400">
                <a:solidFill>
                  <a:srgbClr val="545454"/>
                </a:solidFill>
                <a:latin typeface="Lexend Deca"/>
                <a:ea typeface="Lexend Deca"/>
                <a:cs typeface="Lexend Deca"/>
                <a:sym typeface="Lexend Deca"/>
              </a:rPr>
              <a:t>The power adapter is for </a:t>
            </a:r>
            <a:r>
              <a:rPr lang="en-US" sz="2400" b="1">
                <a:solidFill>
                  <a:srgbClr val="0170CE"/>
                </a:solidFill>
                <a:latin typeface="Lexend Deca Bold"/>
                <a:ea typeface="Lexend Deca Bold"/>
                <a:cs typeface="Lexend Deca Bold"/>
                <a:sym typeface="Lexend Deca Bold"/>
              </a:rPr>
              <a:t>indoor use only</a:t>
            </a:r>
            <a:r>
              <a:rPr lang="en-US" sz="2400">
                <a:solidFill>
                  <a:srgbClr val="545454"/>
                </a:solidFill>
                <a:latin typeface="Lexend Deca"/>
                <a:ea typeface="Lexend Deca"/>
                <a:cs typeface="Lexend Deca"/>
                <a:sym typeface="Lexend Deca"/>
              </a:rPr>
              <a:t>. If used outdoors, keep it in a dry, waterproof enclosure.</a:t>
            </a:r>
          </a:p>
          <a:p>
            <a:pPr marL="518160" lvl="1" indent="-259080" algn="l">
              <a:lnSpc>
                <a:spcPts val="2760"/>
              </a:lnSpc>
              <a:buFont typeface="Arial" panose="020B0604020202090204"/>
              <a:buChar char="•"/>
            </a:pPr>
            <a:r>
              <a:rPr lang="en-US" sz="2400">
                <a:solidFill>
                  <a:srgbClr val="545454"/>
                </a:solidFill>
                <a:latin typeface="Lexend Deca"/>
                <a:ea typeface="Lexend Deca"/>
                <a:cs typeface="Lexend Deca"/>
                <a:sym typeface="Lexend Deca"/>
              </a:rPr>
              <a:t>Use a weather-resistant outdoor extension cord to connect the station to an indoor power outlet</a:t>
            </a:r>
          </a:p>
        </p:txBody>
      </p:sp>
      <p:sp>
        <p:nvSpPr>
          <p:cNvPr id="11" name="TextBox 11"/>
          <p:cNvSpPr txBox="1"/>
          <p:nvPr/>
        </p:nvSpPr>
        <p:spPr>
          <a:xfrm>
            <a:off x="1028700" y="8557260"/>
            <a:ext cx="9756929" cy="701040"/>
          </a:xfrm>
          <a:prstGeom prst="rect">
            <a:avLst/>
          </a:prstGeom>
        </p:spPr>
        <p:txBody>
          <a:bodyPr lIns="0" tIns="0" rIns="0" bIns="0" rtlCol="0" anchor="t">
            <a:spAutoFit/>
          </a:bodyPr>
          <a:lstStyle/>
          <a:p>
            <a:pPr algn="l">
              <a:lnSpc>
                <a:spcPts val="2760"/>
              </a:lnSpc>
            </a:pPr>
            <a:r>
              <a:rPr lang="en-US" sz="2400" b="1">
                <a:solidFill>
                  <a:srgbClr val="545454"/>
                </a:solidFill>
                <a:latin typeface="Lexend Deca Bold"/>
                <a:ea typeface="Lexend Deca Bold"/>
                <a:cs typeface="Lexend Deca Bold"/>
                <a:sym typeface="Lexend Deca Bold"/>
              </a:rPr>
              <a:t>Weather protection</a:t>
            </a:r>
          </a:p>
          <a:p>
            <a:pPr marL="518160" lvl="1" indent="-259080" algn="l">
              <a:lnSpc>
                <a:spcPts val="2760"/>
              </a:lnSpc>
              <a:buFont typeface="Arial" panose="020B0604020202090204"/>
              <a:buChar char="•"/>
            </a:pPr>
            <a:r>
              <a:rPr lang="en-US" sz="2400">
                <a:solidFill>
                  <a:srgbClr val="545454"/>
                </a:solidFill>
                <a:latin typeface="Lexend Deca"/>
                <a:ea typeface="Lexend Deca"/>
                <a:cs typeface="Lexend Deca"/>
                <a:sym typeface="Lexend Deca"/>
              </a:rPr>
              <a:t>IPX5: Blix can withstand rain and dirt during normal operation</a:t>
            </a:r>
          </a:p>
        </p:txBody>
      </p:sp>
      <p:sp>
        <p:nvSpPr>
          <p:cNvPr id="12" name="TextBox 12"/>
          <p:cNvSpPr txBox="1"/>
          <p:nvPr/>
        </p:nvSpPr>
        <p:spPr>
          <a:xfrm>
            <a:off x="1952515" y="995252"/>
            <a:ext cx="9014867" cy="954404"/>
          </a:xfrm>
          <a:prstGeom prst="rect">
            <a:avLst/>
          </a:prstGeom>
        </p:spPr>
        <p:txBody>
          <a:bodyPr lIns="0" tIns="0" rIns="0" bIns="0" rtlCol="0" anchor="t">
            <a:spAutoFit/>
          </a:bodyPr>
          <a:lstStyle/>
          <a:p>
            <a:pPr algn="l">
              <a:lnSpc>
                <a:spcPts val="7200"/>
              </a:lnSpc>
            </a:pPr>
            <a:r>
              <a:rPr lang="en-US" sz="7200" b="1">
                <a:solidFill>
                  <a:srgbClr val="0071CE"/>
                </a:solidFill>
                <a:latin typeface="Lexend Deca Bold"/>
                <a:ea typeface="Lexend Deca Bold"/>
                <a:cs typeface="Lexend Deca Bold"/>
                <a:sym typeface="Lexend Deca Bold"/>
              </a:rPr>
              <a:t>Setup</a:t>
            </a:r>
          </a:p>
        </p:txBody>
      </p:sp>
      <p:sp>
        <p:nvSpPr>
          <p:cNvPr id="13" name="TextBox 13"/>
          <p:cNvSpPr txBox="1"/>
          <p:nvPr/>
        </p:nvSpPr>
        <p:spPr>
          <a:xfrm>
            <a:off x="1028700" y="1014302"/>
            <a:ext cx="1091463" cy="954405"/>
          </a:xfrm>
          <a:prstGeom prst="rect">
            <a:avLst/>
          </a:prstGeom>
        </p:spPr>
        <p:txBody>
          <a:bodyPr lIns="0" tIns="0" rIns="0" bIns="0" rtlCol="0" anchor="t">
            <a:spAutoFit/>
          </a:bodyPr>
          <a:lstStyle/>
          <a:p>
            <a:pPr algn="l">
              <a:lnSpc>
                <a:spcPts val="7200"/>
              </a:lnSpc>
            </a:pPr>
            <a:r>
              <a:rPr lang="en-US" sz="7200" b="1">
                <a:solidFill>
                  <a:srgbClr val="0071CE"/>
                </a:solidFill>
                <a:latin typeface="Lexend Deca Bold"/>
                <a:ea typeface="Lexend Deca Bold"/>
                <a:cs typeface="Lexend Deca Bold"/>
                <a:sym typeface="Lexend Deca Bold"/>
              </a:rPr>
              <a:t>1.</a:t>
            </a:r>
          </a:p>
        </p:txBody>
      </p:sp>
      <p:sp>
        <p:nvSpPr>
          <p:cNvPr id="14" name="TextBox 14"/>
          <p:cNvSpPr txBox="1"/>
          <p:nvPr/>
        </p:nvSpPr>
        <p:spPr>
          <a:xfrm>
            <a:off x="1028700" y="2249261"/>
            <a:ext cx="7944205" cy="458514"/>
          </a:xfrm>
          <a:prstGeom prst="rect">
            <a:avLst/>
          </a:prstGeom>
        </p:spPr>
        <p:txBody>
          <a:bodyPr lIns="0" tIns="0" rIns="0" bIns="0" rtlCol="0" anchor="t">
            <a:spAutoFit/>
          </a:bodyPr>
          <a:lstStyle/>
          <a:p>
            <a:pPr algn="l">
              <a:lnSpc>
                <a:spcPts val="3680"/>
              </a:lnSpc>
            </a:pPr>
            <a:r>
              <a:rPr lang="en-US" sz="3200" b="1">
                <a:solidFill>
                  <a:srgbClr val="0071CE"/>
                </a:solidFill>
                <a:latin typeface="Lexend Deca Bold"/>
                <a:ea typeface="Lexend Deca Bold"/>
                <a:cs typeface="Lexend Deca Bold"/>
                <a:sym typeface="Lexend Deca Bold"/>
              </a:rPr>
              <a:t>Charging station and weather shed</a:t>
            </a:r>
          </a:p>
        </p:txBody>
      </p:sp>
      <p:sp>
        <p:nvSpPr>
          <p:cNvPr id="15" name="TextBox 15"/>
          <p:cNvSpPr txBox="1"/>
          <p:nvPr/>
        </p:nvSpPr>
        <p:spPr>
          <a:xfrm>
            <a:off x="11650703" y="3933390"/>
            <a:ext cx="2718990" cy="458514"/>
          </a:xfrm>
          <a:prstGeom prst="rect">
            <a:avLst/>
          </a:prstGeom>
        </p:spPr>
        <p:txBody>
          <a:bodyPr lIns="0" tIns="0" rIns="0" bIns="0" rtlCol="0" anchor="t">
            <a:spAutoFit/>
          </a:bodyPr>
          <a:lstStyle/>
          <a:p>
            <a:pPr algn="l">
              <a:lnSpc>
                <a:spcPts val="3680"/>
              </a:lnSpc>
            </a:pPr>
            <a:r>
              <a:rPr lang="en-US" sz="3200" b="1">
                <a:solidFill>
                  <a:srgbClr val="FFDA00"/>
                </a:solidFill>
                <a:latin typeface="Lexend Deca Bold"/>
                <a:ea typeface="Lexend Deca Bold"/>
                <a:cs typeface="Lexend Deca Bold"/>
                <a:sym typeface="Lexend Deca Bold"/>
              </a:rPr>
              <a:t>2 m or 6 ½ ft</a:t>
            </a:r>
          </a:p>
        </p:txBody>
      </p:sp>
      <p:sp>
        <p:nvSpPr>
          <p:cNvPr id="16" name="AutoShape 16"/>
          <p:cNvSpPr/>
          <p:nvPr/>
        </p:nvSpPr>
        <p:spPr>
          <a:xfrm flipV="1">
            <a:off x="11691525" y="4943716"/>
            <a:ext cx="1940334" cy="824947"/>
          </a:xfrm>
          <a:prstGeom prst="line">
            <a:avLst/>
          </a:prstGeom>
          <a:ln w="38100" cap="flat">
            <a:solidFill>
              <a:srgbClr val="FFFFFF"/>
            </a:solidFill>
            <a:prstDash val="solid"/>
            <a:headEnd type="none" w="sm" len="sm"/>
            <a:tailEnd type="none" w="sm" len="sm"/>
          </a:ln>
        </p:spPr>
      </p:sp>
      <p:sp>
        <p:nvSpPr>
          <p:cNvPr id="21" name="文本框 20">
            <a:extLst>
              <a:ext uri="{FF2B5EF4-FFF2-40B4-BE49-F238E27FC236}">
                <a16:creationId xmlns:a16="http://schemas.microsoft.com/office/drawing/2014/main" id="{CDE17019-0B86-4106-9B9E-E54B9C620BF6}"/>
              </a:ext>
            </a:extLst>
          </p:cNvPr>
          <p:cNvSpPr txBox="1"/>
          <p:nvPr/>
        </p:nvSpPr>
        <p:spPr>
          <a:xfrm>
            <a:off x="16849535" y="9677095"/>
            <a:ext cx="990600" cy="584775"/>
          </a:xfrm>
          <a:prstGeom prst="rect">
            <a:avLst/>
          </a:prstGeom>
          <a:noFill/>
        </p:spPr>
        <p:txBody>
          <a:bodyPr wrap="square" rtlCol="0">
            <a:spAutoFit/>
          </a:bodyPr>
          <a:lstStyle/>
          <a:p>
            <a:r>
              <a:rPr lang="en-US" altLang="zh-CN" sz="3200" dirty="0"/>
              <a:t>7</a:t>
            </a:r>
            <a:endParaRPr lang="zh-CN" altLang="en-US" sz="3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414348"/>
            <a:ext cx="7959854" cy="6588232"/>
          </a:xfrm>
          <a:custGeom>
            <a:avLst/>
            <a:gdLst/>
            <a:ahLst/>
            <a:cxnLst/>
            <a:rect l="l" t="t" r="r" b="b"/>
            <a:pathLst>
              <a:path w="7959854" h="6588232">
                <a:moveTo>
                  <a:pt x="0" y="0"/>
                </a:moveTo>
                <a:lnTo>
                  <a:pt x="7959854" y="0"/>
                </a:lnTo>
                <a:lnTo>
                  <a:pt x="7959854" y="6588232"/>
                </a:lnTo>
                <a:lnTo>
                  <a:pt x="0" y="6588232"/>
                </a:lnTo>
                <a:lnTo>
                  <a:pt x="0" y="0"/>
                </a:lnTo>
                <a:close/>
              </a:path>
            </a:pathLst>
          </a:custGeom>
          <a:blipFill>
            <a:blip r:embed="rId2"/>
            <a:stretch>
              <a:fillRect l="-20204" t="-14306" r="-26761"/>
            </a:stretch>
          </a:blipFill>
        </p:spPr>
      </p:sp>
      <p:sp>
        <p:nvSpPr>
          <p:cNvPr id="3" name="Freeform 3"/>
          <p:cNvSpPr/>
          <p:nvPr/>
        </p:nvSpPr>
        <p:spPr>
          <a:xfrm>
            <a:off x="9299446" y="2414348"/>
            <a:ext cx="7959854" cy="6588232"/>
          </a:xfrm>
          <a:custGeom>
            <a:avLst/>
            <a:gdLst/>
            <a:ahLst/>
            <a:cxnLst/>
            <a:rect l="l" t="t" r="r" b="b"/>
            <a:pathLst>
              <a:path w="7959854" h="6588232">
                <a:moveTo>
                  <a:pt x="0" y="0"/>
                </a:moveTo>
                <a:lnTo>
                  <a:pt x="7959854" y="0"/>
                </a:lnTo>
                <a:lnTo>
                  <a:pt x="7959854" y="6588232"/>
                </a:lnTo>
                <a:lnTo>
                  <a:pt x="0" y="6588232"/>
                </a:lnTo>
                <a:lnTo>
                  <a:pt x="0" y="0"/>
                </a:lnTo>
                <a:close/>
              </a:path>
            </a:pathLst>
          </a:custGeom>
          <a:blipFill>
            <a:blip r:embed="rId3"/>
            <a:stretch>
              <a:fillRect l="-12568" t="-5752" r="-11148"/>
            </a:stretch>
          </a:blipFill>
        </p:spPr>
      </p:sp>
      <p:grpSp>
        <p:nvGrpSpPr>
          <p:cNvPr id="4" name="Group 4"/>
          <p:cNvGrpSpPr/>
          <p:nvPr/>
        </p:nvGrpSpPr>
        <p:grpSpPr>
          <a:xfrm>
            <a:off x="9299446" y="8746905"/>
            <a:ext cx="7959854" cy="586390"/>
            <a:chOff x="0" y="0"/>
            <a:chExt cx="10613138" cy="781853"/>
          </a:xfrm>
        </p:grpSpPr>
        <p:grpSp>
          <p:nvGrpSpPr>
            <p:cNvPr id="5" name="Group 5"/>
            <p:cNvGrpSpPr/>
            <p:nvPr/>
          </p:nvGrpSpPr>
          <p:grpSpPr>
            <a:xfrm>
              <a:off x="0" y="0"/>
              <a:ext cx="10613138" cy="360519"/>
              <a:chOff x="0" y="0"/>
              <a:chExt cx="4486423" cy="152400"/>
            </a:xfrm>
          </p:grpSpPr>
          <p:sp>
            <p:nvSpPr>
              <p:cNvPr id="6" name="Freeform 6"/>
              <p:cNvSpPr/>
              <p:nvPr/>
            </p:nvSpPr>
            <p:spPr>
              <a:xfrm>
                <a:off x="0" y="0"/>
                <a:ext cx="4486423" cy="152400"/>
              </a:xfrm>
              <a:custGeom>
                <a:avLst/>
                <a:gdLst/>
                <a:ahLst/>
                <a:cxnLst/>
                <a:rect l="l" t="t" r="r" b="b"/>
                <a:pathLst>
                  <a:path w="4486423" h="152400">
                    <a:moveTo>
                      <a:pt x="0" y="0"/>
                    </a:moveTo>
                    <a:lnTo>
                      <a:pt x="4486423" y="0"/>
                    </a:lnTo>
                    <a:lnTo>
                      <a:pt x="4486423" y="152400"/>
                    </a:lnTo>
                    <a:lnTo>
                      <a:pt x="0" y="152400"/>
                    </a:lnTo>
                    <a:close/>
                  </a:path>
                </a:pathLst>
              </a:custGeom>
              <a:solidFill>
                <a:srgbClr val="0071CE"/>
              </a:solidFill>
            </p:spPr>
          </p:sp>
        </p:grpSp>
        <p:grpSp>
          <p:nvGrpSpPr>
            <p:cNvPr id="7" name="Group 7"/>
            <p:cNvGrpSpPr/>
            <p:nvPr/>
          </p:nvGrpSpPr>
          <p:grpSpPr>
            <a:xfrm>
              <a:off x="0" y="0"/>
              <a:ext cx="10613138" cy="781853"/>
              <a:chOff x="0" y="0"/>
              <a:chExt cx="2096422" cy="154440"/>
            </a:xfrm>
          </p:grpSpPr>
          <p:sp>
            <p:nvSpPr>
              <p:cNvPr id="8" name="Freeform 8"/>
              <p:cNvSpPr/>
              <p:nvPr/>
            </p:nvSpPr>
            <p:spPr>
              <a:xfrm>
                <a:off x="0" y="0"/>
                <a:ext cx="2096422" cy="154440"/>
              </a:xfrm>
              <a:custGeom>
                <a:avLst/>
                <a:gdLst/>
                <a:ahLst/>
                <a:cxnLst/>
                <a:rect l="l" t="t" r="r" b="b"/>
                <a:pathLst>
                  <a:path w="2096422" h="154440">
                    <a:moveTo>
                      <a:pt x="29179" y="0"/>
                    </a:moveTo>
                    <a:lnTo>
                      <a:pt x="2067244" y="0"/>
                    </a:lnTo>
                    <a:cubicBezTo>
                      <a:pt x="2074982" y="0"/>
                      <a:pt x="2082404" y="3074"/>
                      <a:pt x="2087876" y="8546"/>
                    </a:cubicBezTo>
                    <a:cubicBezTo>
                      <a:pt x="2093348" y="14018"/>
                      <a:pt x="2096422" y="21440"/>
                      <a:pt x="2096422" y="29179"/>
                    </a:cubicBezTo>
                    <a:lnTo>
                      <a:pt x="2096422" y="125262"/>
                    </a:lnTo>
                    <a:cubicBezTo>
                      <a:pt x="2096422" y="133000"/>
                      <a:pt x="2093348" y="140422"/>
                      <a:pt x="2087876" y="145894"/>
                    </a:cubicBezTo>
                    <a:cubicBezTo>
                      <a:pt x="2082404" y="151366"/>
                      <a:pt x="2074982" y="154440"/>
                      <a:pt x="2067244" y="154440"/>
                    </a:cubicBezTo>
                    <a:lnTo>
                      <a:pt x="29179" y="154440"/>
                    </a:lnTo>
                    <a:cubicBezTo>
                      <a:pt x="13064" y="154440"/>
                      <a:pt x="0" y="141376"/>
                      <a:pt x="0" y="125262"/>
                    </a:cubicBezTo>
                    <a:lnTo>
                      <a:pt x="0" y="29179"/>
                    </a:lnTo>
                    <a:cubicBezTo>
                      <a:pt x="0" y="21440"/>
                      <a:pt x="3074" y="14018"/>
                      <a:pt x="8546" y="8546"/>
                    </a:cubicBezTo>
                    <a:cubicBezTo>
                      <a:pt x="14018" y="3074"/>
                      <a:pt x="21440" y="0"/>
                      <a:pt x="29179" y="0"/>
                    </a:cubicBezTo>
                    <a:close/>
                  </a:path>
                </a:pathLst>
              </a:custGeom>
              <a:solidFill>
                <a:srgbClr val="0071CE"/>
              </a:solidFill>
            </p:spPr>
          </p:sp>
          <p:sp>
            <p:nvSpPr>
              <p:cNvPr id="9" name="TextBox 9"/>
              <p:cNvSpPr txBox="1"/>
              <p:nvPr/>
            </p:nvSpPr>
            <p:spPr>
              <a:xfrm>
                <a:off x="0" y="-47625"/>
                <a:ext cx="2096422" cy="202065"/>
              </a:xfrm>
              <a:prstGeom prst="rect">
                <a:avLst/>
              </a:prstGeom>
            </p:spPr>
            <p:txBody>
              <a:bodyPr lIns="50800" tIns="50800" rIns="50800" bIns="50800" rtlCol="0" anchor="ctr"/>
              <a:lstStyle/>
              <a:p>
                <a:pPr algn="ctr">
                  <a:lnSpc>
                    <a:spcPts val="2940"/>
                  </a:lnSpc>
                </a:pPr>
                <a:endParaRPr/>
              </a:p>
            </p:txBody>
          </p:sp>
        </p:grpSp>
      </p:grpSp>
      <p:sp>
        <p:nvSpPr>
          <p:cNvPr id="10" name="Freeform 10"/>
          <p:cNvSpPr/>
          <p:nvPr/>
        </p:nvSpPr>
        <p:spPr>
          <a:xfrm>
            <a:off x="1028700" y="1205639"/>
            <a:ext cx="1017296" cy="1007123"/>
          </a:xfrm>
          <a:custGeom>
            <a:avLst/>
            <a:gdLst/>
            <a:ahLst/>
            <a:cxnLst/>
            <a:rect l="l" t="t" r="r" b="b"/>
            <a:pathLst>
              <a:path w="1017296" h="1007123">
                <a:moveTo>
                  <a:pt x="0" y="0"/>
                </a:moveTo>
                <a:lnTo>
                  <a:pt x="1017296" y="0"/>
                </a:lnTo>
                <a:lnTo>
                  <a:pt x="1017296" y="1007123"/>
                </a:lnTo>
                <a:lnTo>
                  <a:pt x="0" y="10071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6401671" y="0"/>
            <a:ext cx="1886329" cy="1061060"/>
          </a:xfrm>
          <a:custGeom>
            <a:avLst/>
            <a:gdLst/>
            <a:ahLst/>
            <a:cxnLst/>
            <a:rect l="l" t="t" r="r" b="b"/>
            <a:pathLst>
              <a:path w="1886329" h="1061060">
                <a:moveTo>
                  <a:pt x="0" y="0"/>
                </a:moveTo>
                <a:lnTo>
                  <a:pt x="1886329" y="0"/>
                </a:lnTo>
                <a:lnTo>
                  <a:pt x="1886329" y="1061060"/>
                </a:lnTo>
                <a:lnTo>
                  <a:pt x="0" y="1061060"/>
                </a:lnTo>
                <a:lnTo>
                  <a:pt x="0" y="0"/>
                </a:lnTo>
                <a:close/>
              </a:path>
            </a:pathLst>
          </a:custGeom>
          <a:blipFill>
            <a:blip r:embed="rId6"/>
            <a:stretch>
              <a:fillRect/>
            </a:stretch>
          </a:blipFill>
        </p:spPr>
      </p:sp>
      <p:grpSp>
        <p:nvGrpSpPr>
          <p:cNvPr id="12" name="Group 12"/>
          <p:cNvGrpSpPr/>
          <p:nvPr/>
        </p:nvGrpSpPr>
        <p:grpSpPr>
          <a:xfrm>
            <a:off x="1028700" y="8746905"/>
            <a:ext cx="7959854" cy="586390"/>
            <a:chOff x="0" y="0"/>
            <a:chExt cx="10613138" cy="781853"/>
          </a:xfrm>
        </p:grpSpPr>
        <p:grpSp>
          <p:nvGrpSpPr>
            <p:cNvPr id="13" name="Group 13"/>
            <p:cNvGrpSpPr/>
            <p:nvPr/>
          </p:nvGrpSpPr>
          <p:grpSpPr>
            <a:xfrm>
              <a:off x="0" y="0"/>
              <a:ext cx="10613138" cy="360519"/>
              <a:chOff x="0" y="0"/>
              <a:chExt cx="4486423" cy="152400"/>
            </a:xfrm>
          </p:grpSpPr>
          <p:sp>
            <p:nvSpPr>
              <p:cNvPr id="14" name="Freeform 14"/>
              <p:cNvSpPr/>
              <p:nvPr/>
            </p:nvSpPr>
            <p:spPr>
              <a:xfrm>
                <a:off x="0" y="0"/>
                <a:ext cx="4486423" cy="152400"/>
              </a:xfrm>
              <a:custGeom>
                <a:avLst/>
                <a:gdLst/>
                <a:ahLst/>
                <a:cxnLst/>
                <a:rect l="l" t="t" r="r" b="b"/>
                <a:pathLst>
                  <a:path w="4486423" h="152400">
                    <a:moveTo>
                      <a:pt x="0" y="0"/>
                    </a:moveTo>
                    <a:lnTo>
                      <a:pt x="4486423" y="0"/>
                    </a:lnTo>
                    <a:lnTo>
                      <a:pt x="4486423" y="152400"/>
                    </a:lnTo>
                    <a:lnTo>
                      <a:pt x="0" y="152400"/>
                    </a:lnTo>
                    <a:close/>
                  </a:path>
                </a:pathLst>
              </a:custGeom>
              <a:solidFill>
                <a:srgbClr val="0071CE"/>
              </a:solidFill>
            </p:spPr>
          </p:sp>
        </p:grpSp>
        <p:grpSp>
          <p:nvGrpSpPr>
            <p:cNvPr id="15" name="Group 15"/>
            <p:cNvGrpSpPr/>
            <p:nvPr/>
          </p:nvGrpSpPr>
          <p:grpSpPr>
            <a:xfrm>
              <a:off x="0" y="0"/>
              <a:ext cx="10613138" cy="781853"/>
              <a:chOff x="0" y="0"/>
              <a:chExt cx="2096422" cy="154440"/>
            </a:xfrm>
          </p:grpSpPr>
          <p:sp>
            <p:nvSpPr>
              <p:cNvPr id="16" name="Freeform 16"/>
              <p:cNvSpPr/>
              <p:nvPr/>
            </p:nvSpPr>
            <p:spPr>
              <a:xfrm>
                <a:off x="0" y="0"/>
                <a:ext cx="2096422" cy="154440"/>
              </a:xfrm>
              <a:custGeom>
                <a:avLst/>
                <a:gdLst/>
                <a:ahLst/>
                <a:cxnLst/>
                <a:rect l="l" t="t" r="r" b="b"/>
                <a:pathLst>
                  <a:path w="2096422" h="154440">
                    <a:moveTo>
                      <a:pt x="29179" y="0"/>
                    </a:moveTo>
                    <a:lnTo>
                      <a:pt x="2067244" y="0"/>
                    </a:lnTo>
                    <a:cubicBezTo>
                      <a:pt x="2074982" y="0"/>
                      <a:pt x="2082404" y="3074"/>
                      <a:pt x="2087876" y="8546"/>
                    </a:cubicBezTo>
                    <a:cubicBezTo>
                      <a:pt x="2093348" y="14018"/>
                      <a:pt x="2096422" y="21440"/>
                      <a:pt x="2096422" y="29179"/>
                    </a:cubicBezTo>
                    <a:lnTo>
                      <a:pt x="2096422" y="125262"/>
                    </a:lnTo>
                    <a:cubicBezTo>
                      <a:pt x="2096422" y="133000"/>
                      <a:pt x="2093348" y="140422"/>
                      <a:pt x="2087876" y="145894"/>
                    </a:cubicBezTo>
                    <a:cubicBezTo>
                      <a:pt x="2082404" y="151366"/>
                      <a:pt x="2074982" y="154440"/>
                      <a:pt x="2067244" y="154440"/>
                    </a:cubicBezTo>
                    <a:lnTo>
                      <a:pt x="29179" y="154440"/>
                    </a:lnTo>
                    <a:cubicBezTo>
                      <a:pt x="13064" y="154440"/>
                      <a:pt x="0" y="141376"/>
                      <a:pt x="0" y="125262"/>
                    </a:cubicBezTo>
                    <a:lnTo>
                      <a:pt x="0" y="29179"/>
                    </a:lnTo>
                    <a:cubicBezTo>
                      <a:pt x="0" y="21440"/>
                      <a:pt x="3074" y="14018"/>
                      <a:pt x="8546" y="8546"/>
                    </a:cubicBezTo>
                    <a:cubicBezTo>
                      <a:pt x="14018" y="3074"/>
                      <a:pt x="21440" y="0"/>
                      <a:pt x="29179" y="0"/>
                    </a:cubicBezTo>
                    <a:close/>
                  </a:path>
                </a:pathLst>
              </a:custGeom>
              <a:solidFill>
                <a:srgbClr val="0071CE"/>
              </a:solidFill>
            </p:spPr>
          </p:sp>
          <p:sp>
            <p:nvSpPr>
              <p:cNvPr id="17" name="TextBox 17"/>
              <p:cNvSpPr txBox="1"/>
              <p:nvPr/>
            </p:nvSpPr>
            <p:spPr>
              <a:xfrm>
                <a:off x="0" y="-47625"/>
                <a:ext cx="2096422" cy="202065"/>
              </a:xfrm>
              <a:prstGeom prst="rect">
                <a:avLst/>
              </a:prstGeom>
            </p:spPr>
            <p:txBody>
              <a:bodyPr lIns="50800" tIns="50800" rIns="50800" bIns="50800" rtlCol="0" anchor="ctr"/>
              <a:lstStyle/>
              <a:p>
                <a:pPr algn="ctr">
                  <a:lnSpc>
                    <a:spcPts val="2940"/>
                  </a:lnSpc>
                </a:pPr>
                <a:endParaRPr/>
              </a:p>
            </p:txBody>
          </p:sp>
        </p:grpSp>
      </p:grpSp>
      <p:sp>
        <p:nvSpPr>
          <p:cNvPr id="18" name="TextBox 18"/>
          <p:cNvSpPr txBox="1"/>
          <p:nvPr/>
        </p:nvSpPr>
        <p:spPr>
          <a:xfrm>
            <a:off x="1028700" y="8795888"/>
            <a:ext cx="7959854" cy="365760"/>
          </a:xfrm>
          <a:prstGeom prst="rect">
            <a:avLst/>
          </a:prstGeom>
        </p:spPr>
        <p:txBody>
          <a:bodyPr lIns="0" tIns="0" rIns="0" bIns="0" rtlCol="0" anchor="t">
            <a:spAutoFit/>
          </a:bodyPr>
          <a:lstStyle/>
          <a:p>
            <a:pPr algn="ctr">
              <a:lnSpc>
                <a:spcPts val="2940"/>
              </a:lnSpc>
            </a:pPr>
            <a:r>
              <a:rPr lang="en-US" sz="2100" b="1">
                <a:solidFill>
                  <a:srgbClr val="FFDA00"/>
                </a:solidFill>
                <a:latin typeface="Lexend Deca Bold"/>
                <a:ea typeface="Lexend Deca Bold"/>
                <a:cs typeface="Lexend Deca Bold"/>
                <a:sym typeface="Lexend Deca Bold"/>
              </a:rPr>
              <a:t>OK</a:t>
            </a:r>
            <a:r>
              <a:rPr lang="en-US" sz="2100">
                <a:solidFill>
                  <a:srgbClr val="FFFFFF"/>
                </a:solidFill>
                <a:latin typeface="Lexend Deca"/>
                <a:ea typeface="Lexend Deca"/>
                <a:cs typeface="Lexend Deca"/>
                <a:sym typeface="Lexend Deca"/>
              </a:rPr>
              <a:t> Good clearance on a flat surface</a:t>
            </a:r>
          </a:p>
        </p:txBody>
      </p:sp>
      <p:sp>
        <p:nvSpPr>
          <p:cNvPr id="19" name="TextBox 19"/>
          <p:cNvSpPr txBox="1"/>
          <p:nvPr/>
        </p:nvSpPr>
        <p:spPr>
          <a:xfrm>
            <a:off x="2120163" y="1279623"/>
            <a:ext cx="6868391" cy="954405"/>
          </a:xfrm>
          <a:prstGeom prst="rect">
            <a:avLst/>
          </a:prstGeom>
        </p:spPr>
        <p:txBody>
          <a:bodyPr lIns="0" tIns="0" rIns="0" bIns="0" rtlCol="0" anchor="t">
            <a:spAutoFit/>
          </a:bodyPr>
          <a:lstStyle/>
          <a:p>
            <a:pPr algn="l">
              <a:lnSpc>
                <a:spcPts val="7200"/>
              </a:lnSpc>
            </a:pPr>
            <a:r>
              <a:rPr lang="en-US" sz="7200" b="1">
                <a:solidFill>
                  <a:srgbClr val="0071CE"/>
                </a:solidFill>
                <a:latin typeface="Lexend Deca Bold"/>
                <a:ea typeface="Lexend Deca Bold"/>
                <a:cs typeface="Lexend Deca Bold"/>
                <a:sym typeface="Lexend Deca Bold"/>
              </a:rPr>
              <a:t>Good Position</a:t>
            </a:r>
          </a:p>
        </p:txBody>
      </p:sp>
      <p:sp>
        <p:nvSpPr>
          <p:cNvPr id="20" name="TextBox 20"/>
          <p:cNvSpPr txBox="1"/>
          <p:nvPr/>
        </p:nvSpPr>
        <p:spPr>
          <a:xfrm>
            <a:off x="9299446" y="8795888"/>
            <a:ext cx="7959854" cy="365760"/>
          </a:xfrm>
          <a:prstGeom prst="rect">
            <a:avLst/>
          </a:prstGeom>
        </p:spPr>
        <p:txBody>
          <a:bodyPr lIns="0" tIns="0" rIns="0" bIns="0" rtlCol="0" anchor="t">
            <a:spAutoFit/>
          </a:bodyPr>
          <a:lstStyle/>
          <a:p>
            <a:pPr algn="ctr">
              <a:lnSpc>
                <a:spcPts val="2940"/>
              </a:lnSpc>
            </a:pPr>
            <a:r>
              <a:rPr lang="en-US" sz="2100" b="1">
                <a:solidFill>
                  <a:srgbClr val="FFDA00"/>
                </a:solidFill>
                <a:latin typeface="Lexend Deca Bold"/>
                <a:ea typeface="Lexend Deca Bold"/>
                <a:cs typeface="Lexend Deca Bold"/>
                <a:sym typeface="Lexend Deca Bold"/>
              </a:rPr>
              <a:t>OK</a:t>
            </a:r>
            <a:r>
              <a:rPr lang="en-US" sz="2100">
                <a:solidFill>
                  <a:srgbClr val="FFFFFF"/>
                </a:solidFill>
                <a:latin typeface="Lexend Deca"/>
                <a:ea typeface="Lexend Deca"/>
                <a:cs typeface="Lexend Deca"/>
                <a:sym typeface="Lexend Deca"/>
              </a:rPr>
              <a:t> Grass-only operating area</a:t>
            </a:r>
          </a:p>
        </p:txBody>
      </p:sp>
      <p:sp>
        <p:nvSpPr>
          <p:cNvPr id="24" name="文本框 23">
            <a:extLst>
              <a:ext uri="{FF2B5EF4-FFF2-40B4-BE49-F238E27FC236}">
                <a16:creationId xmlns:a16="http://schemas.microsoft.com/office/drawing/2014/main" id="{79466C95-8269-43F6-9E38-CA884304FA50}"/>
              </a:ext>
            </a:extLst>
          </p:cNvPr>
          <p:cNvSpPr txBox="1"/>
          <p:nvPr/>
        </p:nvSpPr>
        <p:spPr>
          <a:xfrm>
            <a:off x="16849535" y="9677095"/>
            <a:ext cx="990600" cy="584775"/>
          </a:xfrm>
          <a:prstGeom prst="rect">
            <a:avLst/>
          </a:prstGeom>
          <a:noFill/>
        </p:spPr>
        <p:txBody>
          <a:bodyPr wrap="square" rtlCol="0">
            <a:spAutoFit/>
          </a:bodyPr>
          <a:lstStyle/>
          <a:p>
            <a:r>
              <a:rPr lang="en-US" altLang="zh-CN" sz="3200" dirty="0"/>
              <a:t>8</a:t>
            </a:r>
            <a:endParaRPr lang="zh-CN" alt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205639"/>
            <a:ext cx="1017296" cy="1007123"/>
          </a:xfrm>
          <a:custGeom>
            <a:avLst/>
            <a:gdLst/>
            <a:ahLst/>
            <a:cxnLst/>
            <a:rect l="l" t="t" r="r" b="b"/>
            <a:pathLst>
              <a:path w="1017296" h="1007123">
                <a:moveTo>
                  <a:pt x="0" y="0"/>
                </a:moveTo>
                <a:lnTo>
                  <a:pt x="1017296" y="0"/>
                </a:lnTo>
                <a:lnTo>
                  <a:pt x="1017296" y="1007123"/>
                </a:lnTo>
                <a:lnTo>
                  <a:pt x="0" y="10071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2473482"/>
            <a:ext cx="7945569" cy="6566091"/>
          </a:xfrm>
          <a:custGeom>
            <a:avLst/>
            <a:gdLst/>
            <a:ahLst/>
            <a:cxnLst/>
            <a:rect l="l" t="t" r="r" b="b"/>
            <a:pathLst>
              <a:path w="7945569" h="6566091">
                <a:moveTo>
                  <a:pt x="0" y="0"/>
                </a:moveTo>
                <a:lnTo>
                  <a:pt x="7945569" y="0"/>
                </a:lnTo>
                <a:lnTo>
                  <a:pt x="7945569" y="6566092"/>
                </a:lnTo>
                <a:lnTo>
                  <a:pt x="0" y="6566092"/>
                </a:lnTo>
                <a:lnTo>
                  <a:pt x="0" y="0"/>
                </a:lnTo>
                <a:close/>
              </a:path>
            </a:pathLst>
          </a:custGeom>
          <a:blipFill>
            <a:blip r:embed="rId4"/>
            <a:stretch>
              <a:fillRect l="-22048" t="-22140" r="-39150" b="-23426"/>
            </a:stretch>
          </a:blipFill>
        </p:spPr>
      </p:sp>
      <p:sp>
        <p:nvSpPr>
          <p:cNvPr id="4" name="Freeform 4"/>
          <p:cNvSpPr/>
          <p:nvPr/>
        </p:nvSpPr>
        <p:spPr>
          <a:xfrm>
            <a:off x="9299446" y="2414348"/>
            <a:ext cx="7959854" cy="6625752"/>
          </a:xfrm>
          <a:custGeom>
            <a:avLst/>
            <a:gdLst/>
            <a:ahLst/>
            <a:cxnLst/>
            <a:rect l="l" t="t" r="r" b="b"/>
            <a:pathLst>
              <a:path w="7959854" h="6625752">
                <a:moveTo>
                  <a:pt x="0" y="0"/>
                </a:moveTo>
                <a:lnTo>
                  <a:pt x="7959854" y="0"/>
                </a:lnTo>
                <a:lnTo>
                  <a:pt x="7959854" y="6625752"/>
                </a:lnTo>
                <a:lnTo>
                  <a:pt x="0" y="6625752"/>
                </a:lnTo>
                <a:lnTo>
                  <a:pt x="0" y="0"/>
                </a:lnTo>
                <a:close/>
              </a:path>
            </a:pathLst>
          </a:custGeom>
          <a:blipFill>
            <a:blip r:embed="rId5"/>
            <a:stretch>
              <a:fillRect l="-6335" r="-13004"/>
            </a:stretch>
          </a:blipFill>
        </p:spPr>
      </p:sp>
      <p:grpSp>
        <p:nvGrpSpPr>
          <p:cNvPr id="5" name="Group 5"/>
          <p:cNvGrpSpPr/>
          <p:nvPr/>
        </p:nvGrpSpPr>
        <p:grpSpPr>
          <a:xfrm>
            <a:off x="1028700" y="8746905"/>
            <a:ext cx="7945569" cy="585338"/>
            <a:chOff x="0" y="0"/>
            <a:chExt cx="10594093" cy="780450"/>
          </a:xfrm>
        </p:grpSpPr>
        <p:grpSp>
          <p:nvGrpSpPr>
            <p:cNvPr id="6" name="Group 6"/>
            <p:cNvGrpSpPr/>
            <p:nvPr/>
          </p:nvGrpSpPr>
          <p:grpSpPr>
            <a:xfrm>
              <a:off x="0" y="0"/>
              <a:ext cx="10594093" cy="359872"/>
              <a:chOff x="0" y="0"/>
              <a:chExt cx="4486423" cy="152400"/>
            </a:xfrm>
          </p:grpSpPr>
          <p:sp>
            <p:nvSpPr>
              <p:cNvPr id="7" name="Freeform 7"/>
              <p:cNvSpPr/>
              <p:nvPr/>
            </p:nvSpPr>
            <p:spPr>
              <a:xfrm>
                <a:off x="0" y="0"/>
                <a:ext cx="4486423" cy="152400"/>
              </a:xfrm>
              <a:custGeom>
                <a:avLst/>
                <a:gdLst/>
                <a:ahLst/>
                <a:cxnLst/>
                <a:rect l="l" t="t" r="r" b="b"/>
                <a:pathLst>
                  <a:path w="4486423" h="152400">
                    <a:moveTo>
                      <a:pt x="0" y="0"/>
                    </a:moveTo>
                    <a:lnTo>
                      <a:pt x="4486423" y="0"/>
                    </a:lnTo>
                    <a:lnTo>
                      <a:pt x="4486423" y="152400"/>
                    </a:lnTo>
                    <a:lnTo>
                      <a:pt x="0" y="152400"/>
                    </a:lnTo>
                    <a:close/>
                  </a:path>
                </a:pathLst>
              </a:custGeom>
              <a:solidFill>
                <a:srgbClr val="0071CE"/>
              </a:solidFill>
            </p:spPr>
          </p:sp>
        </p:grpSp>
        <p:grpSp>
          <p:nvGrpSpPr>
            <p:cNvPr id="8" name="Group 8"/>
            <p:cNvGrpSpPr/>
            <p:nvPr/>
          </p:nvGrpSpPr>
          <p:grpSpPr>
            <a:xfrm>
              <a:off x="0" y="0"/>
              <a:ext cx="10594093" cy="780450"/>
              <a:chOff x="0" y="0"/>
              <a:chExt cx="2096422" cy="154440"/>
            </a:xfrm>
          </p:grpSpPr>
          <p:sp>
            <p:nvSpPr>
              <p:cNvPr id="9" name="Freeform 9"/>
              <p:cNvSpPr/>
              <p:nvPr/>
            </p:nvSpPr>
            <p:spPr>
              <a:xfrm>
                <a:off x="0" y="0"/>
                <a:ext cx="2096422" cy="154440"/>
              </a:xfrm>
              <a:custGeom>
                <a:avLst/>
                <a:gdLst/>
                <a:ahLst/>
                <a:cxnLst/>
                <a:rect l="l" t="t" r="r" b="b"/>
                <a:pathLst>
                  <a:path w="2096422" h="154440">
                    <a:moveTo>
                      <a:pt x="29179" y="0"/>
                    </a:moveTo>
                    <a:lnTo>
                      <a:pt x="2067244" y="0"/>
                    </a:lnTo>
                    <a:cubicBezTo>
                      <a:pt x="2074982" y="0"/>
                      <a:pt x="2082404" y="3074"/>
                      <a:pt x="2087876" y="8546"/>
                    </a:cubicBezTo>
                    <a:cubicBezTo>
                      <a:pt x="2093348" y="14018"/>
                      <a:pt x="2096422" y="21440"/>
                      <a:pt x="2096422" y="29179"/>
                    </a:cubicBezTo>
                    <a:lnTo>
                      <a:pt x="2096422" y="125262"/>
                    </a:lnTo>
                    <a:cubicBezTo>
                      <a:pt x="2096422" y="133000"/>
                      <a:pt x="2093348" y="140422"/>
                      <a:pt x="2087876" y="145894"/>
                    </a:cubicBezTo>
                    <a:cubicBezTo>
                      <a:pt x="2082404" y="151366"/>
                      <a:pt x="2074982" y="154440"/>
                      <a:pt x="2067244" y="154440"/>
                    </a:cubicBezTo>
                    <a:lnTo>
                      <a:pt x="29179" y="154440"/>
                    </a:lnTo>
                    <a:cubicBezTo>
                      <a:pt x="13064" y="154440"/>
                      <a:pt x="0" y="141376"/>
                      <a:pt x="0" y="125262"/>
                    </a:cubicBezTo>
                    <a:lnTo>
                      <a:pt x="0" y="29179"/>
                    </a:lnTo>
                    <a:cubicBezTo>
                      <a:pt x="0" y="21440"/>
                      <a:pt x="3074" y="14018"/>
                      <a:pt x="8546" y="8546"/>
                    </a:cubicBezTo>
                    <a:cubicBezTo>
                      <a:pt x="14018" y="3074"/>
                      <a:pt x="21440" y="0"/>
                      <a:pt x="29179" y="0"/>
                    </a:cubicBezTo>
                    <a:close/>
                  </a:path>
                </a:pathLst>
              </a:custGeom>
              <a:solidFill>
                <a:srgbClr val="0071CE"/>
              </a:solidFill>
            </p:spPr>
          </p:sp>
          <p:sp>
            <p:nvSpPr>
              <p:cNvPr id="10" name="TextBox 10"/>
              <p:cNvSpPr txBox="1"/>
              <p:nvPr/>
            </p:nvSpPr>
            <p:spPr>
              <a:xfrm>
                <a:off x="0" y="-47625"/>
                <a:ext cx="2096422" cy="202065"/>
              </a:xfrm>
              <a:prstGeom prst="rect">
                <a:avLst/>
              </a:prstGeom>
            </p:spPr>
            <p:txBody>
              <a:bodyPr lIns="50800" tIns="50800" rIns="50800" bIns="50800" rtlCol="0" anchor="ctr"/>
              <a:lstStyle/>
              <a:p>
                <a:pPr algn="ctr">
                  <a:lnSpc>
                    <a:spcPts val="2940"/>
                  </a:lnSpc>
                </a:pPr>
                <a:endParaRPr/>
              </a:p>
            </p:txBody>
          </p:sp>
        </p:grpSp>
      </p:grpSp>
      <p:grpSp>
        <p:nvGrpSpPr>
          <p:cNvPr id="11" name="Group 11"/>
          <p:cNvGrpSpPr/>
          <p:nvPr/>
        </p:nvGrpSpPr>
        <p:grpSpPr>
          <a:xfrm>
            <a:off x="9299446" y="8746905"/>
            <a:ext cx="7959854" cy="586390"/>
            <a:chOff x="0" y="0"/>
            <a:chExt cx="10613138" cy="781853"/>
          </a:xfrm>
        </p:grpSpPr>
        <p:grpSp>
          <p:nvGrpSpPr>
            <p:cNvPr id="12" name="Group 12"/>
            <p:cNvGrpSpPr/>
            <p:nvPr/>
          </p:nvGrpSpPr>
          <p:grpSpPr>
            <a:xfrm>
              <a:off x="0" y="0"/>
              <a:ext cx="10613138" cy="360519"/>
              <a:chOff x="0" y="0"/>
              <a:chExt cx="4486423" cy="152400"/>
            </a:xfrm>
          </p:grpSpPr>
          <p:sp>
            <p:nvSpPr>
              <p:cNvPr id="13" name="Freeform 13"/>
              <p:cNvSpPr/>
              <p:nvPr/>
            </p:nvSpPr>
            <p:spPr>
              <a:xfrm>
                <a:off x="0" y="0"/>
                <a:ext cx="4486423" cy="152400"/>
              </a:xfrm>
              <a:custGeom>
                <a:avLst/>
                <a:gdLst/>
                <a:ahLst/>
                <a:cxnLst/>
                <a:rect l="l" t="t" r="r" b="b"/>
                <a:pathLst>
                  <a:path w="4486423" h="152400">
                    <a:moveTo>
                      <a:pt x="0" y="0"/>
                    </a:moveTo>
                    <a:lnTo>
                      <a:pt x="4486423" y="0"/>
                    </a:lnTo>
                    <a:lnTo>
                      <a:pt x="4486423" y="152400"/>
                    </a:lnTo>
                    <a:lnTo>
                      <a:pt x="0" y="152400"/>
                    </a:lnTo>
                    <a:close/>
                  </a:path>
                </a:pathLst>
              </a:custGeom>
              <a:solidFill>
                <a:srgbClr val="0071CE"/>
              </a:solidFill>
            </p:spPr>
          </p:sp>
        </p:grpSp>
        <p:grpSp>
          <p:nvGrpSpPr>
            <p:cNvPr id="14" name="Group 14"/>
            <p:cNvGrpSpPr/>
            <p:nvPr/>
          </p:nvGrpSpPr>
          <p:grpSpPr>
            <a:xfrm>
              <a:off x="0" y="0"/>
              <a:ext cx="10613138" cy="781853"/>
              <a:chOff x="0" y="0"/>
              <a:chExt cx="2096422" cy="154440"/>
            </a:xfrm>
          </p:grpSpPr>
          <p:sp>
            <p:nvSpPr>
              <p:cNvPr id="15" name="Freeform 15"/>
              <p:cNvSpPr/>
              <p:nvPr/>
            </p:nvSpPr>
            <p:spPr>
              <a:xfrm>
                <a:off x="0" y="0"/>
                <a:ext cx="2096422" cy="154440"/>
              </a:xfrm>
              <a:custGeom>
                <a:avLst/>
                <a:gdLst/>
                <a:ahLst/>
                <a:cxnLst/>
                <a:rect l="l" t="t" r="r" b="b"/>
                <a:pathLst>
                  <a:path w="2096422" h="154440">
                    <a:moveTo>
                      <a:pt x="29179" y="0"/>
                    </a:moveTo>
                    <a:lnTo>
                      <a:pt x="2067244" y="0"/>
                    </a:lnTo>
                    <a:cubicBezTo>
                      <a:pt x="2074982" y="0"/>
                      <a:pt x="2082404" y="3074"/>
                      <a:pt x="2087876" y="8546"/>
                    </a:cubicBezTo>
                    <a:cubicBezTo>
                      <a:pt x="2093348" y="14018"/>
                      <a:pt x="2096422" y="21440"/>
                      <a:pt x="2096422" y="29179"/>
                    </a:cubicBezTo>
                    <a:lnTo>
                      <a:pt x="2096422" y="125262"/>
                    </a:lnTo>
                    <a:cubicBezTo>
                      <a:pt x="2096422" y="133000"/>
                      <a:pt x="2093348" y="140422"/>
                      <a:pt x="2087876" y="145894"/>
                    </a:cubicBezTo>
                    <a:cubicBezTo>
                      <a:pt x="2082404" y="151366"/>
                      <a:pt x="2074982" y="154440"/>
                      <a:pt x="2067244" y="154440"/>
                    </a:cubicBezTo>
                    <a:lnTo>
                      <a:pt x="29179" y="154440"/>
                    </a:lnTo>
                    <a:cubicBezTo>
                      <a:pt x="13064" y="154440"/>
                      <a:pt x="0" y="141376"/>
                      <a:pt x="0" y="125262"/>
                    </a:cubicBezTo>
                    <a:lnTo>
                      <a:pt x="0" y="29179"/>
                    </a:lnTo>
                    <a:cubicBezTo>
                      <a:pt x="0" y="21440"/>
                      <a:pt x="3074" y="14018"/>
                      <a:pt x="8546" y="8546"/>
                    </a:cubicBezTo>
                    <a:cubicBezTo>
                      <a:pt x="14018" y="3074"/>
                      <a:pt x="21440" y="0"/>
                      <a:pt x="29179" y="0"/>
                    </a:cubicBezTo>
                    <a:close/>
                  </a:path>
                </a:pathLst>
              </a:custGeom>
              <a:solidFill>
                <a:srgbClr val="0071CE"/>
              </a:solidFill>
            </p:spPr>
          </p:sp>
          <p:sp>
            <p:nvSpPr>
              <p:cNvPr id="16" name="TextBox 16"/>
              <p:cNvSpPr txBox="1"/>
              <p:nvPr/>
            </p:nvSpPr>
            <p:spPr>
              <a:xfrm>
                <a:off x="0" y="-47625"/>
                <a:ext cx="2096422" cy="202065"/>
              </a:xfrm>
              <a:prstGeom prst="rect">
                <a:avLst/>
              </a:prstGeom>
            </p:spPr>
            <p:txBody>
              <a:bodyPr lIns="50800" tIns="50800" rIns="50800" bIns="50800" rtlCol="0" anchor="ctr"/>
              <a:lstStyle/>
              <a:p>
                <a:pPr algn="ctr">
                  <a:lnSpc>
                    <a:spcPts val="2940"/>
                  </a:lnSpc>
                </a:pPr>
                <a:endParaRPr/>
              </a:p>
            </p:txBody>
          </p:sp>
        </p:grpSp>
      </p:grpSp>
      <p:sp>
        <p:nvSpPr>
          <p:cNvPr id="17" name="TextBox 17"/>
          <p:cNvSpPr txBox="1"/>
          <p:nvPr/>
        </p:nvSpPr>
        <p:spPr>
          <a:xfrm>
            <a:off x="1028700" y="8845400"/>
            <a:ext cx="7959854" cy="365760"/>
          </a:xfrm>
          <a:prstGeom prst="rect">
            <a:avLst/>
          </a:prstGeom>
        </p:spPr>
        <p:txBody>
          <a:bodyPr lIns="0" tIns="0" rIns="0" bIns="0" rtlCol="0" anchor="t">
            <a:spAutoFit/>
          </a:bodyPr>
          <a:lstStyle/>
          <a:p>
            <a:pPr algn="ctr">
              <a:lnSpc>
                <a:spcPts val="2940"/>
              </a:lnSpc>
            </a:pPr>
            <a:r>
              <a:rPr lang="en-US" sz="2100" b="1">
                <a:solidFill>
                  <a:srgbClr val="FFDA00"/>
                </a:solidFill>
                <a:latin typeface="Lexend Deca Bold"/>
                <a:ea typeface="Lexend Deca Bold"/>
                <a:cs typeface="Lexend Deca Bold"/>
                <a:sym typeface="Lexend Deca Bold"/>
              </a:rPr>
              <a:t>OK </a:t>
            </a:r>
            <a:r>
              <a:rPr lang="en-US" sz="2100">
                <a:solidFill>
                  <a:srgbClr val="FFFFFF"/>
                </a:solidFill>
                <a:latin typeface="Lexend Deca"/>
                <a:ea typeface="Lexend Deca"/>
                <a:cs typeface="Lexend Deca"/>
                <a:sym typeface="Lexend Deca"/>
              </a:rPr>
              <a:t>Can be placed against a wall</a:t>
            </a:r>
          </a:p>
        </p:txBody>
      </p:sp>
      <p:sp>
        <p:nvSpPr>
          <p:cNvPr id="18" name="TextBox 18"/>
          <p:cNvSpPr txBox="1"/>
          <p:nvPr/>
        </p:nvSpPr>
        <p:spPr>
          <a:xfrm>
            <a:off x="9299446" y="8845400"/>
            <a:ext cx="7959854" cy="365760"/>
          </a:xfrm>
          <a:prstGeom prst="rect">
            <a:avLst/>
          </a:prstGeom>
        </p:spPr>
        <p:txBody>
          <a:bodyPr lIns="0" tIns="0" rIns="0" bIns="0" rtlCol="0" anchor="t">
            <a:spAutoFit/>
          </a:bodyPr>
          <a:lstStyle/>
          <a:p>
            <a:pPr algn="ctr">
              <a:lnSpc>
                <a:spcPts val="2940"/>
              </a:lnSpc>
            </a:pPr>
            <a:r>
              <a:rPr lang="en-US" sz="2100" b="1">
                <a:solidFill>
                  <a:srgbClr val="FFDA00"/>
                </a:solidFill>
                <a:latin typeface="Lexend Deca Bold"/>
                <a:ea typeface="Lexend Deca Bold"/>
                <a:cs typeface="Lexend Deca Bold"/>
                <a:sym typeface="Lexend Deca Bold"/>
              </a:rPr>
              <a:t>OK</a:t>
            </a:r>
            <a:r>
              <a:rPr lang="en-US" sz="2100">
                <a:solidFill>
                  <a:srgbClr val="FFFFFF"/>
                </a:solidFill>
                <a:latin typeface="Lexend Deca"/>
                <a:ea typeface="Lexend Deca"/>
                <a:cs typeface="Lexend Deca"/>
                <a:sym typeface="Lexend Deca"/>
              </a:rPr>
              <a:t> Trim/remove grass to level the surface</a:t>
            </a:r>
          </a:p>
        </p:txBody>
      </p:sp>
      <p:sp>
        <p:nvSpPr>
          <p:cNvPr id="19" name="TextBox 19"/>
          <p:cNvSpPr txBox="1"/>
          <p:nvPr/>
        </p:nvSpPr>
        <p:spPr>
          <a:xfrm>
            <a:off x="2120163" y="1279623"/>
            <a:ext cx="6868391" cy="954405"/>
          </a:xfrm>
          <a:prstGeom prst="rect">
            <a:avLst/>
          </a:prstGeom>
        </p:spPr>
        <p:txBody>
          <a:bodyPr lIns="0" tIns="0" rIns="0" bIns="0" rtlCol="0" anchor="t">
            <a:spAutoFit/>
          </a:bodyPr>
          <a:lstStyle/>
          <a:p>
            <a:pPr algn="l">
              <a:lnSpc>
                <a:spcPts val="7200"/>
              </a:lnSpc>
            </a:pPr>
            <a:r>
              <a:rPr lang="en-US" sz="7200" b="1">
                <a:solidFill>
                  <a:srgbClr val="0071CE"/>
                </a:solidFill>
                <a:latin typeface="Lexend Deca Bold"/>
                <a:ea typeface="Lexend Deca Bold"/>
                <a:cs typeface="Lexend Deca Bold"/>
                <a:sym typeface="Lexend Deca Bold"/>
              </a:rPr>
              <a:t>Good Position</a:t>
            </a:r>
          </a:p>
        </p:txBody>
      </p:sp>
      <p:sp>
        <p:nvSpPr>
          <p:cNvPr id="20" name="Freeform 20"/>
          <p:cNvSpPr/>
          <p:nvPr/>
        </p:nvSpPr>
        <p:spPr>
          <a:xfrm>
            <a:off x="16401671" y="0"/>
            <a:ext cx="1886329" cy="1061060"/>
          </a:xfrm>
          <a:custGeom>
            <a:avLst/>
            <a:gdLst/>
            <a:ahLst/>
            <a:cxnLst/>
            <a:rect l="l" t="t" r="r" b="b"/>
            <a:pathLst>
              <a:path w="1886329" h="1061060">
                <a:moveTo>
                  <a:pt x="0" y="0"/>
                </a:moveTo>
                <a:lnTo>
                  <a:pt x="1886329" y="0"/>
                </a:lnTo>
                <a:lnTo>
                  <a:pt x="1886329" y="1061060"/>
                </a:lnTo>
                <a:lnTo>
                  <a:pt x="0" y="1061060"/>
                </a:lnTo>
                <a:lnTo>
                  <a:pt x="0" y="0"/>
                </a:lnTo>
                <a:close/>
              </a:path>
            </a:pathLst>
          </a:custGeom>
          <a:blipFill>
            <a:blip r:embed="rId6"/>
            <a:stretch>
              <a:fillRect/>
            </a:stretch>
          </a:blipFill>
        </p:spPr>
      </p:sp>
      <p:sp>
        <p:nvSpPr>
          <p:cNvPr id="24" name="文本框 23">
            <a:extLst>
              <a:ext uri="{FF2B5EF4-FFF2-40B4-BE49-F238E27FC236}">
                <a16:creationId xmlns:a16="http://schemas.microsoft.com/office/drawing/2014/main" id="{D02E9E03-EED2-45E1-991B-572DD7A1BBE0}"/>
              </a:ext>
            </a:extLst>
          </p:cNvPr>
          <p:cNvSpPr txBox="1"/>
          <p:nvPr/>
        </p:nvSpPr>
        <p:spPr>
          <a:xfrm>
            <a:off x="16849535" y="9677095"/>
            <a:ext cx="990600" cy="584775"/>
          </a:xfrm>
          <a:prstGeom prst="rect">
            <a:avLst/>
          </a:prstGeom>
          <a:noFill/>
        </p:spPr>
        <p:txBody>
          <a:bodyPr wrap="square" rtlCol="0">
            <a:spAutoFit/>
          </a:bodyPr>
          <a:lstStyle/>
          <a:p>
            <a:r>
              <a:rPr lang="en-US" altLang="zh-CN" sz="3200" dirty="0"/>
              <a:t>9</a:t>
            </a:r>
            <a:endParaRPr lang="zh-CN" alt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TotalTime>
  <Words>3203</Words>
  <Application>Microsoft Office PowerPoint</Application>
  <PresentationFormat>自定义</PresentationFormat>
  <Paragraphs>462</Paragraphs>
  <Slides>46</Slides>
  <Notes>39</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46</vt:i4>
      </vt:variant>
    </vt:vector>
  </HeadingPairs>
  <TitlesOfParts>
    <vt:vector size="55" baseType="lpstr">
      <vt:lpstr>Lexend Deca Medium</vt:lpstr>
      <vt:lpstr>宋体</vt:lpstr>
      <vt:lpstr>Poppins Medium</vt:lpstr>
      <vt:lpstr>Arial</vt:lpstr>
      <vt:lpstr>Lexend Deca Light</vt:lpstr>
      <vt:lpstr>Calibri</vt:lpstr>
      <vt:lpstr>Lexend Deca</vt:lpstr>
      <vt:lpstr>Lexend Deca Bold</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Sveaverken Blix Robotic Lawn Mower Testing Guide</dc:title>
  <dc:creator/>
  <cp:lastModifiedBy>Alice.Bai</cp:lastModifiedBy>
  <cp:revision>13</cp:revision>
  <dcterms:created xsi:type="dcterms:W3CDTF">2025-12-05T07:23:56Z</dcterms:created>
  <dcterms:modified xsi:type="dcterms:W3CDTF">2025-12-30T10:06:36Z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F17D156558126C4A288632698DCA90E7_42</vt:lpwstr>
  </property>
  <property fmtid="{D5CDD505-2E9C-101B-9397-08002B2CF9AE}" pid="3" name="KSOProductBuildVer">
    <vt:lpwstr>2052-12.1.24031.24031</vt:lpwstr>
  </property>
</Properties>
</file>